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ppt/tags/tag111.xml" ContentType="application/vnd.openxmlformats-officedocument.presentationml.tags+xml"/>
  <Override PartName="/ppt/notesSlides/notesSlide110.xml" ContentType="application/vnd.openxmlformats-officedocument.presentationml.notesSlide+xml"/>
  <Override PartName="/ppt/tags/tag112.xml" ContentType="application/vnd.openxmlformats-officedocument.presentationml.tags+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tags/tag114.xml" ContentType="application/vnd.openxmlformats-officedocument.presentationml.tags+xml"/>
  <Override PartName="/ppt/notesSlides/notesSlide113.xml" ContentType="application/vnd.openxmlformats-officedocument.presentationml.notesSlide+xml"/>
  <Override PartName="/ppt/tags/tag115.xml" ContentType="application/vnd.openxmlformats-officedocument.presentationml.tags+xml"/>
  <Override PartName="/ppt/notesSlides/notesSlide114.xml" ContentType="application/vnd.openxmlformats-officedocument.presentationml.notesSlide+xml"/>
  <Override PartName="/ppt/tags/tag116.xml" ContentType="application/vnd.openxmlformats-officedocument.presentationml.tags+xml"/>
  <Override PartName="/ppt/notesSlides/notesSlide115.xml" ContentType="application/vnd.openxmlformats-officedocument.presentationml.notesSlide+xml"/>
  <Override PartName="/ppt/tags/tag117.xml" ContentType="application/vnd.openxmlformats-officedocument.presentationml.tags+xml"/>
  <Override PartName="/ppt/notesSlides/notesSlide116.xml" ContentType="application/vnd.openxmlformats-officedocument.presentationml.notesSlide+xml"/>
  <Override PartName="/ppt/tags/tag118.xml" ContentType="application/vnd.openxmlformats-officedocument.presentationml.tags+xml"/>
  <Override PartName="/ppt/notesSlides/notesSlide117.xml" ContentType="application/vnd.openxmlformats-officedocument.presentationml.notesSlide+xml"/>
  <Override PartName="/ppt/tags/tag119.xml" ContentType="application/vnd.openxmlformats-officedocument.presentationml.tags+xml"/>
  <Override PartName="/ppt/notesSlides/notesSlide118.xml" ContentType="application/vnd.openxmlformats-officedocument.presentationml.notesSlide+xml"/>
  <Override PartName="/ppt/tags/tag120.xml" ContentType="application/vnd.openxmlformats-officedocument.presentationml.tags+xml"/>
  <Override PartName="/ppt/notesSlides/notesSlide119.xml" ContentType="application/vnd.openxmlformats-officedocument.presentationml.notesSlide+xml"/>
  <Override PartName="/ppt/tags/tag121.xml" ContentType="application/vnd.openxmlformats-officedocument.presentationml.tags+xml"/>
  <Override PartName="/ppt/notesSlides/notesSlide120.xml" ContentType="application/vnd.openxmlformats-officedocument.presentationml.notesSlide+xml"/>
  <Override PartName="/ppt/tags/tag122.xml" ContentType="application/vnd.openxmlformats-officedocument.presentationml.tags+xml"/>
  <Override PartName="/ppt/notesSlides/notesSlide121.xml" ContentType="application/vnd.openxmlformats-officedocument.presentationml.notesSlide+xml"/>
  <Override PartName="/ppt/tags/tag123.xml" ContentType="application/vnd.openxmlformats-officedocument.presentationml.tags+xml"/>
  <Override PartName="/ppt/notesSlides/notesSlide122.xml" ContentType="application/vnd.openxmlformats-officedocument.presentationml.notesSlide+xml"/>
  <Override PartName="/ppt/tags/tag124.xml" ContentType="application/vnd.openxmlformats-officedocument.presentationml.tags+xml"/>
  <Override PartName="/ppt/notesSlides/notesSlide123.xml" ContentType="application/vnd.openxmlformats-officedocument.presentationml.notesSlide+xml"/>
  <Override PartName="/ppt/tags/tag125.xml" ContentType="application/vnd.openxmlformats-officedocument.presentationml.tags+xml"/>
  <Override PartName="/ppt/notesSlides/notesSlide124.xml" ContentType="application/vnd.openxmlformats-officedocument.presentationml.notesSlide+xml"/>
  <Override PartName="/ppt/tags/tag126.xml" ContentType="application/vnd.openxmlformats-officedocument.presentationml.tags+xml"/>
  <Override PartName="/ppt/notesSlides/notesSlide125.xml" ContentType="application/vnd.openxmlformats-officedocument.presentationml.notesSlide+xml"/>
  <Override PartName="/ppt/tags/tag127.xml" ContentType="application/vnd.openxmlformats-officedocument.presentationml.tags+xml"/>
  <Override PartName="/ppt/notesSlides/notesSlide126.xml" ContentType="application/vnd.openxmlformats-officedocument.presentationml.notesSlide+xml"/>
  <Override PartName="/ppt/tags/tag128.xml" ContentType="application/vnd.openxmlformats-officedocument.presentationml.tags+xml"/>
  <Override PartName="/ppt/notesSlides/notesSlide127.xml" ContentType="application/vnd.openxmlformats-officedocument.presentationml.notesSlide+xml"/>
  <Override PartName="/ppt/tags/tag129.xml" ContentType="application/vnd.openxmlformats-officedocument.presentationml.tags+xml"/>
  <Override PartName="/ppt/notesSlides/notesSlide128.xml" ContentType="application/vnd.openxmlformats-officedocument.presentationml.notesSlide+xml"/>
  <Override PartName="/ppt/tags/tag130.xml" ContentType="application/vnd.openxmlformats-officedocument.presentationml.tags+xml"/>
  <Override PartName="/ppt/notesSlides/notesSlide129.xml" ContentType="application/vnd.openxmlformats-officedocument.presentationml.notesSlide+xml"/>
  <Override PartName="/ppt/tags/tag131.xml" ContentType="application/vnd.openxmlformats-officedocument.presentationml.tags+xml"/>
  <Override PartName="/ppt/notesSlides/notesSlide130.xml" ContentType="application/vnd.openxmlformats-officedocument.presentationml.notesSlide+xml"/>
  <Override PartName="/ppt/tags/tag132.xml" ContentType="application/vnd.openxmlformats-officedocument.presentationml.tags+xml"/>
  <Override PartName="/ppt/notesSlides/notesSlide131.xml" ContentType="application/vnd.openxmlformats-officedocument.presentationml.notesSlide+xml"/>
  <Override PartName="/ppt/tags/tag133.xml" ContentType="application/vnd.openxmlformats-officedocument.presentationml.tags+xml"/>
  <Override PartName="/ppt/notesSlides/notesSlide132.xml" ContentType="application/vnd.openxmlformats-officedocument.presentationml.notesSlide+xml"/>
  <Override PartName="/ppt/tags/tag134.xml" ContentType="application/vnd.openxmlformats-officedocument.presentationml.tags+xml"/>
  <Override PartName="/ppt/notesSlides/notesSlide133.xml" ContentType="application/vnd.openxmlformats-officedocument.presentationml.notesSlide+xml"/>
  <Override PartName="/ppt/tags/tag135.xml" ContentType="application/vnd.openxmlformats-officedocument.presentationml.tags+xml"/>
  <Override PartName="/ppt/notesSlides/notesSlide134.xml" ContentType="application/vnd.openxmlformats-officedocument.presentationml.notesSlide+xml"/>
  <Override PartName="/ppt/tags/tag136.xml" ContentType="application/vnd.openxmlformats-officedocument.presentationml.tags+xml"/>
  <Override PartName="/ppt/notesSlides/notesSlide135.xml" ContentType="application/vnd.openxmlformats-officedocument.presentationml.notesSlide+xml"/>
  <Override PartName="/ppt/tags/tag137.xml" ContentType="application/vnd.openxmlformats-officedocument.presentationml.tags+xml"/>
  <Override PartName="/ppt/notesSlides/notesSlide136.xml" ContentType="application/vnd.openxmlformats-officedocument.presentationml.notesSlide+xml"/>
  <Override PartName="/ppt/tags/tag138.xml" ContentType="application/vnd.openxmlformats-officedocument.presentationml.tags+xml"/>
  <Override PartName="/ppt/notesSlides/notesSlide137.xml" ContentType="application/vnd.openxmlformats-officedocument.presentationml.notesSlide+xml"/>
  <Override PartName="/ppt/tags/tag139.xml" ContentType="application/vnd.openxmlformats-officedocument.presentationml.tags+xml"/>
  <Override PartName="/ppt/notesSlides/notesSlide138.xml" ContentType="application/vnd.openxmlformats-officedocument.presentationml.notesSlide+xml"/>
  <Override PartName="/ppt/tags/tag140.xml" ContentType="application/vnd.openxmlformats-officedocument.presentationml.tags+xml"/>
  <Override PartName="/ppt/notesSlides/notesSlide139.xml" ContentType="application/vnd.openxmlformats-officedocument.presentationml.notesSlide+xml"/>
  <Override PartName="/ppt/tags/tag141.xml" ContentType="application/vnd.openxmlformats-officedocument.presentationml.tags+xml"/>
  <Override PartName="/ppt/notesSlides/notesSlide140.xml" ContentType="application/vnd.openxmlformats-officedocument.presentationml.notesSlide+xml"/>
  <Override PartName="/ppt/tags/tag142.xml" ContentType="application/vnd.openxmlformats-officedocument.presentationml.tags+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9" r:id="rId3"/>
    <p:sldMasterId id="2147483750" r:id="rId4"/>
    <p:sldMasterId id="2147483764" r:id="rId5"/>
  </p:sldMasterIdLst>
  <p:notesMasterIdLst>
    <p:notesMasterId r:id="rId151"/>
  </p:notesMasterIdLst>
  <p:sldIdLst>
    <p:sldId id="430" r:id="rId6"/>
    <p:sldId id="553"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8" r:id="rId20"/>
    <p:sldId id="689" r:id="rId21"/>
    <p:sldId id="690" r:id="rId22"/>
    <p:sldId id="691" r:id="rId23"/>
    <p:sldId id="692" r:id="rId24"/>
    <p:sldId id="693" r:id="rId25"/>
    <p:sldId id="694" r:id="rId26"/>
    <p:sldId id="696" r:id="rId27"/>
    <p:sldId id="697" r:id="rId28"/>
    <p:sldId id="698" r:id="rId29"/>
    <p:sldId id="699" r:id="rId30"/>
    <p:sldId id="700" r:id="rId31"/>
    <p:sldId id="701" r:id="rId32"/>
    <p:sldId id="702" r:id="rId33"/>
    <p:sldId id="703" r:id="rId34"/>
    <p:sldId id="704" r:id="rId35"/>
    <p:sldId id="705" r:id="rId36"/>
    <p:sldId id="706" r:id="rId37"/>
    <p:sldId id="707" r:id="rId38"/>
    <p:sldId id="708" r:id="rId39"/>
    <p:sldId id="709" r:id="rId40"/>
    <p:sldId id="710" r:id="rId41"/>
    <p:sldId id="711" r:id="rId42"/>
    <p:sldId id="712" r:id="rId43"/>
    <p:sldId id="713" r:id="rId44"/>
    <p:sldId id="714" r:id="rId45"/>
    <p:sldId id="717" r:id="rId46"/>
    <p:sldId id="718" r:id="rId47"/>
    <p:sldId id="719" r:id="rId48"/>
    <p:sldId id="720" r:id="rId49"/>
    <p:sldId id="721" r:id="rId50"/>
    <p:sldId id="722" r:id="rId51"/>
    <p:sldId id="723" r:id="rId52"/>
    <p:sldId id="724" r:id="rId53"/>
    <p:sldId id="725" r:id="rId54"/>
    <p:sldId id="726" r:id="rId55"/>
    <p:sldId id="727" r:id="rId56"/>
    <p:sldId id="728" r:id="rId57"/>
    <p:sldId id="729" r:id="rId58"/>
    <p:sldId id="731" r:id="rId59"/>
    <p:sldId id="732" r:id="rId60"/>
    <p:sldId id="733" r:id="rId61"/>
    <p:sldId id="734" r:id="rId62"/>
    <p:sldId id="735" r:id="rId63"/>
    <p:sldId id="736" r:id="rId64"/>
    <p:sldId id="737" r:id="rId65"/>
    <p:sldId id="738" r:id="rId66"/>
    <p:sldId id="739" r:id="rId67"/>
    <p:sldId id="740" r:id="rId68"/>
    <p:sldId id="741" r:id="rId69"/>
    <p:sldId id="744" r:id="rId70"/>
    <p:sldId id="745" r:id="rId71"/>
    <p:sldId id="746" r:id="rId72"/>
    <p:sldId id="747" r:id="rId73"/>
    <p:sldId id="748" r:id="rId74"/>
    <p:sldId id="749" r:id="rId75"/>
    <p:sldId id="750" r:id="rId76"/>
    <p:sldId id="751" r:id="rId77"/>
    <p:sldId id="752" r:id="rId78"/>
    <p:sldId id="754" r:id="rId79"/>
    <p:sldId id="755" r:id="rId80"/>
    <p:sldId id="756" r:id="rId81"/>
    <p:sldId id="757" r:id="rId82"/>
    <p:sldId id="758" r:id="rId83"/>
    <p:sldId id="759" r:id="rId84"/>
    <p:sldId id="760" r:id="rId85"/>
    <p:sldId id="761" r:id="rId86"/>
    <p:sldId id="762" r:id="rId87"/>
    <p:sldId id="763" r:id="rId88"/>
    <p:sldId id="764" r:id="rId89"/>
    <p:sldId id="767" r:id="rId90"/>
    <p:sldId id="768" r:id="rId91"/>
    <p:sldId id="769" r:id="rId92"/>
    <p:sldId id="770" r:id="rId93"/>
    <p:sldId id="771" r:id="rId94"/>
    <p:sldId id="772" r:id="rId95"/>
    <p:sldId id="773" r:id="rId96"/>
    <p:sldId id="774" r:id="rId97"/>
    <p:sldId id="775" r:id="rId98"/>
    <p:sldId id="776" r:id="rId99"/>
    <p:sldId id="777" r:id="rId100"/>
    <p:sldId id="778" r:id="rId101"/>
    <p:sldId id="779" r:id="rId102"/>
    <p:sldId id="780" r:id="rId103"/>
    <p:sldId id="781" r:id="rId104"/>
    <p:sldId id="783" r:id="rId105"/>
    <p:sldId id="784" r:id="rId106"/>
    <p:sldId id="785" r:id="rId107"/>
    <p:sldId id="786" r:id="rId108"/>
    <p:sldId id="787" r:id="rId109"/>
    <p:sldId id="788" r:id="rId110"/>
    <p:sldId id="789" r:id="rId111"/>
    <p:sldId id="790" r:id="rId112"/>
    <p:sldId id="791" r:id="rId113"/>
    <p:sldId id="792" r:id="rId114"/>
    <p:sldId id="793" r:id="rId115"/>
    <p:sldId id="794" r:id="rId116"/>
    <p:sldId id="795" r:id="rId117"/>
    <p:sldId id="796" r:id="rId118"/>
    <p:sldId id="797" r:id="rId119"/>
    <p:sldId id="798" r:id="rId120"/>
    <p:sldId id="799" r:id="rId121"/>
    <p:sldId id="800" r:id="rId122"/>
    <p:sldId id="801" r:id="rId123"/>
    <p:sldId id="802" r:id="rId124"/>
    <p:sldId id="803" r:id="rId125"/>
    <p:sldId id="804" r:id="rId126"/>
    <p:sldId id="807" r:id="rId127"/>
    <p:sldId id="808" r:id="rId128"/>
    <p:sldId id="809" r:id="rId129"/>
    <p:sldId id="810" r:id="rId130"/>
    <p:sldId id="811" r:id="rId131"/>
    <p:sldId id="812" r:id="rId132"/>
    <p:sldId id="813" r:id="rId133"/>
    <p:sldId id="814" r:id="rId134"/>
    <p:sldId id="815" r:id="rId135"/>
    <p:sldId id="816" r:id="rId136"/>
    <p:sldId id="817" r:id="rId137"/>
    <p:sldId id="819" r:id="rId138"/>
    <p:sldId id="820" r:id="rId139"/>
    <p:sldId id="821" r:id="rId140"/>
    <p:sldId id="822" r:id="rId141"/>
    <p:sldId id="823" r:id="rId142"/>
    <p:sldId id="824" r:id="rId143"/>
    <p:sldId id="825" r:id="rId144"/>
    <p:sldId id="826" r:id="rId145"/>
    <p:sldId id="827" r:id="rId146"/>
    <p:sldId id="828" r:id="rId147"/>
    <p:sldId id="829" r:id="rId148"/>
    <p:sldId id="830" r:id="rId149"/>
    <p:sldId id="673" r:id="rId150"/>
  </p:sldIdLst>
  <p:sldSz cx="24384000" cy="13716000"/>
  <p:notesSz cx="6858000" cy="9144000"/>
  <p:custDataLst>
    <p:tags r:id="rId152"/>
  </p:custDataLst>
  <p:defaultTextStyle>
    <a:defPPr marL="0" marR="0" indent="0" algn="l" defTabSz="826343" rtl="0" fontAlgn="auto" latinLnBrk="1" hangingPunct="0">
      <a:lnSpc>
        <a:spcPct val="100000"/>
      </a:lnSpc>
      <a:spcBef>
        <a:spcPts val="0"/>
      </a:spcBef>
      <a:spcAft>
        <a:spcPts val="0"/>
      </a:spcAft>
      <a:buClrTx/>
      <a:buSzTx/>
      <a:buFontTx/>
      <a:buNone/>
      <a:defRPr kumimoji="0" sz="1627" b="0" i="0" u="none" strike="noStrike" cap="none" spc="0" normalizeH="0" baseline="0">
        <a:ln>
          <a:noFill/>
        </a:ln>
        <a:solidFill>
          <a:srgbClr val="000000"/>
        </a:solidFill>
        <a:effectLst/>
        <a:uFillTx/>
      </a:defRPr>
    </a:defPPr>
    <a:lvl1pPr marL="0" marR="0" indent="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13172"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82634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239515"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652687"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065858"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479030"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2892201"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305373" algn="ctr" defTabSz="2203582" rtl="0" fontAlgn="auto" latinLnBrk="0" hangingPunct="0">
      <a:lnSpc>
        <a:spcPct val="100000"/>
      </a:lnSpc>
      <a:spcBef>
        <a:spcPts val="0"/>
      </a:spcBef>
      <a:spcAft>
        <a:spcPts val="0"/>
      </a:spcAft>
      <a:buClrTx/>
      <a:buSzTx/>
      <a:buFontTx/>
      <a:buNone/>
      <a:defRPr kumimoji="0" sz="2169"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pos="7679" userDrawn="1">
          <p15:clr>
            <a:srgbClr val="A4A3A4"/>
          </p15:clr>
        </p15:guide>
        <p15:guide id="2" pos="1101" userDrawn="1">
          <p15:clr>
            <a:srgbClr val="A4A3A4"/>
          </p15:clr>
        </p15:guide>
        <p15:guide id="3" orient="horz" pos="786" userDrawn="1">
          <p15:clr>
            <a:srgbClr val="A4A3A4"/>
          </p15:clr>
        </p15:guide>
        <p15:guide id="4" orient="horz" pos="2194" userDrawn="1">
          <p15:clr>
            <a:srgbClr val="A4A3A4"/>
          </p15:clr>
        </p15:guide>
        <p15:guide id="5" orient="horz" pos="7524" userDrawn="1">
          <p15:clr>
            <a:srgbClr val="A4A3A4"/>
          </p15:clr>
        </p15:guide>
        <p15:guide id="6" orient="horz" pos="4137" userDrawn="1">
          <p15:clr>
            <a:srgbClr val="A4A3A4"/>
          </p15:clr>
        </p15:guide>
        <p15:guide id="7" pos="14233" userDrawn="1">
          <p15:clr>
            <a:srgbClr val="A4A3A4"/>
          </p15:clr>
        </p15:guide>
        <p15:guide id="8" pos="8474" userDrawn="1">
          <p15:clr>
            <a:srgbClr val="A4A3A4"/>
          </p15:clr>
        </p15:guide>
        <p15:guide id="9" orient="horz" pos="70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EF0"/>
    <a:srgbClr val="000000"/>
    <a:srgbClr val="2E7EEE"/>
    <a:srgbClr val="2E7EEF"/>
    <a:srgbClr val="F5F8FF"/>
    <a:srgbClr val="0162F5"/>
    <a:srgbClr val="FFFFFF"/>
    <a:srgbClr val="B4D3FF"/>
    <a:srgbClr val="418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32" d="100"/>
          <a:sy n="32" d="100"/>
        </p:scale>
        <p:origin x="741" y="60"/>
      </p:cViewPr>
      <p:guideLst>
        <p:guide pos="7679"/>
        <p:guide pos="1101"/>
        <p:guide orient="horz" pos="786"/>
        <p:guide orient="horz" pos="2194"/>
        <p:guide orient="horz" pos="7524"/>
        <p:guide orient="horz" pos="4137"/>
        <p:guide pos="14233"/>
        <p:guide pos="8474"/>
        <p:guide orient="horz" pos="70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381000" y="685800"/>
            <a:ext cx="6096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13172" latinLnBrk="0">
      <a:lnSpc>
        <a:spcPct val="118000"/>
      </a:lnSpc>
      <a:defRPr sz="1988">
        <a:latin typeface="+mn-lt"/>
        <a:ea typeface="+mn-ea"/>
        <a:cs typeface="+mn-cs"/>
        <a:sym typeface="Helvetica Neue" panose="02000503000000020004"/>
      </a:defRPr>
    </a:lvl1pPr>
    <a:lvl2pPr indent="206586" defTabSz="413172" latinLnBrk="0">
      <a:lnSpc>
        <a:spcPct val="118000"/>
      </a:lnSpc>
      <a:defRPr sz="1988">
        <a:latin typeface="+mn-lt"/>
        <a:ea typeface="+mn-ea"/>
        <a:cs typeface="+mn-cs"/>
        <a:sym typeface="Helvetica Neue" panose="02000503000000020004"/>
      </a:defRPr>
    </a:lvl2pPr>
    <a:lvl3pPr indent="413172" defTabSz="413172" latinLnBrk="0">
      <a:lnSpc>
        <a:spcPct val="118000"/>
      </a:lnSpc>
      <a:defRPr sz="1988">
        <a:latin typeface="+mn-lt"/>
        <a:ea typeface="+mn-ea"/>
        <a:cs typeface="+mn-cs"/>
        <a:sym typeface="Helvetica Neue" panose="02000503000000020004"/>
      </a:defRPr>
    </a:lvl3pPr>
    <a:lvl4pPr indent="619757" defTabSz="413172" latinLnBrk="0">
      <a:lnSpc>
        <a:spcPct val="118000"/>
      </a:lnSpc>
      <a:defRPr sz="1988">
        <a:latin typeface="+mn-lt"/>
        <a:ea typeface="+mn-ea"/>
        <a:cs typeface="+mn-cs"/>
        <a:sym typeface="Helvetica Neue" panose="02000503000000020004"/>
      </a:defRPr>
    </a:lvl4pPr>
    <a:lvl5pPr indent="826343" defTabSz="413172" latinLnBrk="0">
      <a:lnSpc>
        <a:spcPct val="118000"/>
      </a:lnSpc>
      <a:defRPr sz="1988">
        <a:latin typeface="+mn-lt"/>
        <a:ea typeface="+mn-ea"/>
        <a:cs typeface="+mn-cs"/>
        <a:sym typeface="Helvetica Neue" panose="02000503000000020004"/>
      </a:defRPr>
    </a:lvl5pPr>
    <a:lvl6pPr indent="1032929" defTabSz="413172" latinLnBrk="0">
      <a:lnSpc>
        <a:spcPct val="118000"/>
      </a:lnSpc>
      <a:defRPr sz="1988">
        <a:latin typeface="+mn-lt"/>
        <a:ea typeface="+mn-ea"/>
        <a:cs typeface="+mn-cs"/>
        <a:sym typeface="Helvetica Neue" panose="02000503000000020004"/>
      </a:defRPr>
    </a:lvl6pPr>
    <a:lvl7pPr indent="1239515" defTabSz="413172" latinLnBrk="0">
      <a:lnSpc>
        <a:spcPct val="118000"/>
      </a:lnSpc>
      <a:defRPr sz="1988">
        <a:latin typeface="+mn-lt"/>
        <a:ea typeface="+mn-ea"/>
        <a:cs typeface="+mn-cs"/>
        <a:sym typeface="Helvetica Neue" panose="02000503000000020004"/>
      </a:defRPr>
    </a:lvl7pPr>
    <a:lvl8pPr indent="1446101" defTabSz="413172" latinLnBrk="0">
      <a:lnSpc>
        <a:spcPct val="118000"/>
      </a:lnSpc>
      <a:defRPr sz="1988">
        <a:latin typeface="+mn-lt"/>
        <a:ea typeface="+mn-ea"/>
        <a:cs typeface="+mn-cs"/>
        <a:sym typeface="Helvetica Neue" panose="02000503000000020004"/>
      </a:defRPr>
    </a:lvl8pPr>
    <a:lvl9pPr indent="1652687" defTabSz="413172" latinLnBrk="0">
      <a:lnSpc>
        <a:spcPct val="118000"/>
      </a:lnSpc>
      <a:defRPr sz="1988">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655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826262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12658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33655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0876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03693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74463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86207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477515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39156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093814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007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23222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302589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44491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976349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52138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2933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48801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38319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424026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7989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542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7280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2557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69508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44625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24563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048430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94528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15039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809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22652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803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4226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452388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170055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42886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26436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87771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11651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3895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4928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73436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1437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24960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5015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44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302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93119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5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71344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366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556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0610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25767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4484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0982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0291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7676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1463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1216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0852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773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0023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9847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29341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9040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0521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9186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9836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1233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7694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0901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360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784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19294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838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6824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5976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9205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350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727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0867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8221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3680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1356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397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6676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341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85722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5686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9914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27715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410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63995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524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6820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0100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2654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66042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5280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292677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1087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46341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3306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38070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5152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79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540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3679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5677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35716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6148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46793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08288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33860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902093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880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81964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1386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1619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86487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3465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263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74552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99965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37439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9815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88532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4510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3396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9664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090218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1133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342778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12648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88737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31542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067475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256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2E7EEE"/>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49" y="2244823"/>
            <a:ext cx="18288291" cy="4775405"/>
          </a:xfrm>
          <a:prstGeom prst="rect">
            <a:avLst/>
          </a:prstGeom>
        </p:spPr>
        <p:txBody>
          <a:bodyPr anchor="b"/>
          <a:lstStyle>
            <a:lvl1pPr algn="ctr">
              <a:defRPr sz="6615"/>
            </a:lvl1pPr>
          </a:lstStyle>
          <a:p>
            <a:r>
              <a:rPr lang="zh-CN" altLang="en-US"/>
              <a:t>单击此处编辑母版标题样式</a:t>
            </a:r>
          </a:p>
        </p:txBody>
      </p:sp>
      <p:sp>
        <p:nvSpPr>
          <p:cNvPr id="3" name="副标题 2"/>
          <p:cNvSpPr>
            <a:spLocks noGrp="1"/>
          </p:cNvSpPr>
          <p:nvPr>
            <p:ph type="subTitle" idx="1"/>
          </p:nvPr>
        </p:nvSpPr>
        <p:spPr>
          <a:xfrm>
            <a:off x="3048049" y="7204386"/>
            <a:ext cx="18288291" cy="3311667"/>
          </a:xfrm>
          <a:prstGeom prst="rect">
            <a:avLst/>
          </a:prstGeom>
        </p:spPr>
        <p:txBody>
          <a:bodyPr/>
          <a:lstStyle>
            <a:lvl1pPr marL="0" indent="0" algn="ctr">
              <a:buNone/>
              <a:defRPr sz="2646"/>
            </a:lvl1pPr>
            <a:lvl2pPr marL="504245" indent="0" algn="ctr">
              <a:buNone/>
              <a:defRPr sz="2205"/>
            </a:lvl2pPr>
            <a:lvl3pPr marL="1007855" indent="0" algn="ctr">
              <a:buNone/>
              <a:defRPr sz="1985"/>
            </a:lvl3pPr>
            <a:lvl4pPr marL="1512099" indent="0" algn="ctr">
              <a:buNone/>
              <a:defRPr sz="1766"/>
            </a:lvl4pPr>
            <a:lvl5pPr marL="2016345" indent="0" algn="ctr">
              <a:buNone/>
              <a:defRPr sz="1766"/>
            </a:lvl5pPr>
            <a:lvl6pPr marL="2520590" indent="0" algn="ctr">
              <a:buNone/>
              <a:defRPr sz="1766"/>
            </a:lvl6pPr>
            <a:lvl7pPr marL="3024200" indent="0" algn="ctr">
              <a:buNone/>
              <a:defRPr sz="1766"/>
            </a:lvl7pPr>
            <a:lvl8pPr marL="3528444" indent="0" algn="ctr">
              <a:buNone/>
              <a:defRPr sz="1766"/>
            </a:lvl8pPr>
            <a:lvl9pPr marL="4032690" indent="0" algn="ctr">
              <a:buNone/>
              <a:defRPr sz="1766"/>
            </a:lvl9pPr>
          </a:lstStyle>
          <a:p>
            <a:r>
              <a:rPr lang="zh-CN" altLang="en-US"/>
              <a:t>单击此处编辑母版副标题样式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676429" y="3651408"/>
            <a:ext cx="21031535"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27" y="3419622"/>
            <a:ext cx="21031535" cy="5705720"/>
          </a:xfrm>
          <a:prstGeom prst="rect">
            <a:avLst/>
          </a:prstGeom>
        </p:spPr>
        <p:txBody>
          <a:bodyPr anchor="b"/>
          <a:lstStyle>
            <a:lvl1pPr>
              <a:defRPr sz="6615"/>
            </a:lvl1pPr>
          </a:lstStyle>
          <a:p>
            <a:r>
              <a:rPr lang="zh-CN" altLang="en-US"/>
              <a:t>单击此处编辑母版标题样式</a:t>
            </a:r>
          </a:p>
        </p:txBody>
      </p:sp>
      <p:sp>
        <p:nvSpPr>
          <p:cNvPr id="3" name="文本占位符 2"/>
          <p:cNvSpPr>
            <a:spLocks noGrp="1"/>
          </p:cNvSpPr>
          <p:nvPr>
            <p:ph type="body" idx="1"/>
          </p:nvPr>
        </p:nvSpPr>
        <p:spPr>
          <a:xfrm>
            <a:off x="1663727" y="9179320"/>
            <a:ext cx="21031535" cy="3000504"/>
          </a:xfrm>
          <a:prstGeom prst="rect">
            <a:avLst/>
          </a:prstGeom>
        </p:spPr>
        <p:txBody>
          <a:bodyPr/>
          <a:lstStyle>
            <a:lvl1pPr marL="0" indent="0">
              <a:buNone/>
              <a:defRPr sz="2646">
                <a:solidFill>
                  <a:schemeClr val="tx1">
                    <a:tint val="75000"/>
                  </a:schemeClr>
                </a:solidFill>
              </a:defRPr>
            </a:lvl1pPr>
            <a:lvl2pPr marL="504245" indent="0">
              <a:buNone/>
              <a:defRPr sz="2205">
                <a:solidFill>
                  <a:schemeClr val="tx1">
                    <a:tint val="75000"/>
                  </a:schemeClr>
                </a:solidFill>
              </a:defRPr>
            </a:lvl2pPr>
            <a:lvl3pPr marL="1007855" indent="0">
              <a:buNone/>
              <a:defRPr sz="1985">
                <a:solidFill>
                  <a:schemeClr val="tx1">
                    <a:tint val="75000"/>
                  </a:schemeClr>
                </a:solidFill>
              </a:defRPr>
            </a:lvl3pPr>
            <a:lvl4pPr marL="1512099" indent="0">
              <a:buNone/>
              <a:defRPr sz="1766">
                <a:solidFill>
                  <a:schemeClr val="tx1">
                    <a:tint val="75000"/>
                  </a:schemeClr>
                </a:solidFill>
              </a:defRPr>
            </a:lvl4pPr>
            <a:lvl5pPr marL="2016345" indent="0">
              <a:buNone/>
              <a:defRPr sz="1766">
                <a:solidFill>
                  <a:schemeClr val="tx1">
                    <a:tint val="75000"/>
                  </a:schemeClr>
                </a:solidFill>
              </a:defRPr>
            </a:lvl5pPr>
            <a:lvl6pPr marL="2520590" indent="0">
              <a:buNone/>
              <a:defRPr sz="1766">
                <a:solidFill>
                  <a:schemeClr val="tx1">
                    <a:tint val="75000"/>
                  </a:schemeClr>
                </a:solidFill>
              </a:defRPr>
            </a:lvl6pPr>
            <a:lvl7pPr marL="3024200" indent="0">
              <a:buNone/>
              <a:defRPr sz="1766">
                <a:solidFill>
                  <a:schemeClr val="tx1">
                    <a:tint val="75000"/>
                  </a:schemeClr>
                </a:solidFill>
              </a:defRPr>
            </a:lvl7pPr>
            <a:lvl8pPr marL="3528444" indent="0">
              <a:buNone/>
              <a:defRPr sz="1766">
                <a:solidFill>
                  <a:schemeClr val="tx1">
                    <a:tint val="75000"/>
                  </a:schemeClr>
                </a:solidFill>
              </a:defRPr>
            </a:lvl8pPr>
            <a:lvl9pPr marL="4032690" indent="0">
              <a:buNone/>
              <a:defRPr sz="1766">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676428"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268396" y="3651408"/>
            <a:ext cx="10439567" cy="87030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603" y="730282"/>
            <a:ext cx="21031535" cy="265123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79602" y="3362469"/>
            <a:ext cx="10315739"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4" name="内容占位符 3"/>
          <p:cNvSpPr>
            <a:spLocks noGrp="1"/>
          </p:cNvSpPr>
          <p:nvPr>
            <p:ph sz="half" idx="2"/>
          </p:nvPr>
        </p:nvSpPr>
        <p:spPr>
          <a:xfrm>
            <a:off x="1679602" y="5010365"/>
            <a:ext cx="10315739"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4597" y="3362469"/>
            <a:ext cx="10366540" cy="1647896"/>
          </a:xfrm>
          <a:prstGeom prst="rect">
            <a:avLst/>
          </a:prstGeom>
        </p:spPr>
        <p:txBody>
          <a:bodyPr anchor="b"/>
          <a:lstStyle>
            <a:lvl1pPr marL="0" indent="0">
              <a:buNone/>
              <a:defRPr sz="2646" b="1"/>
            </a:lvl1pPr>
            <a:lvl2pPr marL="504245" indent="0">
              <a:buNone/>
              <a:defRPr sz="2205" b="1"/>
            </a:lvl2pPr>
            <a:lvl3pPr marL="1007855" indent="0">
              <a:buNone/>
              <a:defRPr sz="1985" b="1"/>
            </a:lvl3pPr>
            <a:lvl4pPr marL="1512099" indent="0">
              <a:buNone/>
              <a:defRPr sz="1766" b="1"/>
            </a:lvl4pPr>
            <a:lvl5pPr marL="2016345" indent="0">
              <a:buNone/>
              <a:defRPr sz="1766" b="1"/>
            </a:lvl5pPr>
            <a:lvl6pPr marL="2520590" indent="0">
              <a:buNone/>
              <a:defRPr sz="1766" b="1"/>
            </a:lvl6pPr>
            <a:lvl7pPr marL="3024200" indent="0">
              <a:buNone/>
              <a:defRPr sz="1766" b="1"/>
            </a:lvl7pPr>
            <a:lvl8pPr marL="3528444" indent="0">
              <a:buNone/>
              <a:defRPr sz="1766" b="1"/>
            </a:lvl8pPr>
            <a:lvl9pPr marL="4032690" indent="0">
              <a:buNone/>
              <a:defRPr sz="1766" b="1"/>
            </a:lvl9pPr>
          </a:lstStyle>
          <a:p>
            <a:pPr lvl="0"/>
            <a:r>
              <a:rPr lang="zh-CN" altLang="en-US"/>
              <a:t>单击此处编辑母版文本样式</a:t>
            </a:r>
          </a:p>
        </p:txBody>
      </p:sp>
      <p:sp>
        <p:nvSpPr>
          <p:cNvPr id="6" name="内容占位符 5"/>
          <p:cNvSpPr>
            <a:spLocks noGrp="1"/>
          </p:cNvSpPr>
          <p:nvPr>
            <p:ph sz="quarter" idx="4"/>
          </p:nvPr>
        </p:nvSpPr>
        <p:spPr>
          <a:xfrm>
            <a:off x="12344597" y="5010365"/>
            <a:ext cx="10366540" cy="7369492"/>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8" name="页脚占位符 7"/>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4" name="页脚占位符 3"/>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内容占位符 2"/>
          <p:cNvSpPr>
            <a:spLocks noGrp="1"/>
          </p:cNvSpPr>
          <p:nvPr>
            <p:ph idx="1"/>
          </p:nvPr>
        </p:nvSpPr>
        <p:spPr>
          <a:xfrm>
            <a:off x="10366541" y="1974936"/>
            <a:ext cx="12344597" cy="9747669"/>
          </a:xfrm>
          <a:prstGeom prst="rect">
            <a:avLst/>
          </a:prstGeom>
        </p:spPr>
        <p:txBody>
          <a:bodyPr/>
          <a:lstStyle>
            <a:lvl1pPr>
              <a:defRPr sz="3530"/>
            </a:lvl1pPr>
            <a:lvl2pPr>
              <a:defRPr sz="3085"/>
            </a:lvl2pPr>
            <a:lvl3pPr>
              <a:defRPr sz="2646"/>
            </a:lvl3pPr>
            <a:lvl4pPr>
              <a:defRPr sz="2205"/>
            </a:lvl4pPr>
            <a:lvl5pPr>
              <a:defRPr sz="2205"/>
            </a:lvl5pPr>
            <a:lvl6pPr>
              <a:defRPr sz="2205"/>
            </a:lvl6pPr>
            <a:lvl7pPr>
              <a:defRPr sz="2205"/>
            </a:lvl7pPr>
            <a:lvl8pPr>
              <a:defRPr sz="2205"/>
            </a:lvl8pPr>
            <a:lvl9pPr>
              <a:defRPr sz="220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600" y="914439"/>
            <a:ext cx="7864602" cy="3200538"/>
          </a:xfrm>
          <a:prstGeom prst="rect">
            <a:avLst/>
          </a:prstGeom>
        </p:spPr>
        <p:txBody>
          <a:bodyPr anchor="b"/>
          <a:lstStyle>
            <a:lvl1pPr>
              <a:defRPr sz="3530"/>
            </a:lvl1pPr>
          </a:lstStyle>
          <a:p>
            <a:r>
              <a:rPr lang="zh-CN" altLang="en-US"/>
              <a:t>单击此处编辑母版标题样式</a:t>
            </a:r>
          </a:p>
        </p:txBody>
      </p:sp>
      <p:sp>
        <p:nvSpPr>
          <p:cNvPr id="3" name="图片占位符 2"/>
          <p:cNvSpPr>
            <a:spLocks noGrp="1"/>
          </p:cNvSpPr>
          <p:nvPr>
            <p:ph type="pic" idx="1"/>
          </p:nvPr>
        </p:nvSpPr>
        <p:spPr>
          <a:xfrm>
            <a:off x="10366541" y="1974936"/>
            <a:ext cx="12344597" cy="9747669"/>
          </a:xfrm>
          <a:prstGeom prst="rect">
            <a:avLst/>
          </a:prstGeom>
        </p:spPr>
        <p:txBody>
          <a:bodyPr/>
          <a:lstStyle>
            <a:lvl1pPr marL="0" indent="0">
              <a:buNone/>
              <a:defRPr sz="3530"/>
            </a:lvl1pPr>
            <a:lvl2pPr marL="504245" indent="0">
              <a:buNone/>
              <a:defRPr sz="3085"/>
            </a:lvl2pPr>
            <a:lvl3pPr marL="1007855" indent="0">
              <a:buNone/>
              <a:defRPr sz="2646"/>
            </a:lvl3pPr>
            <a:lvl4pPr marL="1512099" indent="0">
              <a:buNone/>
              <a:defRPr sz="2205"/>
            </a:lvl4pPr>
            <a:lvl5pPr marL="2016345" indent="0">
              <a:buNone/>
              <a:defRPr sz="2205"/>
            </a:lvl5pPr>
            <a:lvl6pPr marL="2520590" indent="0">
              <a:buNone/>
              <a:defRPr sz="2205"/>
            </a:lvl6pPr>
            <a:lvl7pPr marL="3024200" indent="0">
              <a:buNone/>
              <a:defRPr sz="2205"/>
            </a:lvl7pPr>
            <a:lvl8pPr marL="3528444" indent="0">
              <a:buNone/>
              <a:defRPr sz="2205"/>
            </a:lvl8pPr>
            <a:lvl9pPr marL="4032690" indent="0">
              <a:buNone/>
              <a:defRPr sz="2205"/>
            </a:lvl9pPr>
          </a:lstStyle>
          <a:p>
            <a:endParaRPr lang="zh-CN" altLang="en-US"/>
          </a:p>
        </p:txBody>
      </p:sp>
      <p:sp>
        <p:nvSpPr>
          <p:cNvPr id="4" name="文本占位符 3"/>
          <p:cNvSpPr>
            <a:spLocks noGrp="1"/>
          </p:cNvSpPr>
          <p:nvPr>
            <p:ph type="body" sz="half" idx="2"/>
          </p:nvPr>
        </p:nvSpPr>
        <p:spPr>
          <a:xfrm>
            <a:off x="1679600" y="4114978"/>
            <a:ext cx="7864602" cy="7623503"/>
          </a:xfrm>
          <a:prstGeom prst="rect">
            <a:avLst/>
          </a:prstGeom>
        </p:spPr>
        <p:txBody>
          <a:bodyPr/>
          <a:lstStyle>
            <a:lvl1pPr marL="0" indent="0">
              <a:buNone/>
              <a:defRPr sz="1766"/>
            </a:lvl1pPr>
            <a:lvl2pPr marL="504245" indent="0">
              <a:buNone/>
              <a:defRPr sz="1545"/>
            </a:lvl2pPr>
            <a:lvl3pPr marL="1007855" indent="0">
              <a:buNone/>
              <a:defRPr sz="1326"/>
            </a:lvl3pPr>
            <a:lvl4pPr marL="1512099" indent="0">
              <a:buNone/>
              <a:defRPr sz="1101"/>
            </a:lvl4pPr>
            <a:lvl5pPr marL="2016345" indent="0">
              <a:buNone/>
              <a:defRPr sz="1101"/>
            </a:lvl5pPr>
            <a:lvl6pPr marL="2520590" indent="0">
              <a:buNone/>
              <a:defRPr sz="1101"/>
            </a:lvl6pPr>
            <a:lvl7pPr marL="3024200" indent="0">
              <a:buNone/>
              <a:defRPr sz="1101"/>
            </a:lvl7pPr>
            <a:lvl8pPr marL="3528444" indent="0">
              <a:buNone/>
              <a:defRPr sz="1101"/>
            </a:lvl8pPr>
            <a:lvl9pPr marL="4032690" indent="0">
              <a:buNone/>
              <a:defRPr sz="1101"/>
            </a:lvl9pPr>
          </a:lstStyle>
          <a:p>
            <a:pPr lvl="0"/>
            <a:r>
              <a:rPr lang="zh-CN" altLang="en-US"/>
              <a:t>单击此处编辑母版文本样式</a:t>
            </a:r>
          </a:p>
        </p:txBody>
      </p:sp>
      <p:sp>
        <p:nvSpPr>
          <p:cNvPr id="5" name="日期占位符 4"/>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6" name="页脚占位符 5"/>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29" y="730282"/>
            <a:ext cx="21031535" cy="265123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676429" y="3651408"/>
            <a:ext cx="21031535" cy="870304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节">
    <p:bg>
      <p:bgPr>
        <a:solidFill>
          <a:srgbClr val="2E7EEE"/>
        </a:solidFill>
        <a:effectLst/>
      </p:bgPr>
    </p:bg>
    <p:spTree>
      <p:nvGrpSpPr>
        <p:cNvPr id="1" name=""/>
        <p:cNvGrpSpPr/>
        <p:nvPr/>
      </p:nvGrpSpPr>
      <p:grpSpPr>
        <a:xfrm>
          <a:off x="0" y="0"/>
          <a:ext cx="0" cy="0"/>
          <a:chOff x="0" y="0"/>
          <a:chExt cx="0" cy="0"/>
        </a:xfrm>
      </p:grpSpPr>
      <p:sp>
        <p:nvSpPr>
          <p:cNvPr id="21" name="章节标题"/>
          <p:cNvSpPr txBox="1">
            <a:spLocks noGrp="1"/>
          </p:cNvSpPr>
          <p:nvPr>
            <p:ph type="title" hasCustomPrompt="1"/>
          </p:nvPr>
        </p:nvSpPr>
        <p:spPr>
          <a:xfrm>
            <a:off x="1206516" y="4534095"/>
            <a:ext cx="21971354" cy="4648400"/>
          </a:xfrm>
          <a:prstGeom prst="rect">
            <a:avLst/>
          </a:prstGeom>
        </p:spPr>
        <p:txBody>
          <a:bodyPr anchor="ctr"/>
          <a:lstStyle>
            <a:lvl1pPr>
              <a:defRPr sz="12786" b="0" spc="-232">
                <a:solidFill>
                  <a:srgbClr val="FFFFFF"/>
                </a:solidFill>
                <a:latin typeface="Noto Sans SC Regular"/>
                <a:ea typeface="Noto Sans SC Regular"/>
                <a:cs typeface="Noto Sans SC Regular"/>
                <a:sym typeface="Noto Sans SC Regular"/>
              </a:defRPr>
            </a:lvl1pPr>
          </a:lstStyle>
          <a:p>
            <a:r>
              <a:t>章节标题</a:t>
            </a:r>
          </a:p>
        </p:txBody>
      </p:sp>
      <p:sp>
        <p:nvSpPr>
          <p:cNvPr id="22" name="幻灯片编号"/>
          <p:cNvSpPr txBox="1">
            <a:spLocks noGrp="1"/>
          </p:cNvSpPr>
          <p:nvPr>
            <p:ph type="sldNum" sz="quarter" idx="2"/>
          </p:nvPr>
        </p:nvSpPr>
        <p:spPr>
          <a:xfrm>
            <a:off x="11986795" y="13054213"/>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50078" y="730282"/>
            <a:ext cx="5257884" cy="116241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28" y="730282"/>
            <a:ext cx="15621248" cy="1162417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1676429" y="12713248"/>
            <a:ext cx="5486487" cy="730281"/>
          </a:xfrm>
          <a:prstGeom prst="rect">
            <a:avLst/>
          </a:prstGeom>
        </p:spPr>
        <p:txBody>
          <a:bodyPr/>
          <a:lstStyle/>
          <a:p>
            <a:fld id="{927E2F00-D444-4F3F-8F83-C2C2CBA51122}" type="datetimeFigureOut">
              <a:rPr lang="zh-CN" altLang="en-US" smtClean="0"/>
              <a:t>2023/1/12</a:t>
            </a:fld>
            <a:endParaRPr lang="zh-CN" altLang="en-US"/>
          </a:p>
        </p:txBody>
      </p:sp>
      <p:sp>
        <p:nvSpPr>
          <p:cNvPr id="5" name="页脚占位符 4"/>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7221476" y="12713248"/>
            <a:ext cx="5486487" cy="730281"/>
          </a:xfrm>
          <a:prstGeom prst="rect">
            <a:avLst/>
          </a:prstGeom>
        </p:spPr>
        <p:txBody>
          <a:bodyPr/>
          <a:lstStyle/>
          <a:p>
            <a:fld id="{F8C65456-48B5-4B02-BAD7-449575432D9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3315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03879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50114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67352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318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28779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305075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1457023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416459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86592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3716618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15" y="365142"/>
            <a:ext cx="10515767" cy="132562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16" y="6356624"/>
            <a:ext cx="2743243" cy="365141"/>
          </a:xfrm>
        </p:spPr>
        <p:txBody>
          <a:bodyPr/>
          <a:lstStyle/>
          <a:p>
            <a:fld id="{263DB197-84B0-484E-9C0F-88358ECCB797}" type="datetimeFigureOut">
              <a:rPr lang="zh-CN" altLang="en-US" smtClean="0"/>
              <a:t>2023/1/12</a:t>
            </a:fld>
            <a:endParaRPr lang="zh-CN" altLang="en-US"/>
          </a:p>
        </p:txBody>
      </p:sp>
      <p:sp>
        <p:nvSpPr>
          <p:cNvPr id="4" name="页脚占位符 3"/>
          <p:cNvSpPr>
            <a:spLocks noGrp="1"/>
          </p:cNvSpPr>
          <p:nvPr>
            <p:ph type="ftr" sz="quarter" idx="11"/>
          </p:nvPr>
        </p:nvSpPr>
        <p:spPr>
          <a:xfrm>
            <a:off x="4038665" y="6356624"/>
            <a:ext cx="4114866" cy="365141"/>
          </a:xfrm>
        </p:spPr>
        <p:txBody>
          <a:bodyPr/>
          <a:lstStyle/>
          <a:p>
            <a:endParaRPr lang="zh-CN" altLang="en-US"/>
          </a:p>
        </p:txBody>
      </p:sp>
      <p:sp>
        <p:nvSpPr>
          <p:cNvPr id="5" name="灯片编号占位符 4"/>
          <p:cNvSpPr>
            <a:spLocks noGrp="1"/>
          </p:cNvSpPr>
          <p:nvPr>
            <p:ph type="sldNum" sz="quarter" idx="12"/>
          </p:nvPr>
        </p:nvSpPr>
        <p:spPr>
          <a:xfrm>
            <a:off x="8610739" y="6356624"/>
            <a:ext cx="2743243" cy="365141"/>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033572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581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369148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215934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64085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026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4" name="Content Placeholder 3"/>
          <p:cNvSpPr>
            <a:spLocks noGrp="1"/>
          </p:cNvSpPr>
          <p:nvPr>
            <p:ph sz="half" idx="2"/>
          </p:nvPr>
        </p:nvSpPr>
        <p:spPr>
          <a:xfrm>
            <a:off x="1679577" y="5010150"/>
            <a:ext cx="10315574"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smtClean="0"/>
              <a:t>编辑母版文本样式</a:t>
            </a:r>
          </a:p>
        </p:txBody>
      </p:sp>
      <p:sp>
        <p:nvSpPr>
          <p:cNvPr id="6" name="Content Placeholder 5"/>
          <p:cNvSpPr>
            <a:spLocks noGrp="1"/>
          </p:cNvSpPr>
          <p:nvPr>
            <p:ph sz="quarter" idx="4"/>
          </p:nvPr>
        </p:nvSpPr>
        <p:spPr>
          <a:xfrm>
            <a:off x="12344400" y="5010150"/>
            <a:ext cx="10366376" cy="736917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47178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20018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B8E-16BB-4A69-9426-2FD4D3BD58AB}" type="datetimeFigureOut">
              <a:rPr lang="zh-CN" altLang="en-US" smtClean="0"/>
              <a:t>2023/1/12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A6249D-E4CE-4FBC-B6D3-E95B13A135BC}" type="slidenum">
              <a:rPr lang="zh-CN" altLang="en-US" smtClean="0"/>
              <a:t>‹#›</a:t>
            </a:fld>
            <a:endParaRPr lang="zh-CN" altLang="en-US"/>
          </a:p>
        </p:txBody>
      </p:sp>
    </p:spTree>
    <p:extLst>
      <p:ext uri="{BB962C8B-B14F-4D97-AF65-F5344CB8AC3E}">
        <p14:creationId xmlns:p14="http://schemas.microsoft.com/office/powerpoint/2010/main" val="774687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308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4139475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38682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758528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90359" y="13057666"/>
            <a:ext cx="391173" cy="398513"/>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6401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正文">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29" y="12713248"/>
            <a:ext cx="5486487" cy="730281"/>
          </a:xfrm>
          <a:prstGeom prst="rect">
            <a:avLst/>
          </a:prstGeom>
        </p:spPr>
        <p:txBody>
          <a:bodyPr/>
          <a:lstStyle/>
          <a:p>
            <a:fld id="{B4BF5B8E-16BB-4A69-9426-2FD4D3BD58AB}" type="datetimeFigureOut">
              <a:rPr lang="zh-CN" altLang="en-US" smtClean="0"/>
              <a:t>2023/1/12</a:t>
            </a:fld>
            <a:endParaRPr lang="zh-CN" altLang="en-US"/>
          </a:p>
        </p:txBody>
      </p:sp>
      <p:sp>
        <p:nvSpPr>
          <p:cNvPr id="3" name="页脚占位符 2"/>
          <p:cNvSpPr>
            <a:spLocks noGrp="1"/>
          </p:cNvSpPr>
          <p:nvPr>
            <p:ph type="ftr" sz="quarter" idx="11"/>
          </p:nvPr>
        </p:nvSpPr>
        <p:spPr>
          <a:xfrm>
            <a:off x="8077329" y="12713248"/>
            <a:ext cx="8229732" cy="73028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9765567" y="13037328"/>
            <a:ext cx="398302" cy="406201"/>
          </a:xfrm>
          <a:prstGeom prst="rect">
            <a:avLst/>
          </a:prstGeom>
        </p:spPr>
        <p:txBody>
          <a:bodyPr/>
          <a:lstStyle/>
          <a:p>
            <a:fld id="{DDA6249D-E4CE-4FBC-B6D3-E95B13A135BC}"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4" cy="636980"/>
          </a:xfrm>
          <a:prstGeom prst="rect">
            <a:avLst/>
          </a:prstGeom>
        </p:spPr>
        <p:txBody>
          <a:bodyPr lIns="45719" tIns="45719" rIns="45719" bIns="45719"/>
          <a:lstStyle>
            <a:lvl1pPr defTabSz="338458">
              <a:spcBef>
                <a:spcPts val="0"/>
              </a:spcBef>
              <a:defRPr sz="1475" spc="0">
                <a:solidFill>
                  <a:srgbClr val="FFFFFF"/>
                </a:solidFill>
                <a:latin typeface="Noto Sans SC Bold"/>
                <a:ea typeface="Noto Sans SC Bold"/>
                <a:cs typeface="Noto Sans SC Bold"/>
                <a:sym typeface="Noto Sans SC Bold"/>
              </a:defRPr>
            </a:lvl1pPr>
          </a:lstStyle>
          <a:p>
            <a:r>
              <a:t>作者和日期</a:t>
            </a:r>
          </a:p>
        </p:txBody>
      </p:sp>
      <p:sp>
        <p:nvSpPr>
          <p:cNvPr id="12" name="演示文稿标题"/>
          <p:cNvSpPr txBox="1">
            <a:spLocks noGrp="1"/>
          </p:cNvSpPr>
          <p:nvPr>
            <p:ph type="title" hasCustomPrompt="1"/>
          </p:nvPr>
        </p:nvSpPr>
        <p:spPr>
          <a:xfrm>
            <a:off x="1206497" y="2574993"/>
            <a:ext cx="21971004" cy="4648202"/>
          </a:xfrm>
          <a:prstGeom prst="rect">
            <a:avLst/>
          </a:prstGeom>
        </p:spPr>
        <p:txBody>
          <a:bodyPr anchor="b"/>
          <a:lstStyle>
            <a:lvl1pPr>
              <a:defRPr sz="5800" b="0" spc="-116">
                <a:solidFill>
                  <a:srgbClr val="FFFFFF"/>
                </a:solidFill>
                <a:latin typeface="Noto Sans SC Bold"/>
                <a:ea typeface="Noto Sans SC Bold"/>
                <a:cs typeface="Noto Sans SC Bold"/>
                <a:sym typeface="Noto Sans SC Bold"/>
              </a:defRPr>
            </a:lvl1pPr>
          </a:lstStyle>
          <a:p>
            <a:r>
              <a:t>演示文稿标题</a:t>
            </a:r>
          </a:p>
        </p:txBody>
      </p:sp>
      <p:sp>
        <p:nvSpPr>
          <p:cNvPr id="13" name="正文级别 1…"/>
          <p:cNvSpPr txBox="1">
            <a:spLocks noGrp="1"/>
          </p:cNvSpPr>
          <p:nvPr>
            <p:ph type="body" sz="quarter" idx="1" hasCustomPrompt="1"/>
          </p:nvPr>
        </p:nvSpPr>
        <p:spPr>
          <a:xfrm>
            <a:off x="1201345" y="7210491"/>
            <a:ext cx="21971002" cy="1905002"/>
          </a:xfrm>
          <a:prstGeom prst="rect">
            <a:avLst/>
          </a:prstGeom>
        </p:spPr>
        <p:txBody>
          <a:bodyPr/>
          <a:lstStyle>
            <a:lvl1pPr>
              <a:spcBef>
                <a:spcPts val="0"/>
              </a:spcBef>
              <a:defRPr sz="2750" spc="0">
                <a:solidFill>
                  <a:schemeClr val="accent1"/>
                </a:solidFill>
                <a:latin typeface="Noto Sans SC Bold"/>
                <a:ea typeface="Noto Sans SC Bold"/>
                <a:cs typeface="Noto Sans SC Bold"/>
                <a:sym typeface="Noto Sans SC Bold"/>
              </a:defRPr>
            </a:lvl1pPr>
            <a:lvl2pPr>
              <a:spcBef>
                <a:spcPts val="0"/>
              </a:spcBef>
              <a:defRPr sz="2750" spc="0">
                <a:solidFill>
                  <a:schemeClr val="accent1"/>
                </a:solidFill>
                <a:latin typeface="Noto Sans SC Bold"/>
                <a:ea typeface="Noto Sans SC Bold"/>
                <a:cs typeface="Noto Sans SC Bold"/>
                <a:sym typeface="Noto Sans SC Bold"/>
              </a:defRPr>
            </a:lvl2pPr>
            <a:lvl3pPr>
              <a:spcBef>
                <a:spcPts val="0"/>
              </a:spcBef>
              <a:defRPr sz="2750" spc="0">
                <a:solidFill>
                  <a:schemeClr val="accent1"/>
                </a:solidFill>
                <a:latin typeface="Noto Sans SC Bold"/>
                <a:ea typeface="Noto Sans SC Bold"/>
                <a:cs typeface="Noto Sans SC Bold"/>
                <a:sym typeface="Noto Sans SC Bold"/>
              </a:defRPr>
            </a:lvl3pPr>
            <a:lvl4pPr>
              <a:spcBef>
                <a:spcPts val="0"/>
              </a:spcBef>
              <a:defRPr sz="2750" spc="0">
                <a:solidFill>
                  <a:schemeClr val="accent1"/>
                </a:solidFill>
                <a:latin typeface="Noto Sans SC Bold"/>
                <a:ea typeface="Noto Sans SC Bold"/>
                <a:cs typeface="Noto Sans SC Bold"/>
                <a:sym typeface="Noto Sans SC Bold"/>
              </a:defRPr>
            </a:lvl4pPr>
            <a:lvl5pPr>
              <a:spcBef>
                <a:spcPts val="0"/>
              </a:spcBef>
              <a:defRPr sz="2750" spc="0">
                <a:solidFill>
                  <a:schemeClr val="accent1"/>
                </a:solidFill>
                <a:latin typeface="Noto Sans SC Bold"/>
                <a:ea typeface="Noto Sans SC Bold"/>
                <a:cs typeface="Noto Sans SC Bold"/>
                <a:sym typeface="Noto Sans SC Bold"/>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1986794" y="13049978"/>
            <a:ext cx="398302" cy="406201"/>
          </a:xfrm>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39439361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hasCustomPrompt="1"/>
          </p:nvPr>
        </p:nvSpPr>
        <p:spPr>
          <a:xfrm>
            <a:off x="1206520" y="4248688"/>
            <a:ext cx="21971349" cy="8256367"/>
          </a:xfrm>
          <a:prstGeom prst="rect">
            <a:avLst/>
          </a:prstGeom>
          <a:ln w="12700">
            <a:miter lim="400000"/>
          </a:ln>
        </p:spPr>
        <p:txBody>
          <a:bodyPr lIns="50800" tIns="50800" rIns="50800" bIns="50800">
            <a:normAutofit/>
          </a:bodyPr>
          <a:lstStyle/>
          <a:p>
            <a:r>
              <a:t>议程主题</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86795" y="13049979"/>
            <a:ext cx="398302" cy="406201"/>
          </a:xfrm>
          <a:prstGeom prst="rect">
            <a:avLst/>
          </a:prstGeom>
          <a:ln w="12700">
            <a:miter lim="400000"/>
          </a:ln>
        </p:spPr>
        <p:txBody>
          <a:bodyPr wrap="none" lIns="50800" tIns="50800" rIns="50800" bIns="50800" anchor="b">
            <a:spAutoFit/>
          </a:bodyPr>
          <a:lstStyle>
            <a:lvl1pPr defTabSz="584264">
              <a:defRPr sz="1985">
                <a:solidFill>
                  <a:srgbClr val="000000"/>
                </a:solidFill>
              </a:defRPr>
            </a:lvl1pPr>
          </a:lstStyle>
          <a:p>
            <a:fld id="{86CB4B4D-7CA3-9044-876B-883B54F8677D}" type="slidenum">
              <a:rPr/>
              <a:t>‹#›</a:t>
            </a:fld>
            <a:endParaRPr/>
          </a:p>
        </p:txBody>
      </p:sp>
      <p:pic>
        <p:nvPicPr>
          <p:cNvPr id="5" name="图片 4"/>
          <p:cNvPicPr>
            <a:picLocks noChangeAspect="1"/>
          </p:cNvPicPr>
          <p:nvPr userDrawn="1"/>
        </p:nvPicPr>
        <p:blipFill rotWithShape="1">
          <a:blip r:embed="rId10"/>
          <a:srcRect l="52556" t="10937"/>
          <a:stretch>
            <a:fillRect/>
          </a:stretch>
        </p:blipFill>
        <p:spPr>
          <a:xfrm>
            <a:off x="12803026" y="1"/>
            <a:ext cx="11653095" cy="13762311"/>
          </a:xfrm>
          <a:prstGeom prst="rect">
            <a:avLst/>
          </a:prstGeom>
        </p:spPr>
      </p:pic>
      <p:pic>
        <p:nvPicPr>
          <p:cNvPr id="6" name="图像" descr="图像"/>
          <p:cNvPicPr>
            <a:picLocks noChangeAspect="1"/>
          </p:cNvPicPr>
          <p:nvPr userDrawn="1"/>
        </p:nvPicPr>
        <p:blipFill>
          <a:blip r:embed="rId11"/>
          <a:stretch>
            <a:fillRect/>
          </a:stretch>
        </p:blipFill>
        <p:spPr>
          <a:xfrm>
            <a:off x="19118720" y="1068070"/>
            <a:ext cx="3810062" cy="619153"/>
          </a:xfrm>
          <a:prstGeom prst="rect">
            <a:avLst/>
          </a:prstGeom>
        </p:spPr>
      </p:pic>
      <p:pic>
        <p:nvPicPr>
          <p:cNvPr id="7" name="图片 6"/>
          <p:cNvPicPr>
            <a:picLocks noChangeAspect="1"/>
          </p:cNvPicPr>
          <p:nvPr userDrawn="1"/>
        </p:nvPicPr>
        <p:blipFill rotWithShape="1">
          <a:blip r:embed="rId10"/>
          <a:srcRect r="47772"/>
          <a:stretch>
            <a:fillRect/>
          </a:stretch>
        </p:blipFill>
        <p:spPr>
          <a:xfrm>
            <a:off x="2" y="1"/>
            <a:ext cx="12925624" cy="138084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4" r:id="rId8"/>
  </p:sldLayoutIdLst>
  <p:transition spd="med"/>
  <p:txStyles>
    <p:titleStyle>
      <a:lvl1pPr marL="0" marR="0" indent="0" algn="l" defTabSz="2688249" latinLnBrk="0">
        <a:lnSpc>
          <a:spcPct val="80000"/>
        </a:lnSpc>
        <a:spcBef>
          <a:spcPts val="0"/>
        </a:spcBef>
        <a:spcAft>
          <a:spcPts val="0"/>
        </a:spcAft>
        <a:buClrTx/>
        <a:buSzTx/>
        <a:buFontTx/>
        <a:buNone/>
        <a:defRPr sz="937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457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914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37174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18290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2862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274350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200750"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3657999" algn="l" defTabSz="2438666" latinLnBrk="0">
        <a:lnSpc>
          <a:spcPct val="80000"/>
        </a:lnSpc>
        <a:spcBef>
          <a:spcPts val="0"/>
        </a:spcBef>
        <a:spcAft>
          <a:spcPts val="0"/>
        </a:spcAft>
        <a:buClrTx/>
        <a:buSzTx/>
        <a:buFontTx/>
        <a:buNone/>
        <a:defRPr sz="8501" b="1" i="0" u="none" strike="noStrike" cap="none" spc="-170" baseline="0">
          <a:solidFill>
            <a:schemeClr val="accent1">
              <a:hueOff val="114395"/>
              <a:lumOff val="-24963"/>
            </a:schemeClr>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titleStyle>
    <p:bodyStyle>
      <a:lvl1pPr marL="0" marR="0" indent="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vl2pPr marL="0" marR="0" indent="5042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2pPr>
      <a:lvl3pPr marL="0" marR="0" indent="100785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3pPr>
      <a:lvl4pPr marL="0" marR="0" indent="1512099"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4pPr>
      <a:lvl5pPr marL="0" marR="0" indent="2016345"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5pPr>
      <a:lvl6pPr marL="0" marR="0" indent="25205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6pPr>
      <a:lvl7pPr marL="0" marR="0" indent="302420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7pPr>
      <a:lvl8pPr marL="0" marR="0" indent="3528444"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8pPr>
      <a:lvl9pPr marL="0" marR="0" indent="4032690" algn="l" defTabSz="910054" latinLnBrk="0">
        <a:lnSpc>
          <a:spcPct val="100000"/>
        </a:lnSpc>
        <a:spcBef>
          <a:spcPts val="1985"/>
        </a:spcBef>
        <a:spcAft>
          <a:spcPts val="0"/>
        </a:spcAft>
        <a:buClrTx/>
        <a:buSzTx/>
        <a:buFontTx/>
        <a:buNone/>
        <a:defRPr sz="4411" b="0" i="0" u="none" strike="noStrike" cap="none" spc="-39" baseline="0">
          <a:solidFill>
            <a:srgbClr val="000000"/>
          </a:solidFill>
          <a:uFillTx/>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9pPr>
    </p:bodyStyle>
    <p:otherStyle>
      <a:lvl1pPr marL="0" marR="0" indent="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1pPr>
      <a:lvl2pPr marL="0" marR="0" indent="5042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2pPr>
      <a:lvl3pPr marL="0" marR="0" indent="100785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3pPr>
      <a:lvl4pPr marL="0" marR="0" indent="1512099"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4pPr>
      <a:lvl5pPr marL="0" marR="0" indent="2016345"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5pPr>
      <a:lvl6pPr marL="0" marR="0" indent="25205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6pPr>
      <a:lvl7pPr marL="0" marR="0" indent="302420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7pPr>
      <a:lvl8pPr marL="0" marR="0" indent="3528444"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8pPr>
      <a:lvl9pPr marL="0" marR="0" indent="4032690" algn="ctr" defTabSz="643960" rtl="0" latinLnBrk="0">
        <a:lnSpc>
          <a:spcPct val="100000"/>
        </a:lnSpc>
        <a:spcBef>
          <a:spcPts val="0"/>
        </a:spcBef>
        <a:spcAft>
          <a:spcPts val="0"/>
        </a:spcAft>
        <a:buClrTx/>
        <a:buSzTx/>
        <a:buFontTx/>
        <a:buNone/>
        <a:defRPr sz="1985"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stretch>
            <a:fillRect/>
          </a:stretch>
        </p:blipFill>
        <p:spPr>
          <a:xfrm>
            <a:off x="54462" y="0"/>
            <a:ext cx="24329929" cy="13693086"/>
          </a:xfrm>
          <a:prstGeom prst="rect">
            <a:avLst/>
          </a:prstGeom>
        </p:spPr>
      </p:pic>
      <p:sp>
        <p:nvSpPr>
          <p:cNvPr id="3" name="矩形: 圆角 2"/>
          <p:cNvSpPr/>
          <p:nvPr userDrawn="1"/>
        </p:nvSpPr>
        <p:spPr>
          <a:xfrm>
            <a:off x="0" y="0"/>
            <a:ext cx="24411621" cy="2524694"/>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291" dirty="0"/>
          </a:p>
        </p:txBody>
      </p:sp>
      <p:pic>
        <p:nvPicPr>
          <p:cNvPr id="4" name="图像" descr="图像"/>
          <p:cNvPicPr>
            <a:picLocks noChangeAspect="1"/>
          </p:cNvPicPr>
          <p:nvPr userDrawn="1"/>
        </p:nvPicPr>
        <p:blipFill>
          <a:blip r:embed="rId14"/>
          <a:stretch>
            <a:fillRect/>
          </a:stretch>
        </p:blipFill>
        <p:spPr>
          <a:xfrm>
            <a:off x="19118720" y="1068070"/>
            <a:ext cx="3810062" cy="619153"/>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2016345" rtl="0" eaLnBrk="1" latinLnBrk="0" hangingPunct="1">
        <a:lnSpc>
          <a:spcPct val="90000"/>
        </a:lnSpc>
        <a:spcBef>
          <a:spcPct val="0"/>
        </a:spcBef>
        <a:buNone/>
        <a:defRPr sz="9701" kern="1200">
          <a:solidFill>
            <a:schemeClr val="tx1"/>
          </a:solidFill>
          <a:latin typeface="+mj-lt"/>
          <a:ea typeface="+mj-ea"/>
          <a:cs typeface="+mj-cs"/>
        </a:defRPr>
      </a:lvl1pPr>
    </p:titleStyle>
    <p:bodyStyle>
      <a:lvl1pPr marL="504245" indent="-504245" algn="l" defTabSz="2016345" rtl="0" eaLnBrk="1" latinLnBrk="0" hangingPunct="1">
        <a:lnSpc>
          <a:spcPct val="90000"/>
        </a:lnSpc>
        <a:spcBef>
          <a:spcPct val="442000"/>
        </a:spcBef>
        <a:buFont typeface="Arial" panose="020B0604020202020204" pitchFamily="34" charset="0"/>
        <a:buChar char="•"/>
        <a:defRPr sz="6176" kern="1200">
          <a:solidFill>
            <a:schemeClr val="tx1"/>
          </a:solidFill>
          <a:latin typeface="+mn-lt"/>
          <a:ea typeface="+mn-ea"/>
          <a:cs typeface="+mn-cs"/>
        </a:defRPr>
      </a:lvl1pPr>
      <a:lvl2pPr marL="1512099" indent="-504245" algn="l" defTabSz="2016345" rtl="0" eaLnBrk="1" latinLnBrk="0" hangingPunct="1">
        <a:lnSpc>
          <a:spcPct val="90000"/>
        </a:lnSpc>
        <a:spcBef>
          <a:spcPts val="1105"/>
        </a:spcBef>
        <a:buFont typeface="Arial" panose="020B0604020202020204" pitchFamily="34" charset="0"/>
        <a:buChar char="•"/>
        <a:defRPr sz="5291" kern="1200">
          <a:solidFill>
            <a:schemeClr val="tx1"/>
          </a:solidFill>
          <a:latin typeface="+mn-lt"/>
          <a:ea typeface="+mn-ea"/>
          <a:cs typeface="+mn-cs"/>
        </a:defRPr>
      </a:lvl2pPr>
      <a:lvl3pPr marL="2520590" indent="-504245" algn="l" defTabSz="2016345" rtl="0" eaLnBrk="1" latinLnBrk="0" hangingPunct="1">
        <a:lnSpc>
          <a:spcPct val="90000"/>
        </a:lnSpc>
        <a:spcBef>
          <a:spcPts val="1105"/>
        </a:spcBef>
        <a:buFont typeface="Arial" panose="020B0604020202020204" pitchFamily="34" charset="0"/>
        <a:buChar char="•"/>
        <a:defRPr sz="4411" kern="1200">
          <a:solidFill>
            <a:schemeClr val="tx1"/>
          </a:solidFill>
          <a:latin typeface="+mn-lt"/>
          <a:ea typeface="+mn-ea"/>
          <a:cs typeface="+mn-cs"/>
        </a:defRPr>
      </a:lvl3pPr>
      <a:lvl4pPr marL="3528444"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4pPr>
      <a:lvl5pPr marL="4536299"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5pPr>
      <a:lvl6pPr marL="55447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6pPr>
      <a:lvl7pPr marL="655264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7pPr>
      <a:lvl8pPr marL="7561135"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8pPr>
      <a:lvl9pPr marL="8568990" indent="-504245" algn="l" defTabSz="2016345" rtl="0" eaLnBrk="1" latinLnBrk="0" hangingPunct="1">
        <a:lnSpc>
          <a:spcPct val="90000"/>
        </a:lnSpc>
        <a:spcBef>
          <a:spcPts val="1105"/>
        </a:spcBef>
        <a:buFont typeface="Arial" panose="020B0604020202020204" pitchFamily="34" charset="0"/>
        <a:buChar char="•"/>
        <a:defRPr sz="3971" kern="1200">
          <a:solidFill>
            <a:schemeClr val="tx1"/>
          </a:solidFill>
          <a:latin typeface="+mn-lt"/>
          <a:ea typeface="+mn-ea"/>
          <a:cs typeface="+mn-cs"/>
        </a:defRPr>
      </a:lvl9pPr>
    </p:bodyStyle>
    <p:otherStyle>
      <a:defPPr>
        <a:defRPr lang="zh-CN"/>
      </a:defPPr>
      <a:lvl1pPr marL="0" algn="l" defTabSz="2016345" rtl="0" eaLnBrk="1" latinLnBrk="0" hangingPunct="1">
        <a:defRPr sz="3971" kern="1200">
          <a:solidFill>
            <a:schemeClr val="tx1"/>
          </a:solidFill>
          <a:latin typeface="+mn-lt"/>
          <a:ea typeface="+mn-ea"/>
          <a:cs typeface="+mn-cs"/>
        </a:defRPr>
      </a:lvl1pPr>
      <a:lvl2pPr marL="1007855" algn="l" defTabSz="2016345" rtl="0" eaLnBrk="1" latinLnBrk="0" hangingPunct="1">
        <a:defRPr sz="3971" kern="1200">
          <a:solidFill>
            <a:schemeClr val="tx1"/>
          </a:solidFill>
          <a:latin typeface="+mn-lt"/>
          <a:ea typeface="+mn-ea"/>
          <a:cs typeface="+mn-cs"/>
        </a:defRPr>
      </a:lvl2pPr>
      <a:lvl3pPr marL="2016345" algn="l" defTabSz="2016345" rtl="0" eaLnBrk="1" latinLnBrk="0" hangingPunct="1">
        <a:defRPr sz="3971" kern="1200">
          <a:solidFill>
            <a:schemeClr val="tx1"/>
          </a:solidFill>
          <a:latin typeface="+mn-lt"/>
          <a:ea typeface="+mn-ea"/>
          <a:cs typeface="+mn-cs"/>
        </a:defRPr>
      </a:lvl3pPr>
      <a:lvl4pPr marL="3024200" algn="l" defTabSz="2016345" rtl="0" eaLnBrk="1" latinLnBrk="0" hangingPunct="1">
        <a:defRPr sz="3971" kern="1200">
          <a:solidFill>
            <a:schemeClr val="tx1"/>
          </a:solidFill>
          <a:latin typeface="+mn-lt"/>
          <a:ea typeface="+mn-ea"/>
          <a:cs typeface="+mn-cs"/>
        </a:defRPr>
      </a:lvl4pPr>
      <a:lvl5pPr marL="4032690" algn="l" defTabSz="2016345" rtl="0" eaLnBrk="1" latinLnBrk="0" hangingPunct="1">
        <a:defRPr sz="3971" kern="1200">
          <a:solidFill>
            <a:schemeClr val="tx1"/>
          </a:solidFill>
          <a:latin typeface="+mn-lt"/>
          <a:ea typeface="+mn-ea"/>
          <a:cs typeface="+mn-cs"/>
        </a:defRPr>
      </a:lvl5pPr>
      <a:lvl6pPr marL="5040545" algn="l" defTabSz="2016345" rtl="0" eaLnBrk="1" latinLnBrk="0" hangingPunct="1">
        <a:defRPr sz="3971" kern="1200">
          <a:solidFill>
            <a:schemeClr val="tx1"/>
          </a:solidFill>
          <a:latin typeface="+mn-lt"/>
          <a:ea typeface="+mn-ea"/>
          <a:cs typeface="+mn-cs"/>
        </a:defRPr>
      </a:lvl6pPr>
      <a:lvl7pPr marL="6048401" algn="l" defTabSz="2016345" rtl="0" eaLnBrk="1" latinLnBrk="0" hangingPunct="1">
        <a:defRPr sz="3971" kern="1200">
          <a:solidFill>
            <a:schemeClr val="tx1"/>
          </a:solidFill>
          <a:latin typeface="+mn-lt"/>
          <a:ea typeface="+mn-ea"/>
          <a:cs typeface="+mn-cs"/>
        </a:defRPr>
      </a:lvl7pPr>
      <a:lvl8pPr marL="7056891" algn="l" defTabSz="2016345" rtl="0" eaLnBrk="1" latinLnBrk="0" hangingPunct="1">
        <a:defRPr sz="3971" kern="1200">
          <a:solidFill>
            <a:schemeClr val="tx1"/>
          </a:solidFill>
          <a:latin typeface="+mn-lt"/>
          <a:ea typeface="+mn-ea"/>
          <a:cs typeface="+mn-cs"/>
        </a:defRPr>
      </a:lvl8pPr>
      <a:lvl9pPr marL="8064746" algn="l" defTabSz="2016345" rtl="0" eaLnBrk="1" latinLnBrk="0" hangingPunct="1">
        <a:defRPr sz="39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像" descr="图像"/>
          <p:cNvPicPr>
            <a:picLocks noChangeAspect="1"/>
          </p:cNvPicPr>
          <p:nvPr userDrawn="1"/>
        </p:nvPicPr>
        <p:blipFill>
          <a:blip r:embed="rId13">
            <a:alphaModFix amt="20000"/>
            <a:duotone>
              <a:prstClr val="black"/>
              <a:schemeClr val="accent1">
                <a:tint val="45000"/>
                <a:satMod val="400000"/>
              </a:schemeClr>
            </a:duotone>
          </a:blip>
          <a:srcRect/>
          <a:stretch>
            <a:fillRect/>
          </a:stretch>
        </p:blipFill>
        <p:spPr>
          <a:xfrm>
            <a:off x="3925634" y="4233092"/>
            <a:ext cx="15768571" cy="9497468"/>
          </a:xfrm>
          <a:prstGeom prst="rect">
            <a:avLst/>
          </a:prstGeom>
          <a:ln w="12700" cap="flat">
            <a:noFill/>
            <a:miter lim="400000"/>
            <a:headEnd/>
            <a:tailEnd/>
          </a:ln>
          <a:effectLst/>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07855" rtl="0" eaLnBrk="1" latinLnBrk="0" hangingPunct="1">
        <a:lnSpc>
          <a:spcPct val="90000"/>
        </a:lnSpc>
        <a:spcBef>
          <a:spcPct val="0"/>
        </a:spcBef>
        <a:buNone/>
        <a:defRPr sz="4851" kern="1200">
          <a:solidFill>
            <a:schemeClr val="tx1"/>
          </a:solidFill>
          <a:latin typeface="+mj-lt"/>
          <a:ea typeface="+mj-ea"/>
          <a:cs typeface="+mj-cs"/>
        </a:defRPr>
      </a:lvl1pPr>
    </p:titleStyle>
    <p:bodyStyle>
      <a:lvl1pPr marL="252123" indent="-252123" algn="l" defTabSz="1007855" rtl="0" eaLnBrk="1" latinLnBrk="0" hangingPunct="1">
        <a:lnSpc>
          <a:spcPct val="90000"/>
        </a:lnSpc>
        <a:spcBef>
          <a:spcPct val="221000"/>
        </a:spcBef>
        <a:buFont typeface="Arial" panose="020B0604020202020204" pitchFamily="34" charset="0"/>
        <a:buChar char="•"/>
        <a:defRPr sz="3085" kern="1200">
          <a:solidFill>
            <a:schemeClr val="tx1"/>
          </a:solidFill>
          <a:latin typeface="+mn-lt"/>
          <a:ea typeface="+mn-ea"/>
          <a:cs typeface="+mn-cs"/>
        </a:defRPr>
      </a:lvl1pPr>
      <a:lvl2pPr marL="756368" indent="-252123" algn="l" defTabSz="1007855" rtl="0" eaLnBrk="1" latinLnBrk="0" hangingPunct="1">
        <a:lnSpc>
          <a:spcPct val="90000"/>
        </a:lnSpc>
        <a:spcBef>
          <a:spcPts val="549"/>
        </a:spcBef>
        <a:buFont typeface="Arial" panose="020B0604020202020204" pitchFamily="34" charset="0"/>
        <a:buChar char="•"/>
        <a:defRPr sz="2646" kern="1200">
          <a:solidFill>
            <a:schemeClr val="tx1"/>
          </a:solidFill>
          <a:latin typeface="+mn-lt"/>
          <a:ea typeface="+mn-ea"/>
          <a:cs typeface="+mn-cs"/>
        </a:defRPr>
      </a:lvl2pPr>
      <a:lvl3pPr marL="1259978" indent="-252123" algn="l" defTabSz="1007855" rtl="0" eaLnBrk="1" latinLnBrk="0" hangingPunct="1">
        <a:lnSpc>
          <a:spcPct val="90000"/>
        </a:lnSpc>
        <a:spcBef>
          <a:spcPts val="549"/>
        </a:spcBef>
        <a:buFont typeface="Arial" panose="020B0604020202020204" pitchFamily="34" charset="0"/>
        <a:buChar char="•"/>
        <a:defRPr sz="2205" kern="1200">
          <a:solidFill>
            <a:schemeClr val="tx1"/>
          </a:solidFill>
          <a:latin typeface="+mn-lt"/>
          <a:ea typeface="+mn-ea"/>
          <a:cs typeface="+mn-cs"/>
        </a:defRPr>
      </a:lvl3pPr>
      <a:lvl4pPr marL="17642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4pPr>
      <a:lvl5pPr marL="22684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5pPr>
      <a:lvl6pPr marL="27720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6pPr>
      <a:lvl7pPr marL="3276323"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7pPr>
      <a:lvl8pPr marL="378056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8pPr>
      <a:lvl9pPr marL="4284178" indent="-252123" algn="l" defTabSz="1007855" rtl="0" eaLnBrk="1" latinLnBrk="0" hangingPunct="1">
        <a:lnSpc>
          <a:spcPct val="90000"/>
        </a:lnSpc>
        <a:spcBef>
          <a:spcPts val="549"/>
        </a:spcBef>
        <a:buFont typeface="Arial" panose="020B0604020202020204" pitchFamily="34" charset="0"/>
        <a:buChar char="•"/>
        <a:defRPr sz="1985" kern="1200">
          <a:solidFill>
            <a:schemeClr val="tx1"/>
          </a:solidFill>
          <a:latin typeface="+mn-lt"/>
          <a:ea typeface="+mn-ea"/>
          <a:cs typeface="+mn-cs"/>
        </a:defRPr>
      </a:lvl9pPr>
    </p:bodyStyle>
    <p:otherStyle>
      <a:defPPr>
        <a:defRPr lang="zh-CN"/>
      </a:defPPr>
      <a:lvl1pPr marL="0" algn="l" defTabSz="1007855" rtl="0" eaLnBrk="1" latinLnBrk="0" hangingPunct="1">
        <a:defRPr sz="1985" kern="1200">
          <a:solidFill>
            <a:schemeClr val="tx1"/>
          </a:solidFill>
          <a:latin typeface="+mn-lt"/>
          <a:ea typeface="+mn-ea"/>
          <a:cs typeface="+mn-cs"/>
        </a:defRPr>
      </a:lvl1pPr>
      <a:lvl2pPr marL="504245" algn="l" defTabSz="1007855" rtl="0" eaLnBrk="1" latinLnBrk="0" hangingPunct="1">
        <a:defRPr sz="1985" kern="1200">
          <a:solidFill>
            <a:schemeClr val="tx1"/>
          </a:solidFill>
          <a:latin typeface="+mn-lt"/>
          <a:ea typeface="+mn-ea"/>
          <a:cs typeface="+mn-cs"/>
        </a:defRPr>
      </a:lvl2pPr>
      <a:lvl3pPr marL="1007855" algn="l" defTabSz="1007855" rtl="0" eaLnBrk="1" latinLnBrk="0" hangingPunct="1">
        <a:defRPr sz="1985" kern="1200">
          <a:solidFill>
            <a:schemeClr val="tx1"/>
          </a:solidFill>
          <a:latin typeface="+mn-lt"/>
          <a:ea typeface="+mn-ea"/>
          <a:cs typeface="+mn-cs"/>
        </a:defRPr>
      </a:lvl3pPr>
      <a:lvl4pPr marL="1512099" algn="l" defTabSz="1007855" rtl="0" eaLnBrk="1" latinLnBrk="0" hangingPunct="1">
        <a:defRPr sz="1985" kern="1200">
          <a:solidFill>
            <a:schemeClr val="tx1"/>
          </a:solidFill>
          <a:latin typeface="+mn-lt"/>
          <a:ea typeface="+mn-ea"/>
          <a:cs typeface="+mn-cs"/>
        </a:defRPr>
      </a:lvl4pPr>
      <a:lvl5pPr marL="2016345" algn="l" defTabSz="1007855" rtl="0" eaLnBrk="1" latinLnBrk="0" hangingPunct="1">
        <a:defRPr sz="1985" kern="1200">
          <a:solidFill>
            <a:schemeClr val="tx1"/>
          </a:solidFill>
          <a:latin typeface="+mn-lt"/>
          <a:ea typeface="+mn-ea"/>
          <a:cs typeface="+mn-cs"/>
        </a:defRPr>
      </a:lvl5pPr>
      <a:lvl6pPr marL="2520590" algn="l" defTabSz="1007855" rtl="0" eaLnBrk="1" latinLnBrk="0" hangingPunct="1">
        <a:defRPr sz="1985" kern="1200">
          <a:solidFill>
            <a:schemeClr val="tx1"/>
          </a:solidFill>
          <a:latin typeface="+mn-lt"/>
          <a:ea typeface="+mn-ea"/>
          <a:cs typeface="+mn-cs"/>
        </a:defRPr>
      </a:lvl6pPr>
      <a:lvl7pPr marL="3024200" algn="l" defTabSz="1007855" rtl="0" eaLnBrk="1" latinLnBrk="0" hangingPunct="1">
        <a:defRPr sz="1985" kern="1200">
          <a:solidFill>
            <a:schemeClr val="tx1"/>
          </a:solidFill>
          <a:latin typeface="+mn-lt"/>
          <a:ea typeface="+mn-ea"/>
          <a:cs typeface="+mn-cs"/>
        </a:defRPr>
      </a:lvl7pPr>
      <a:lvl8pPr marL="3528444" algn="l" defTabSz="1007855" rtl="0" eaLnBrk="1" latinLnBrk="0" hangingPunct="1">
        <a:defRPr sz="1985" kern="1200">
          <a:solidFill>
            <a:schemeClr val="tx1"/>
          </a:solidFill>
          <a:latin typeface="+mn-lt"/>
          <a:ea typeface="+mn-ea"/>
          <a:cs typeface="+mn-cs"/>
        </a:defRPr>
      </a:lvl8pPr>
      <a:lvl9pPr marL="4032690" algn="l" defTabSz="1007855" rtl="0" eaLnBrk="1" latinLnBrk="0" hangingPunct="1">
        <a:defRPr sz="198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5339670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1/12/2023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t>‹#›</a:t>
            </a:fld>
            <a:endParaRPr lang="en-US" altLang="zh-CN"/>
          </a:p>
        </p:txBody>
      </p:sp>
      <p:pic>
        <p:nvPicPr>
          <p:cNvPr id="7" name="图片 6"/>
          <p:cNvPicPr>
            <a:picLocks noChangeAspect="1"/>
          </p:cNvPicPr>
          <p:nvPr userDrawn="1"/>
        </p:nvPicPr>
        <p:blipFill rotWithShape="1">
          <a:blip r:embed="rId14"/>
          <a:srcRect l="52556" t="10937"/>
          <a:stretch>
            <a:fillRect/>
          </a:stretch>
        </p:blipFill>
        <p:spPr>
          <a:xfrm>
            <a:off x="12803026" y="1"/>
            <a:ext cx="11653095" cy="13762311"/>
          </a:xfrm>
          <a:prstGeom prst="rect">
            <a:avLst/>
          </a:prstGeom>
        </p:spPr>
      </p:pic>
      <p:pic>
        <p:nvPicPr>
          <p:cNvPr id="8" name="图像" descr="图像"/>
          <p:cNvPicPr>
            <a:picLocks noChangeAspect="1"/>
          </p:cNvPicPr>
          <p:nvPr userDrawn="1"/>
        </p:nvPicPr>
        <p:blipFill>
          <a:blip r:embed="rId15"/>
          <a:stretch>
            <a:fillRect/>
          </a:stretch>
        </p:blipFill>
        <p:spPr>
          <a:xfrm>
            <a:off x="19118720" y="1068070"/>
            <a:ext cx="3810062" cy="619153"/>
          </a:xfrm>
          <a:prstGeom prst="rect">
            <a:avLst/>
          </a:prstGeom>
        </p:spPr>
      </p:pic>
      <p:pic>
        <p:nvPicPr>
          <p:cNvPr id="9" name="图片 8"/>
          <p:cNvPicPr>
            <a:picLocks noChangeAspect="1"/>
          </p:cNvPicPr>
          <p:nvPr userDrawn="1"/>
        </p:nvPicPr>
        <p:blipFill rotWithShape="1">
          <a:blip r:embed="rId14"/>
          <a:srcRect r="47772"/>
          <a:stretch>
            <a:fillRect/>
          </a:stretch>
        </p:blipFill>
        <p:spPr>
          <a:xfrm>
            <a:off x="2" y="1"/>
            <a:ext cx="12925624" cy="13808488"/>
          </a:xfrm>
          <a:prstGeom prst="rect">
            <a:avLst/>
          </a:prstGeom>
        </p:spPr>
      </p:pic>
    </p:spTree>
    <p:extLst>
      <p:ext uri="{BB962C8B-B14F-4D97-AF65-F5344CB8AC3E}">
        <p14:creationId xmlns:p14="http://schemas.microsoft.com/office/powerpoint/2010/main" val="325980003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5.e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7.xml"/><Relationship Id="rId1" Type="http://schemas.openxmlformats.org/officeDocument/2006/relationships/tags" Target="../tags/tag99.xml"/><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7.xml"/><Relationship Id="rId1" Type="http://schemas.openxmlformats.org/officeDocument/2006/relationships/tags" Target="../tags/tag100.xml"/><Relationship Id="rId5" Type="http://schemas.openxmlformats.org/officeDocument/2006/relationships/image" Target="../media/image13.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7.xml"/><Relationship Id="rId1" Type="http://schemas.openxmlformats.org/officeDocument/2006/relationships/tags" Target="../tags/tag101.xml"/><Relationship Id="rId5" Type="http://schemas.openxmlformats.org/officeDocument/2006/relationships/image" Target="../media/image13.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7.xml"/><Relationship Id="rId1" Type="http://schemas.openxmlformats.org/officeDocument/2006/relationships/tags" Target="../tags/tag102.xml"/><Relationship Id="rId5" Type="http://schemas.openxmlformats.org/officeDocument/2006/relationships/image" Target="../media/image13.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7.xml"/><Relationship Id="rId1" Type="http://schemas.openxmlformats.org/officeDocument/2006/relationships/tags" Target="../tags/tag10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7.xml"/><Relationship Id="rId1" Type="http://schemas.openxmlformats.org/officeDocument/2006/relationships/tags" Target="../tags/tag104.xml"/><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7.xml"/><Relationship Id="rId1" Type="http://schemas.openxmlformats.org/officeDocument/2006/relationships/tags" Target="../tags/tag105.xml"/><Relationship Id="rId5" Type="http://schemas.openxmlformats.org/officeDocument/2006/relationships/image" Target="../media/image13.png"/><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7.xml"/><Relationship Id="rId1" Type="http://schemas.openxmlformats.org/officeDocument/2006/relationships/tags" Target="../tags/tag106.xml"/><Relationship Id="rId5" Type="http://schemas.openxmlformats.org/officeDocument/2006/relationships/image" Target="../media/image13.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7.xml"/><Relationship Id="rId1" Type="http://schemas.openxmlformats.org/officeDocument/2006/relationships/tags" Target="../tags/tag107.xml"/><Relationship Id="rId5" Type="http://schemas.openxmlformats.org/officeDocument/2006/relationships/image" Target="../media/image13.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7.xml"/><Relationship Id="rId1" Type="http://schemas.openxmlformats.org/officeDocument/2006/relationships/tags" Target="../tags/tag108.xml"/><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6.emf"/><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7.xml"/><Relationship Id="rId1" Type="http://schemas.openxmlformats.org/officeDocument/2006/relationships/tags" Target="../tags/tag109.xml"/><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7.xml"/><Relationship Id="rId1" Type="http://schemas.openxmlformats.org/officeDocument/2006/relationships/tags" Target="../tags/tag110.xml"/><Relationship Id="rId5" Type="http://schemas.openxmlformats.org/officeDocument/2006/relationships/image" Target="../media/image13.png"/><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7.xml"/><Relationship Id="rId1" Type="http://schemas.openxmlformats.org/officeDocument/2006/relationships/tags" Target="../tags/tag111.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7.xml"/><Relationship Id="rId1" Type="http://schemas.openxmlformats.org/officeDocument/2006/relationships/tags" Target="../tags/tag112.xml"/><Relationship Id="rId5" Type="http://schemas.openxmlformats.org/officeDocument/2006/relationships/image" Target="../media/image13.png"/><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7.xml"/><Relationship Id="rId1" Type="http://schemas.openxmlformats.org/officeDocument/2006/relationships/tags" Target="../tags/tag113.xml"/><Relationship Id="rId5" Type="http://schemas.openxmlformats.org/officeDocument/2006/relationships/image" Target="../media/image13.png"/><Relationship Id="rId4" Type="http://schemas.openxmlformats.org/officeDocument/2006/relationships/image" Target="../media/image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7.xml"/><Relationship Id="rId1" Type="http://schemas.openxmlformats.org/officeDocument/2006/relationships/tags" Target="../tags/tag114.xml"/><Relationship Id="rId5" Type="http://schemas.openxmlformats.org/officeDocument/2006/relationships/image" Target="../media/image13.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7.xml"/><Relationship Id="rId1" Type="http://schemas.openxmlformats.org/officeDocument/2006/relationships/tags" Target="../tags/tag115.xml"/><Relationship Id="rId5" Type="http://schemas.openxmlformats.org/officeDocument/2006/relationships/image" Target="../media/image13.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7.xml"/><Relationship Id="rId1" Type="http://schemas.openxmlformats.org/officeDocument/2006/relationships/tags" Target="../tags/tag116.xml"/><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7.xml"/><Relationship Id="rId1" Type="http://schemas.openxmlformats.org/officeDocument/2006/relationships/tags" Target="../tags/tag117.xml"/><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7.xml"/><Relationship Id="rId1" Type="http://schemas.openxmlformats.org/officeDocument/2006/relationships/tags" Target="../tags/tag11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13.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7.xml"/><Relationship Id="rId1" Type="http://schemas.openxmlformats.org/officeDocument/2006/relationships/tags" Target="../tags/tag119.xml"/><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7.xml"/><Relationship Id="rId1" Type="http://schemas.openxmlformats.org/officeDocument/2006/relationships/tags" Target="../tags/tag120.xml"/><Relationship Id="rId5" Type="http://schemas.openxmlformats.org/officeDocument/2006/relationships/image" Target="../media/image13.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7.xml"/><Relationship Id="rId1" Type="http://schemas.openxmlformats.org/officeDocument/2006/relationships/tags" Target="../tags/tag121.xml"/><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7.xml"/><Relationship Id="rId1" Type="http://schemas.openxmlformats.org/officeDocument/2006/relationships/tags" Target="../tags/tag122.xml"/><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7.xml"/><Relationship Id="rId1" Type="http://schemas.openxmlformats.org/officeDocument/2006/relationships/tags" Target="../tags/tag123.xml"/><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7.xml"/><Relationship Id="rId1" Type="http://schemas.openxmlformats.org/officeDocument/2006/relationships/tags" Target="../tags/tag124.xml"/><Relationship Id="rId5" Type="http://schemas.openxmlformats.org/officeDocument/2006/relationships/image" Target="../media/image40.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7.xml"/><Relationship Id="rId1" Type="http://schemas.openxmlformats.org/officeDocument/2006/relationships/tags" Target="../tags/tag125.xml"/><Relationship Id="rId5" Type="http://schemas.openxmlformats.org/officeDocument/2006/relationships/image" Target="../media/image40.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7.xml"/><Relationship Id="rId1" Type="http://schemas.openxmlformats.org/officeDocument/2006/relationships/tags" Target="../tags/tag126.xml"/><Relationship Id="rId5" Type="http://schemas.openxmlformats.org/officeDocument/2006/relationships/image" Target="../media/image40.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7.xml"/><Relationship Id="rId1" Type="http://schemas.openxmlformats.org/officeDocument/2006/relationships/tags" Target="../tags/tag127.xml"/><Relationship Id="rId5" Type="http://schemas.openxmlformats.org/officeDocument/2006/relationships/image" Target="../media/image40.png"/><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7.xml"/><Relationship Id="rId1" Type="http://schemas.openxmlformats.org/officeDocument/2006/relationships/tags" Target="../tags/tag128.xml"/><Relationship Id="rId5" Type="http://schemas.openxmlformats.org/officeDocument/2006/relationships/image" Target="../media/image4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7.xml"/><Relationship Id="rId1" Type="http://schemas.openxmlformats.org/officeDocument/2006/relationships/tags" Target="../tags/tag129.xml"/><Relationship Id="rId5" Type="http://schemas.openxmlformats.org/officeDocument/2006/relationships/image" Target="../media/image40.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7.xml"/><Relationship Id="rId1" Type="http://schemas.openxmlformats.org/officeDocument/2006/relationships/tags" Target="../tags/tag130.xml"/><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37.xml"/><Relationship Id="rId1" Type="http://schemas.openxmlformats.org/officeDocument/2006/relationships/tags" Target="../tags/tag131.xml"/><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7.xml"/><Relationship Id="rId1" Type="http://schemas.openxmlformats.org/officeDocument/2006/relationships/tags" Target="../tags/tag132.xml"/><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7.xml"/><Relationship Id="rId1" Type="http://schemas.openxmlformats.org/officeDocument/2006/relationships/tags" Target="../tags/tag133.xml"/><Relationship Id="rId4" Type="http://schemas.openxmlformats.org/officeDocument/2006/relationships/image" Target="../media/image13.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7.xml"/><Relationship Id="rId1" Type="http://schemas.openxmlformats.org/officeDocument/2006/relationships/tags" Target="../tags/tag134.xml"/><Relationship Id="rId4" Type="http://schemas.openxmlformats.org/officeDocument/2006/relationships/image" Target="../media/image13.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7.xml"/><Relationship Id="rId1" Type="http://schemas.openxmlformats.org/officeDocument/2006/relationships/tags" Target="../tags/tag135.xml"/><Relationship Id="rId5" Type="http://schemas.openxmlformats.org/officeDocument/2006/relationships/image" Target="../media/image13.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7.xml"/><Relationship Id="rId1" Type="http://schemas.openxmlformats.org/officeDocument/2006/relationships/tags" Target="../tags/tag136.xml"/><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7.xml"/><Relationship Id="rId1" Type="http://schemas.openxmlformats.org/officeDocument/2006/relationships/tags" Target="../tags/tag137.xml"/><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tags" Target="../tags/tag13.xml"/><Relationship Id="rId5" Type="http://schemas.openxmlformats.org/officeDocument/2006/relationships/image" Target="../media/image13.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7.xml"/><Relationship Id="rId1" Type="http://schemas.openxmlformats.org/officeDocument/2006/relationships/tags" Target="../tags/tag138.xml"/><Relationship Id="rId5" Type="http://schemas.openxmlformats.org/officeDocument/2006/relationships/image" Target="../media/image13.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37.xml"/><Relationship Id="rId1" Type="http://schemas.openxmlformats.org/officeDocument/2006/relationships/tags" Target="../tags/tag139.xml"/><Relationship Id="rId5" Type="http://schemas.openxmlformats.org/officeDocument/2006/relationships/image" Target="../media/image13.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7.xml"/><Relationship Id="rId1" Type="http://schemas.openxmlformats.org/officeDocument/2006/relationships/tags" Target="../tags/tag140.xml"/><Relationship Id="rId5" Type="http://schemas.openxmlformats.org/officeDocument/2006/relationships/image" Target="../media/image13.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7.xml"/><Relationship Id="rId1" Type="http://schemas.openxmlformats.org/officeDocument/2006/relationships/tags" Target="../tags/tag141.xml"/><Relationship Id="rId5" Type="http://schemas.openxmlformats.org/officeDocument/2006/relationships/image" Target="../media/image13.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7.xml"/><Relationship Id="rId1" Type="http://schemas.openxmlformats.org/officeDocument/2006/relationships/tags" Target="../tags/tag142.xml"/><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7.xml"/><Relationship Id="rId1" Type="http://schemas.openxmlformats.org/officeDocument/2006/relationships/tags" Target="../tags/tag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7.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7.xml"/><Relationship Id="rId7" Type="http://schemas.openxmlformats.org/officeDocument/2006/relationships/image" Target="../media/image18.emf"/><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37.xml"/><Relationship Id="rId7" Type="http://schemas.openxmlformats.org/officeDocument/2006/relationships/oleObject" Target="../embeddings/oleObject5.bin"/><Relationship Id="rId2" Type="http://schemas.openxmlformats.org/officeDocument/2006/relationships/tags" Target="../tags/tag17.xml"/><Relationship Id="rId1" Type="http://schemas.openxmlformats.org/officeDocument/2006/relationships/vmlDrawing" Target="../drawings/vmlDrawing6.v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xml"/><Relationship Id="rId1" Type="http://schemas.openxmlformats.org/officeDocument/2006/relationships/tags" Target="../tags/tag1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20.xml"/><Relationship Id="rId5" Type="http://schemas.openxmlformats.org/officeDocument/2006/relationships/image" Target="../media/image1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tags" Target="../tags/tag2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7.xml"/><Relationship Id="rId1" Type="http://schemas.openxmlformats.org/officeDocument/2006/relationships/tags" Target="../tags/tag22.xml"/><Relationship Id="rId5" Type="http://schemas.openxmlformats.org/officeDocument/2006/relationships/image" Target="../media/image1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7.xml"/><Relationship Id="rId1" Type="http://schemas.openxmlformats.org/officeDocument/2006/relationships/tags" Target="../tags/tag2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24.xml"/><Relationship Id="rId5"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tags" Target="../tags/tag2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26.xml"/><Relationship Id="rId5" Type="http://schemas.openxmlformats.org/officeDocument/2006/relationships/image" Target="../media/image19.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27.xml"/><Relationship Id="rId5" Type="http://schemas.openxmlformats.org/officeDocument/2006/relationships/image" Target="../media/image13.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28.xml"/><Relationship Id="rId5" Type="http://schemas.openxmlformats.org/officeDocument/2006/relationships/image" Target="../media/image1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29.xml"/><Relationship Id="rId5" Type="http://schemas.openxmlformats.org/officeDocument/2006/relationships/image" Target="../media/image1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tags" Target="../tags/tag3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ags" Target="../tags/tag3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ags" Target="../tags/tag32.xml"/><Relationship Id="rId5" Type="http://schemas.openxmlformats.org/officeDocument/2006/relationships/image" Target="../media/image2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7.xml"/><Relationship Id="rId1" Type="http://schemas.openxmlformats.org/officeDocument/2006/relationships/tags" Target="../tags/tag33.xml"/><Relationship Id="rId5" Type="http://schemas.openxmlformats.org/officeDocument/2006/relationships/image" Target="../media/image13.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34.xml"/><Relationship Id="rId5" Type="http://schemas.openxmlformats.org/officeDocument/2006/relationships/image" Target="../media/image21.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7.xml"/><Relationship Id="rId1" Type="http://schemas.openxmlformats.org/officeDocument/2006/relationships/tags" Target="../tags/tag35.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tags" Target="../tags/tag37.xml"/><Relationship Id="rId5" Type="http://schemas.openxmlformats.org/officeDocument/2006/relationships/image" Target="../media/image13.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tags" Target="../tags/tag38.xml"/><Relationship Id="rId5" Type="http://schemas.openxmlformats.org/officeDocument/2006/relationships/image" Target="../media/image1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ags" Target="../tags/tag39.xml"/><Relationship Id="rId5" Type="http://schemas.openxmlformats.org/officeDocument/2006/relationships/image" Target="../media/image13.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7.xml"/><Relationship Id="rId1" Type="http://schemas.openxmlformats.org/officeDocument/2006/relationships/tags" Target="../tags/tag40.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41.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7.xml"/><Relationship Id="rId1" Type="http://schemas.openxmlformats.org/officeDocument/2006/relationships/tags" Target="../tags/tag4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xml"/><Relationship Id="rId1" Type="http://schemas.openxmlformats.org/officeDocument/2006/relationships/tags" Target="../tags/tag43.xml"/><Relationship Id="rId5" Type="http://schemas.openxmlformats.org/officeDocument/2006/relationships/image" Target="../media/image13.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xml"/><Relationship Id="rId1" Type="http://schemas.openxmlformats.org/officeDocument/2006/relationships/tags" Target="../tags/tag44.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7.xml"/><Relationship Id="rId1" Type="http://schemas.openxmlformats.org/officeDocument/2006/relationships/tags" Target="../tags/tag45.xml"/><Relationship Id="rId5" Type="http://schemas.openxmlformats.org/officeDocument/2006/relationships/image" Target="../media/image13.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23.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7.xml"/><Relationship Id="rId1" Type="http://schemas.openxmlformats.org/officeDocument/2006/relationships/tags" Target="../tags/tag47.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48.xml"/><Relationship Id="rId5" Type="http://schemas.openxmlformats.org/officeDocument/2006/relationships/image" Target="../media/image2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7.xml"/><Relationship Id="rId1" Type="http://schemas.openxmlformats.org/officeDocument/2006/relationships/tags" Target="../tags/tag4.xml"/><Relationship Id="rId5" Type="http://schemas.openxmlformats.org/officeDocument/2006/relationships/image" Target="../media/image11.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7.xml"/><Relationship Id="rId7" Type="http://schemas.openxmlformats.org/officeDocument/2006/relationships/image" Target="../media/image25.emf"/><Relationship Id="rId2" Type="http://schemas.openxmlformats.org/officeDocument/2006/relationships/tags" Target="../tags/tag49.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image" Target="../media/image9.png"/><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7.xml"/><Relationship Id="rId1" Type="http://schemas.openxmlformats.org/officeDocument/2006/relationships/tags" Target="../tags/tag50.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7.xml"/><Relationship Id="rId1" Type="http://schemas.openxmlformats.org/officeDocument/2006/relationships/tags" Target="../tags/tag51.xml"/><Relationship Id="rId5" Type="http://schemas.openxmlformats.org/officeDocument/2006/relationships/image" Target="../media/image26.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7.xml"/><Relationship Id="rId1" Type="http://schemas.openxmlformats.org/officeDocument/2006/relationships/tags" Target="../tags/tag52.xml"/><Relationship Id="rId5" Type="http://schemas.openxmlformats.org/officeDocument/2006/relationships/image" Target="../media/image26.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7.xml"/><Relationship Id="rId1" Type="http://schemas.openxmlformats.org/officeDocument/2006/relationships/tags" Target="../tags/tag53.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54.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7.xml"/><Relationship Id="rId1" Type="http://schemas.openxmlformats.org/officeDocument/2006/relationships/tags" Target="../tags/tag55.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tags" Target="../tags/tag56.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tags" Target="../tags/tag57.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37.xml"/><Relationship Id="rId7" Type="http://schemas.openxmlformats.org/officeDocument/2006/relationships/image" Target="../media/image27.emf"/><Relationship Id="rId2" Type="http://schemas.openxmlformats.org/officeDocument/2006/relationships/tags" Target="../tags/tag58.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image" Target="../media/image9.png"/><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tags" Target="../tags/tag5.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37.xml"/><Relationship Id="rId7" Type="http://schemas.openxmlformats.org/officeDocument/2006/relationships/image" Target="../media/image28.png"/><Relationship Id="rId2" Type="http://schemas.openxmlformats.org/officeDocument/2006/relationships/tags" Target="../tags/tag5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58.xml"/><Relationship Id="rId9" Type="http://schemas.openxmlformats.org/officeDocument/2006/relationships/image" Target="../media/image27.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7.xml"/><Relationship Id="rId1" Type="http://schemas.openxmlformats.org/officeDocument/2006/relationships/tags" Target="../tags/tag60.xml"/><Relationship Id="rId5" Type="http://schemas.openxmlformats.org/officeDocument/2006/relationships/image" Target="../media/image29.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tags" Target="../tags/tag61.xml"/><Relationship Id="rId5" Type="http://schemas.openxmlformats.org/officeDocument/2006/relationships/image" Target="../media/image30.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7.xml"/><Relationship Id="rId1" Type="http://schemas.openxmlformats.org/officeDocument/2006/relationships/tags" Target="../tags/tag62.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7.xml"/><Relationship Id="rId1" Type="http://schemas.openxmlformats.org/officeDocument/2006/relationships/tags" Target="../tags/tag63.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7.xml"/><Relationship Id="rId1" Type="http://schemas.openxmlformats.org/officeDocument/2006/relationships/tags" Target="../tags/tag64.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7.xml"/><Relationship Id="rId1" Type="http://schemas.openxmlformats.org/officeDocument/2006/relationships/tags" Target="../tags/tag65.xml"/><Relationship Id="rId5" Type="http://schemas.openxmlformats.org/officeDocument/2006/relationships/image" Target="../media/image13.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tags" Target="../tags/tag66.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tags" Target="../tags/tag67.xml"/><Relationship Id="rId5" Type="http://schemas.openxmlformats.org/officeDocument/2006/relationships/image" Target="../media/image31.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tags" Target="../tags/tag68.xml"/><Relationship Id="rId5" Type="http://schemas.openxmlformats.org/officeDocument/2006/relationships/image" Target="../media/image3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2.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tags" Target="../tags/tag69.xml"/><Relationship Id="rId5" Type="http://schemas.openxmlformats.org/officeDocument/2006/relationships/image" Target="../media/image32.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7.xml"/><Relationship Id="rId1" Type="http://schemas.openxmlformats.org/officeDocument/2006/relationships/tags" Target="../tags/tag70.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7.xml"/><Relationship Id="rId1" Type="http://schemas.openxmlformats.org/officeDocument/2006/relationships/tags" Target="../tags/tag71.xml"/><Relationship Id="rId5" Type="http://schemas.openxmlformats.org/officeDocument/2006/relationships/image" Target="../media/image33.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7.xml"/><Relationship Id="rId1" Type="http://schemas.openxmlformats.org/officeDocument/2006/relationships/tags" Target="../tags/tag72.xml"/><Relationship Id="rId5" Type="http://schemas.openxmlformats.org/officeDocument/2006/relationships/image" Target="../media/image33.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tags" Target="../tags/tag73.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tags" Target="../tags/tag74.xml"/><Relationship Id="rId5" Type="http://schemas.openxmlformats.org/officeDocument/2006/relationships/image" Target="../media/image34.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7.xml"/><Relationship Id="rId1" Type="http://schemas.openxmlformats.org/officeDocument/2006/relationships/tags" Target="../tags/tag75.xml"/><Relationship Id="rId5" Type="http://schemas.openxmlformats.org/officeDocument/2006/relationships/image" Target="../media/image34.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7.xml"/><Relationship Id="rId1" Type="http://schemas.openxmlformats.org/officeDocument/2006/relationships/tags" Target="../tags/tag76.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77.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tags" Target="../tags/tag7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7.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7.xml"/><Relationship Id="rId1" Type="http://schemas.openxmlformats.org/officeDocument/2006/relationships/tags" Target="../tags/tag79.xml"/><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tags" Target="../tags/tag80.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tags" Target="../tags/tag81.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7.xml"/><Relationship Id="rId1" Type="http://schemas.openxmlformats.org/officeDocument/2006/relationships/tags" Target="../tags/tag82.xml"/><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tags" Target="../tags/tag83.xml"/><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tags" Target="../tags/tag84.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7.xml"/><Relationship Id="rId1" Type="http://schemas.openxmlformats.org/officeDocument/2006/relationships/tags" Target="../tags/tag85.xml"/><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7.xml"/><Relationship Id="rId1" Type="http://schemas.openxmlformats.org/officeDocument/2006/relationships/tags" Target="../tags/tag86.xml"/><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7.xml"/><Relationship Id="rId1" Type="http://schemas.openxmlformats.org/officeDocument/2006/relationships/tags" Target="../tags/tag87.xml"/><Relationship Id="rId5" Type="http://schemas.openxmlformats.org/officeDocument/2006/relationships/image" Target="../media/image35.jpe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7.xml"/><Relationship Id="rId1" Type="http://schemas.openxmlformats.org/officeDocument/2006/relationships/tags" Target="../tags/tag88.xml"/><Relationship Id="rId5" Type="http://schemas.openxmlformats.org/officeDocument/2006/relationships/image" Target="../media/image3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7.xml"/><Relationship Id="rId1" Type="http://schemas.openxmlformats.org/officeDocument/2006/relationships/tags" Target="../tags/tag89.xml"/><Relationship Id="rId5" Type="http://schemas.openxmlformats.org/officeDocument/2006/relationships/image" Target="../media/image36.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7.xml"/><Relationship Id="rId1" Type="http://schemas.openxmlformats.org/officeDocument/2006/relationships/tags" Target="../tags/tag90.xml"/><Relationship Id="rId5" Type="http://schemas.openxmlformats.org/officeDocument/2006/relationships/image" Target="../media/image36.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7.emf"/><Relationship Id="rId2" Type="http://schemas.openxmlformats.org/officeDocument/2006/relationships/tags" Target="../tags/tag91.xml"/><Relationship Id="rId1" Type="http://schemas.openxmlformats.org/officeDocument/2006/relationships/vmlDrawing" Target="../drawings/vmlDrawing10.vml"/><Relationship Id="rId6" Type="http://schemas.openxmlformats.org/officeDocument/2006/relationships/oleObject" Target="../embeddings/oleObject8.bin"/><Relationship Id="rId5" Type="http://schemas.openxmlformats.org/officeDocument/2006/relationships/image" Target="../media/image9.png"/><Relationship Id="rId4"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37.emf"/><Relationship Id="rId2" Type="http://schemas.openxmlformats.org/officeDocument/2006/relationships/tags" Target="../tags/tag92.xml"/><Relationship Id="rId1" Type="http://schemas.openxmlformats.org/officeDocument/2006/relationships/vmlDrawing" Target="../drawings/vmlDrawing11.vml"/><Relationship Id="rId6" Type="http://schemas.openxmlformats.org/officeDocument/2006/relationships/oleObject" Target="../embeddings/oleObject9.bin"/><Relationship Id="rId5" Type="http://schemas.openxmlformats.org/officeDocument/2006/relationships/image" Target="../media/image9.png"/><Relationship Id="rId4"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7.xml"/><Relationship Id="rId1" Type="http://schemas.openxmlformats.org/officeDocument/2006/relationships/tags" Target="../tags/tag93.xml"/><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7.xml"/><Relationship Id="rId1" Type="http://schemas.openxmlformats.org/officeDocument/2006/relationships/tags" Target="../tags/tag94.xml"/><Relationship Id="rId5" Type="http://schemas.openxmlformats.org/officeDocument/2006/relationships/image" Target="../media/image38.png"/><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tags" Target="../tags/tag95.xml"/><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7.xml"/><Relationship Id="rId1" Type="http://schemas.openxmlformats.org/officeDocument/2006/relationships/tags" Target="../tags/tag96.xml"/><Relationship Id="rId5" Type="http://schemas.openxmlformats.org/officeDocument/2006/relationships/image" Target="../media/image13.png"/><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7.xml"/><Relationship Id="rId1" Type="http://schemas.openxmlformats.org/officeDocument/2006/relationships/tags" Target="../tags/tag97.xml"/><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7.xml"/><Relationship Id="rId1" Type="http://schemas.openxmlformats.org/officeDocument/2006/relationships/tags" Target="../tags/tag98.xml"/><Relationship Id="rId5" Type="http://schemas.openxmlformats.org/officeDocument/2006/relationships/image" Target="../media/image39.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成组"/>
          <p:cNvGrpSpPr/>
          <p:nvPr/>
        </p:nvGrpSpPr>
        <p:grpSpPr>
          <a:xfrm>
            <a:off x="0" y="0"/>
            <a:ext cx="24612600" cy="13716000"/>
            <a:chOff x="0" y="0"/>
            <a:chExt cx="24384000" cy="13772339"/>
          </a:xfrm>
        </p:grpSpPr>
        <p:pic>
          <p:nvPicPr>
            <p:cNvPr id="62"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63"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65" name="需替换标题"/>
          <p:cNvSpPr txBox="1">
            <a:spLocks noGrp="1"/>
          </p:cNvSpPr>
          <p:nvPr>
            <p:ph type="title"/>
          </p:nvPr>
        </p:nvSpPr>
        <p:spPr>
          <a:xfrm>
            <a:off x="-52503" y="4300747"/>
            <a:ext cx="24221580" cy="2799837"/>
          </a:xfrm>
          <a:prstGeom prst="rect">
            <a:avLst/>
          </a:prstGeom>
        </p:spPr>
        <p:txBody>
          <a:bodyPr anchor="ctr">
            <a:normAutofit/>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第</a:t>
            </a:r>
            <a:r>
              <a:rPr lang="en-US" altLang="zh-CN"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6</a:t>
            </a:r>
            <a:r>
              <a:rPr lang="zh-CN" altLang="en-US" dirty="0" smtClean="0">
                <a:solidFill>
                  <a:schemeClr val="bg1"/>
                </a:solidFill>
                <a:latin typeface="思源宋体 CN Heavy" panose="02020900000000000000" charset="-122"/>
                <a:ea typeface="思源宋体 CN Heavy" panose="02020900000000000000" charset="-122"/>
                <a:cs typeface="思源宋体 CN Heavy" panose="02020900000000000000" charset="-122"/>
              </a:rPr>
              <a:t>章 高级数据结构</a:t>
            </a:r>
            <a:endParaRPr dirty="0" smtClean="0">
              <a:solidFill>
                <a:schemeClr val="bg1"/>
              </a:solidFill>
              <a:latin typeface="思源宋体 CN Heavy" panose="02020900000000000000" charset="-122"/>
              <a:ea typeface="思源宋体 CN Heavy" panose="02020900000000000000" charset="-122"/>
              <a:cs typeface="思源宋体 CN Heavy" panose="02020900000000000000" charset="-122"/>
            </a:endParaRPr>
          </a:p>
        </p:txBody>
      </p:sp>
      <p:grpSp>
        <p:nvGrpSpPr>
          <p:cNvPr id="68" name="成组"/>
          <p:cNvGrpSpPr/>
          <p:nvPr/>
        </p:nvGrpSpPr>
        <p:grpSpPr>
          <a:xfrm>
            <a:off x="445926" y="216430"/>
            <a:ext cx="4425855" cy="1283023"/>
            <a:chOff x="0" y="0"/>
            <a:chExt cx="4014620" cy="1163809"/>
          </a:xfrm>
        </p:grpSpPr>
        <p:pic>
          <p:nvPicPr>
            <p:cNvPr id="66" name="lanqiao-header-logo.9b2adbf.png" descr="lanqiao-header-logo.9b2adbf.png"/>
            <p:cNvPicPr>
              <a:picLocks noChangeAspect="1"/>
            </p:cNvPicPr>
            <p:nvPr/>
          </p:nvPicPr>
          <p:blipFill>
            <a:blip r:embed="rId4"/>
            <a:srcRect/>
            <a:stretch>
              <a:fillRect/>
            </a:stretch>
          </p:blipFill>
          <p:spPr>
            <a:xfrm>
              <a:off x="123741" y="0"/>
              <a:ext cx="3767206" cy="612171"/>
            </a:xfrm>
            <a:prstGeom prst="rect">
              <a:avLst/>
            </a:prstGeom>
            <a:ln w="12700" cap="flat">
              <a:noFill/>
              <a:miter lim="400000"/>
              <a:headEnd/>
              <a:tailEnd/>
            </a:ln>
            <a:effectLst/>
          </p:spPr>
        </p:pic>
        <p:sp>
          <p:nvSpPr>
            <p:cNvPr id="67" name="连接高校和企业·助力职业教育升级"/>
            <p:cNvSpPr txBox="1"/>
            <p:nvPr/>
          </p:nvSpPr>
          <p:spPr>
            <a:xfrm>
              <a:off x="0" y="739998"/>
              <a:ext cx="4014621" cy="423812"/>
            </a:xfrm>
            <a:prstGeom prst="rect">
              <a:avLst/>
            </a:prstGeom>
            <a:noFill/>
            <a:ln w="12700" cap="flat">
              <a:noFill/>
              <a:miter lim="400000"/>
            </a:ln>
            <a:effectLst/>
          </p:spPr>
          <p:txBody>
            <a:bodyPr wrap="square" lIns="56003" tIns="56003" rIns="56003" bIns="56003" numCol="1" anchor="ctr">
              <a:noAutofit/>
            </a:bodyPr>
            <a:lstStyle/>
            <a:p>
              <a:pPr defTabSz="863694">
                <a:defRPr sz="1800">
                  <a:solidFill>
                    <a:srgbClr val="FFFFFF"/>
                  </a:solidFill>
                  <a:latin typeface="Noto Sans SC Light"/>
                  <a:ea typeface="Noto Sans SC Light"/>
                  <a:cs typeface="Noto Sans SC Light"/>
                  <a:sym typeface="Noto Sans SC Light"/>
                </a:defRPr>
              </a:pPr>
              <a:r>
                <a:rPr sz="2205"/>
                <a:t>连接高校和企业·助力职业教育升级</a:t>
              </a:r>
            </a:p>
          </p:txBody>
        </p:sp>
      </p:grpSp>
      <p:sp>
        <p:nvSpPr>
          <p:cNvPr id="2" name="需替换标题"/>
          <p:cNvSpPr txBox="1">
            <a:spLocks noGrp="1"/>
          </p:cNvSpPr>
          <p:nvPr/>
        </p:nvSpPr>
        <p:spPr>
          <a:xfrm>
            <a:off x="-239995" y="7342528"/>
            <a:ext cx="24221580" cy="3743359"/>
          </a:xfrm>
          <a:prstGeom prst="rect">
            <a:avLst/>
          </a:prstGeom>
          <a:ln w="12700">
            <a:miter lim="400000"/>
          </a:ln>
        </p:spPr>
        <p:txBody>
          <a:bodyPr lIns="56003" tIns="56003" rIns="56003" bIns="56003" anchor="ctr">
            <a:normAutofit fontScale="77500" lnSpcReduction="20000"/>
          </a:bodyPr>
          <a:lstStyle>
            <a:lvl1pPr algn="ctr">
              <a:defRPr sz="10000" b="1" spc="-200">
                <a:latin typeface="思源宋体 CN" panose="02020400000000000000" charset="-122"/>
                <a:ea typeface="思源宋体 CN" panose="02020400000000000000" charset="-122"/>
                <a:cs typeface="思源宋体 CN" panose="02020400000000000000" charset="-122"/>
                <a:sym typeface="思源宋体 CN" panose="02020400000000000000" charset="-122"/>
              </a:defRPr>
            </a:lvl1pPr>
          </a:lstStyle>
          <a:p>
            <a:pPr>
              <a:lnSpc>
                <a:spcPct val="70000"/>
              </a:lnSpc>
              <a:spcBef>
                <a:spcPct val="50000"/>
              </a:spcBef>
            </a:pPr>
            <a:r>
              <a:rPr lang="zh-CN" altLang="en-US" sz="6600" dirty="0">
                <a:solidFill>
                  <a:srgbClr val="FFFFFF"/>
                </a:solidFill>
                <a:latin typeface="Times New Roman" panose="02020603050405020304" pitchFamily="18" charset="0"/>
                <a:sym typeface="+mn-lt"/>
              </a:rPr>
              <a:t>罗勇军 </a:t>
            </a:r>
            <a:endParaRPr lang="en-US" altLang="zh-CN" sz="6600" dirty="0">
              <a:solidFill>
                <a:srgbClr val="FFFFFF"/>
              </a:solidFill>
              <a:latin typeface="Times New Roman" panose="02020603050405020304" pitchFamily="18" charset="0"/>
              <a:sym typeface="+mn-lt"/>
            </a:endParaRPr>
          </a:p>
          <a:p>
            <a:pPr>
              <a:lnSpc>
                <a:spcPct val="70000"/>
              </a:lnSpc>
              <a:spcBef>
                <a:spcPct val="50000"/>
              </a:spcBef>
            </a:pPr>
            <a:r>
              <a:rPr lang="en-US" altLang="zh-CN" sz="6600" dirty="0">
                <a:solidFill>
                  <a:srgbClr val="FFFFFF"/>
                </a:solidFill>
                <a:latin typeface="Times New Roman" panose="02020603050405020304" pitchFamily="18" charset="0"/>
                <a:sym typeface="+mn-lt"/>
              </a:rPr>
              <a:t>QQ</a:t>
            </a:r>
            <a:r>
              <a:rPr lang="zh-CN" altLang="en-US" sz="6600" dirty="0">
                <a:solidFill>
                  <a:srgbClr val="FFFFFF"/>
                </a:solidFill>
                <a:latin typeface="Times New Roman" panose="02020603050405020304" pitchFamily="18" charset="0"/>
                <a:sym typeface="+mn-lt"/>
              </a:rPr>
              <a:t>：</a:t>
            </a:r>
            <a:r>
              <a:rPr lang="en-US" altLang="zh-CN" sz="6600" dirty="0">
                <a:solidFill>
                  <a:srgbClr val="FFFFFF"/>
                </a:solidFill>
                <a:latin typeface="Times New Roman" panose="02020603050405020304" pitchFamily="18" charset="0"/>
                <a:sym typeface="+mn-lt"/>
              </a:rPr>
              <a:t>15512356         </a:t>
            </a:r>
            <a:r>
              <a:rPr lang="zh-CN" altLang="en-US" sz="6600" dirty="0">
                <a:solidFill>
                  <a:srgbClr val="FFFFFF"/>
                </a:solidFill>
                <a:latin typeface="Times New Roman" panose="02020603050405020304" pitchFamily="18" charset="0"/>
                <a:sym typeface="+mn-lt"/>
              </a:rPr>
              <a:t>微信：</a:t>
            </a:r>
            <a:r>
              <a:rPr lang="en-US" altLang="zh-CN" sz="6600" dirty="0">
                <a:solidFill>
                  <a:srgbClr val="FFFFFF"/>
                </a:solidFill>
                <a:latin typeface="Times New Roman" panose="02020603050405020304" pitchFamily="18" charset="0"/>
                <a:sym typeface="+mn-lt"/>
              </a:rPr>
              <a:t>13916333036</a:t>
            </a:r>
          </a:p>
          <a:p>
            <a:pPr>
              <a:lnSpc>
                <a:spcPct val="70000"/>
              </a:lnSpc>
              <a:spcBef>
                <a:spcPct val="50000"/>
              </a:spcBef>
            </a:pPr>
            <a:endParaRPr lang="en-US" altLang="zh-CN" sz="6600" dirty="0">
              <a:solidFill>
                <a:srgbClr val="FFFFFF"/>
              </a:solidFill>
              <a:latin typeface="Times New Roman" panose="02020603050405020304" pitchFamily="18" charset="0"/>
              <a:sym typeface="+mn-lt"/>
            </a:endParaRPr>
          </a:p>
          <a:p>
            <a:r>
              <a:rPr lang="zh-CN" altLang="en-US" sz="5400" dirty="0">
                <a:solidFill>
                  <a:srgbClr val="FFFFFF"/>
                </a:solidFill>
                <a:latin typeface="Times New Roman" panose="02020603050405020304" pitchFamily="18" charset="0"/>
                <a:sym typeface="+mn-lt"/>
              </a:rPr>
              <a:t>本书有</a:t>
            </a:r>
            <a:r>
              <a:rPr lang="en-US" altLang="zh-CN" sz="5400" dirty="0">
                <a:solidFill>
                  <a:srgbClr val="FFFFFF"/>
                </a:solidFill>
                <a:latin typeface="Times New Roman" panose="02020603050405020304" pitchFamily="18" charset="0"/>
                <a:sym typeface="+mn-lt"/>
              </a:rPr>
              <a:t>C++</a:t>
            </a:r>
            <a:r>
              <a:rPr lang="zh-CN" altLang="en-US" sz="5400" dirty="0">
                <a:solidFill>
                  <a:srgbClr val="FFFFFF"/>
                </a:solidFill>
                <a:latin typeface="Times New Roman" panose="02020603050405020304" pitchFamily="18" charset="0"/>
                <a:sym typeface="+mn-lt"/>
              </a:rPr>
              <a:t>、</a:t>
            </a:r>
            <a:r>
              <a:rPr lang="en-US" altLang="zh-CN" sz="5400" dirty="0">
                <a:solidFill>
                  <a:srgbClr val="FFFFFF"/>
                </a:solidFill>
                <a:latin typeface="Times New Roman" panose="02020603050405020304" pitchFamily="18" charset="0"/>
                <a:sym typeface="+mn-lt"/>
              </a:rPr>
              <a:t>Python</a:t>
            </a:r>
            <a:r>
              <a:rPr lang="zh-CN" altLang="en-US" sz="5400" dirty="0">
                <a:solidFill>
                  <a:srgbClr val="FFFFFF"/>
                </a:solidFill>
                <a:latin typeface="Times New Roman" panose="02020603050405020304" pitchFamily="18" charset="0"/>
                <a:sym typeface="+mn-lt"/>
              </a:rPr>
              <a:t>两个版本课件，这是</a:t>
            </a:r>
            <a:r>
              <a:rPr lang="en-US" altLang="zh-CN" sz="5400" dirty="0">
                <a:solidFill>
                  <a:srgbClr val="FFFFFF"/>
                </a:solidFill>
                <a:latin typeface="Times New Roman" panose="02020603050405020304" pitchFamily="18" charset="0"/>
                <a:sym typeface="+mn-lt"/>
              </a:rPr>
              <a:t>Python</a:t>
            </a:r>
            <a:r>
              <a:rPr lang="zh-CN" altLang="en-US" sz="5400" dirty="0">
                <a:solidFill>
                  <a:srgbClr val="FFFFFF"/>
                </a:solidFill>
                <a:latin typeface="Times New Roman" panose="02020603050405020304" pitchFamily="18" charset="0"/>
                <a:sym typeface="+mn-lt"/>
              </a:rPr>
              <a:t>版</a:t>
            </a:r>
            <a:endParaRPr lang="en-US" altLang="zh-CN" sz="5400" dirty="0">
              <a:solidFill>
                <a:srgbClr val="FFFFFF"/>
              </a:solidFill>
              <a:latin typeface="Times New Roman" panose="02020603050405020304" pitchFamily="18" charset="0"/>
              <a:sym typeface="+mn-lt"/>
            </a:endParaRPr>
          </a:p>
          <a:p>
            <a:endParaRPr lang="en-US" altLang="zh-CN" sz="5400" dirty="0">
              <a:solidFill>
                <a:srgbClr val="FFFFFF"/>
              </a:solidFill>
              <a:latin typeface="Times New Roman" panose="02020603050405020304" pitchFamily="18" charset="0"/>
              <a:sym typeface="+mn-lt"/>
            </a:endParaRPr>
          </a:p>
          <a:p>
            <a:r>
              <a:rPr lang="zh-CN" altLang="en-US" sz="5400" dirty="0">
                <a:solidFill>
                  <a:srgbClr val="FFFFFF"/>
                </a:solidFill>
                <a:latin typeface="Times New Roman" panose="02020603050405020304" pitchFamily="18" charset="0"/>
                <a:sym typeface="+mn-lt"/>
              </a:rPr>
              <a:t>蓝桥云课  </a:t>
            </a:r>
            <a:r>
              <a:rPr lang="en-US" altLang="zh-CN" sz="5400" dirty="0">
                <a:solidFill>
                  <a:srgbClr val="FFFFFF"/>
                </a:solidFill>
                <a:latin typeface="Times New Roman" panose="02020603050405020304" pitchFamily="18" charset="0"/>
                <a:sym typeface="+mn-lt"/>
              </a:rPr>
              <a:t>https://www.lanqiao.cn/courses/13228</a:t>
            </a:r>
            <a:r>
              <a:rPr lang="zh-CN" altLang="en-US" sz="5400" dirty="0">
                <a:solidFill>
                  <a:srgbClr val="FFFFFF"/>
                </a:solidFill>
                <a:latin typeface="Times New Roman" panose="02020603050405020304" pitchFamily="18" charset="0"/>
                <a:sym typeface="+mn-lt"/>
              </a:rPr>
              <a:t> </a:t>
            </a:r>
            <a:endParaRPr lang="zh-CN" altLang="en-US" sz="4800" u="sng" dirty="0">
              <a:solidFill>
                <a:srgbClr val="FFFFFF"/>
              </a:solidFill>
              <a:latin typeface="Times New Roman" panose="02020603050405020304" pitchFamily="18" charset="0"/>
              <a:sym typeface="+mn-lt"/>
            </a:endParaRPr>
          </a:p>
        </p:txBody>
      </p:sp>
      <p:pic>
        <p:nvPicPr>
          <p:cNvPr id="10" name="图片 9"/>
          <p:cNvPicPr>
            <a:picLocks noChangeAspect="1"/>
          </p:cNvPicPr>
          <p:nvPr/>
        </p:nvPicPr>
        <p:blipFill>
          <a:blip r:embed="rId5"/>
          <a:stretch>
            <a:fillRect/>
          </a:stretch>
        </p:blipFill>
        <p:spPr>
          <a:xfrm>
            <a:off x="19241355" y="3986508"/>
            <a:ext cx="4900931" cy="6348825"/>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3383234"/>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加入第二个朋友关系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，递归查找元素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合并到结点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。此时，结点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都属于一个集。</a:t>
            </a:r>
          </a:p>
        </p:txBody>
      </p:sp>
      <p:graphicFrame>
        <p:nvGraphicFramePr>
          <p:cNvPr id="9" name="对象 5"/>
          <p:cNvGraphicFramePr>
            <a:graphicFrameLocks noChangeAspect="1"/>
          </p:cNvGraphicFramePr>
          <p:nvPr>
            <p:extLst/>
          </p:nvPr>
        </p:nvGraphicFramePr>
        <p:xfrm>
          <a:off x="2744927" y="7657548"/>
          <a:ext cx="19864364" cy="5422348"/>
        </p:xfrm>
        <a:graphic>
          <a:graphicData uri="http://schemas.openxmlformats.org/presentationml/2006/ole">
            <mc:AlternateContent xmlns:mc="http://schemas.openxmlformats.org/markup-compatibility/2006">
              <mc:Choice xmlns:v="urn:schemas-microsoft-com:vml" Requires="v">
                <p:oleObj spid="_x0000_s7176" r:id="rId6" imgW="4326120" imgH="1135800" progId="Visio.Drawing.11">
                  <p:embed/>
                </p:oleObj>
              </mc:Choice>
              <mc:Fallback>
                <p:oleObj r:id="rId6" imgW="4326120" imgH="113580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4927" y="7657548"/>
                        <a:ext cx="19864364" cy="5422348"/>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144040176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最大数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826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637324" cy="10248960"/>
          </a:xfrm>
          <a:prstGeom prst="rect">
            <a:avLst/>
          </a:prstGeom>
          <a:noFill/>
        </p:spPr>
        <p:txBody>
          <a:bodyPr wrap="square" rtlCol="0">
            <a:spAutoFit/>
          </a:bodyPr>
          <a:lstStyle/>
          <a:p>
            <a:pPr algn="l"/>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维护</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一个数列，要求提供以下两种操作：</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查询操作。</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语法：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Q L</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功能：查询当前数列中末尾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个数中的最大的数，并输出这个数的值。</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限制：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不超过当前数列的长度。</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(L&gt;0)</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插入操作。</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语法：</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n</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功能：将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是最近一次查询操作的答案（如果还未执行过查询操作，则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，并将所得结果对一个固定的常数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取模，将所得答案插入到数列的末尾。</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限制：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是整数（可能为负数）并且在长整范围内。</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注意：初始时数列是空的，没有一个数。</a:t>
            </a: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，其中</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表示操作的个数，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如上文中所述。接下来的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行，每行一个字符串，描述一个具体的操作。语法如上文所述。其中，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1≤M≤2×10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1≤D≤2×10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对于每一个查询操作，你应该按照顺序依次输出结果，每个结果占一行。</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8932523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6617141" y="-69408"/>
            <a:ext cx="14058900" cy="14197716"/>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15666" y="853744"/>
            <a:ext cx="13067859" cy="19790033"/>
          </a:xfrm>
          <a:prstGeom prst="rect">
            <a:avLst/>
          </a:prstGeom>
          <a:noFill/>
          <a:ln>
            <a:noFill/>
          </a:ln>
        </p:spPr>
        <p:txBody>
          <a:bodyPr wrap="square" rtlCol="0">
            <a:spAutoFit/>
          </a:bodyPr>
          <a:lstStyle/>
          <a:p>
            <a:pPr algn="l"/>
            <a:r>
              <a:rPr lang="en-US" altLang="zh-CN" sz="3200" dirty="0">
                <a:solidFill>
                  <a:schemeClr val="tx1"/>
                </a:solidFill>
                <a:latin typeface="宋体" panose="02010600030101010101" pitchFamily="2" charset="-122"/>
                <a:ea typeface="宋体" panose="02010600030101010101" pitchFamily="2" charset="-122"/>
              </a:rPr>
              <a:t>N = 100001</a:t>
            </a:r>
          </a:p>
          <a:p>
            <a:pPr algn="l"/>
            <a:r>
              <a:rPr lang="en-US" altLang="zh-CN" sz="3200" dirty="0">
                <a:solidFill>
                  <a:schemeClr val="tx1"/>
                </a:solidFill>
                <a:latin typeface="宋体" panose="02010600030101010101" pitchFamily="2" charset="-122"/>
                <a:ea typeface="宋体" panose="02010600030101010101" pitchFamily="2" charset="-122"/>
              </a:rPr>
              <a:t>INF = 0X7FFFFFFF</a:t>
            </a:r>
          </a:p>
          <a:p>
            <a:pPr algn="l"/>
            <a:r>
              <a:rPr lang="en-US" altLang="zh-CN" sz="3200" dirty="0">
                <a:solidFill>
                  <a:schemeClr val="tx1"/>
                </a:solidFill>
                <a:latin typeface="宋体" panose="02010600030101010101" pitchFamily="2" charset="-122"/>
                <a:ea typeface="宋体" panose="02010600030101010101" pitchFamily="2" charset="-122"/>
              </a:rPr>
              <a:t>tree = [0]*(N&lt;&lt;2)              #4</a:t>
            </a:r>
            <a:r>
              <a:rPr lang="zh-CN" altLang="en-US" sz="3200" dirty="0">
                <a:solidFill>
                  <a:schemeClr val="tx1"/>
                </a:solidFill>
                <a:latin typeface="宋体" panose="02010600030101010101" pitchFamily="2" charset="-122"/>
                <a:ea typeface="宋体" panose="02010600030101010101" pitchFamily="2" charset="-122"/>
              </a:rPr>
              <a:t>倍</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build(</a:t>
            </a:r>
            <a:r>
              <a:rPr lang="en-US" altLang="zh-CN" sz="3200" dirty="0" err="1">
                <a:solidFill>
                  <a:schemeClr val="tx1"/>
                </a:solidFill>
                <a:latin typeface="宋体" panose="02010600030101010101" pitchFamily="2" charset="-122"/>
                <a:ea typeface="宋体" panose="02010600030101010101" pitchFamily="2" charset="-122"/>
              </a:rPr>
              <a:t>p,pl,pr</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 </a:t>
            </a:r>
            <a:r>
              <a:rPr lang="en-US" altLang="zh-CN" sz="3200" dirty="0" err="1">
                <a:solidFill>
                  <a:schemeClr val="tx1"/>
                </a:solidFill>
                <a:latin typeface="宋体" panose="02010600030101010101" pitchFamily="2" charset="-122"/>
                <a:ea typeface="宋体" panose="02010600030101010101" pitchFamily="2" charset="-122"/>
              </a:rPr>
              <a:t>pl</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pr</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tree[p] = -INF  </a:t>
            </a:r>
          </a:p>
          <a:p>
            <a:pPr algn="l"/>
            <a:r>
              <a:rPr lang="en-US" altLang="zh-CN" sz="3200" dirty="0">
                <a:solidFill>
                  <a:schemeClr val="tx1"/>
                </a:solidFill>
                <a:latin typeface="宋体" panose="02010600030101010101" pitchFamily="2" charset="-122"/>
                <a:ea typeface="宋体" panose="02010600030101010101" pitchFamily="2" charset="-122"/>
              </a:rPr>
              <a:t>        return</a:t>
            </a:r>
          </a:p>
          <a:p>
            <a:pPr algn="l"/>
            <a:r>
              <a:rPr lang="en-US" altLang="zh-CN" sz="3200" dirty="0">
                <a:solidFill>
                  <a:schemeClr val="tx1"/>
                </a:solidFill>
                <a:latin typeface="宋体" panose="02010600030101010101" pitchFamily="2" charset="-122"/>
                <a:ea typeface="宋体" panose="02010600030101010101" pitchFamily="2" charset="-122"/>
              </a:rPr>
              <a:t>    mid=(</a:t>
            </a:r>
            <a:r>
              <a:rPr lang="en-US" altLang="zh-CN" sz="3200" dirty="0" err="1">
                <a:solidFill>
                  <a:schemeClr val="tx1"/>
                </a:solidFill>
                <a:latin typeface="宋体" panose="02010600030101010101" pitchFamily="2" charset="-122"/>
                <a:ea typeface="宋体" panose="02010600030101010101" pitchFamily="2" charset="-122"/>
              </a:rPr>
              <a:t>pl+pr</a:t>
            </a:r>
            <a:r>
              <a:rPr lang="en-US" altLang="zh-CN" sz="3200" dirty="0">
                <a:solidFill>
                  <a:schemeClr val="tx1"/>
                </a:solidFill>
                <a:latin typeface="宋体" panose="02010600030101010101" pitchFamily="2" charset="-122"/>
                <a:ea typeface="宋体" panose="02010600030101010101" pitchFamily="2" charset="-122"/>
              </a:rPr>
              <a:t>)&gt;&gt;1</a:t>
            </a:r>
          </a:p>
          <a:p>
            <a:pPr algn="l"/>
            <a:r>
              <a:rPr lang="en-US" altLang="zh-CN" sz="3200" dirty="0">
                <a:solidFill>
                  <a:schemeClr val="tx1"/>
                </a:solidFill>
                <a:latin typeface="宋体" panose="02010600030101010101" pitchFamily="2" charset="-122"/>
                <a:ea typeface="宋体" panose="02010600030101010101" pitchFamily="2" charset="-122"/>
              </a:rPr>
              <a:t>    build(p&lt;&lt;1,pl,mid)         #p&lt;&lt;1 </a:t>
            </a:r>
            <a:r>
              <a:rPr lang="zh-CN" altLang="en-US" sz="3200" dirty="0">
                <a:solidFill>
                  <a:schemeClr val="tx1"/>
                </a:solidFill>
                <a:latin typeface="宋体" panose="02010600030101010101" pitchFamily="2" charset="-122"/>
                <a:ea typeface="宋体" panose="02010600030101010101" pitchFamily="2" charset="-122"/>
              </a:rPr>
              <a:t>是左儿子</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build(p&lt;&lt;1|1,mid+1,pr)     #p&lt;&lt;1|1</a:t>
            </a:r>
            <a:r>
              <a:rPr lang="zh-CN" altLang="en-US" sz="3200" dirty="0">
                <a:solidFill>
                  <a:schemeClr val="tx1"/>
                </a:solidFill>
                <a:latin typeface="宋体" panose="02010600030101010101" pitchFamily="2" charset="-122"/>
                <a:ea typeface="宋体" panose="02010600030101010101" pitchFamily="2" charset="-122"/>
              </a:rPr>
              <a:t>是右儿子</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tree[p] = max(tree[p&lt;&lt;1],tree[p&lt;&lt;1|1])  #</a:t>
            </a:r>
            <a:r>
              <a:rPr lang="en-US" altLang="zh-CN" sz="3200" dirty="0" err="1">
                <a:solidFill>
                  <a:schemeClr val="tx1"/>
                </a:solidFill>
                <a:latin typeface="宋体" panose="02010600030101010101" pitchFamily="2" charset="-122"/>
                <a:ea typeface="宋体" panose="02010600030101010101" pitchFamily="2" charset="-122"/>
              </a:rPr>
              <a:t>push_up</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a:t>
            </a:r>
            <a:r>
              <a:rPr lang="en-US" altLang="zh-CN" sz="3200" dirty="0" err="1">
                <a:solidFill>
                  <a:schemeClr val="tx1"/>
                </a:solidFill>
                <a:latin typeface="宋体" panose="02010600030101010101" pitchFamily="2" charset="-122"/>
                <a:ea typeface="宋体" panose="02010600030101010101" pitchFamily="2" charset="-122"/>
              </a:rPr>
              <a:t>p,pl,pr,L,R,d</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if L&lt;=</a:t>
            </a:r>
            <a:r>
              <a:rPr lang="en-US" altLang="zh-CN" sz="3200" dirty="0" err="1">
                <a:solidFill>
                  <a:schemeClr val="tx1"/>
                </a:solidFill>
                <a:latin typeface="宋体" panose="02010600030101010101" pitchFamily="2" charset="-122"/>
                <a:ea typeface="宋体" panose="02010600030101010101" pitchFamily="2" charset="-122"/>
              </a:rPr>
              <a:t>pl</a:t>
            </a:r>
            <a:r>
              <a:rPr lang="en-US" altLang="zh-CN" sz="3200" dirty="0">
                <a:solidFill>
                  <a:schemeClr val="tx1"/>
                </a:solidFill>
                <a:latin typeface="宋体" panose="02010600030101010101" pitchFamily="2" charset="-122"/>
                <a:ea typeface="宋体" panose="02010600030101010101" pitchFamily="2" charset="-122"/>
              </a:rPr>
              <a:t> and </a:t>
            </a:r>
            <a:r>
              <a:rPr lang="en-US" altLang="zh-CN" sz="3200" dirty="0" err="1">
                <a:solidFill>
                  <a:schemeClr val="tx1"/>
                </a:solidFill>
                <a:latin typeface="宋体" panose="02010600030101010101" pitchFamily="2" charset="-122"/>
                <a:ea typeface="宋体" panose="02010600030101010101" pitchFamily="2" charset="-122"/>
              </a:rPr>
              <a:t>pr</a:t>
            </a:r>
            <a:r>
              <a:rPr lang="en-US" altLang="zh-CN" sz="3200" dirty="0">
                <a:solidFill>
                  <a:schemeClr val="tx1"/>
                </a:solidFill>
                <a:latin typeface="宋体" panose="02010600030101010101" pitchFamily="2" charset="-122"/>
                <a:ea typeface="宋体" panose="02010600030101010101" pitchFamily="2" charset="-122"/>
              </a:rPr>
              <a:t>&lt;=R:</a:t>
            </a:r>
          </a:p>
          <a:p>
            <a:pPr algn="l"/>
            <a:r>
              <a:rPr lang="en-US" altLang="zh-CN" sz="3200" dirty="0">
                <a:solidFill>
                  <a:schemeClr val="tx1"/>
                </a:solidFill>
                <a:latin typeface="宋体" panose="02010600030101010101" pitchFamily="2" charset="-122"/>
                <a:ea typeface="宋体" panose="02010600030101010101" pitchFamily="2" charset="-122"/>
              </a:rPr>
              <a:t>        tree[p]=d</a:t>
            </a:r>
          </a:p>
          <a:p>
            <a:pPr algn="l"/>
            <a:r>
              <a:rPr lang="en-US" altLang="zh-CN" sz="3200" dirty="0">
                <a:solidFill>
                  <a:schemeClr val="tx1"/>
                </a:solidFill>
                <a:latin typeface="宋体" panose="02010600030101010101" pitchFamily="2" charset="-122"/>
                <a:ea typeface="宋体" panose="02010600030101010101" pitchFamily="2" charset="-122"/>
              </a:rPr>
              <a:t>        return</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smtClean="0">
                <a:solidFill>
                  <a:schemeClr val="tx1"/>
                </a:solidFill>
                <a:latin typeface="宋体" panose="02010600030101010101" pitchFamily="2" charset="-122"/>
                <a:ea typeface="宋体" panose="02010600030101010101" pitchFamily="2" charset="-122"/>
              </a:rPr>
              <a:t>mid =(</a:t>
            </a:r>
            <a:r>
              <a:rPr lang="en-US" altLang="zh-CN" sz="3200" dirty="0" err="1">
                <a:solidFill>
                  <a:schemeClr val="tx1"/>
                </a:solidFill>
                <a:latin typeface="宋体" panose="02010600030101010101" pitchFamily="2" charset="-122"/>
                <a:ea typeface="宋体" panose="02010600030101010101" pitchFamily="2" charset="-122"/>
              </a:rPr>
              <a:t>pr+pl</a:t>
            </a:r>
            <a:r>
              <a:rPr lang="en-US" altLang="zh-CN" sz="3200" dirty="0">
                <a:solidFill>
                  <a:schemeClr val="tx1"/>
                </a:solidFill>
                <a:latin typeface="宋体" panose="02010600030101010101" pitchFamily="2" charset="-122"/>
                <a:ea typeface="宋体" panose="02010600030101010101" pitchFamily="2" charset="-122"/>
              </a:rPr>
              <a:t>)&gt;&gt;1</a:t>
            </a:r>
          </a:p>
          <a:p>
            <a:pPr algn="l"/>
            <a:r>
              <a:rPr lang="en-US" altLang="zh-CN" sz="3200" dirty="0">
                <a:solidFill>
                  <a:schemeClr val="tx1"/>
                </a:solidFill>
                <a:latin typeface="宋体" panose="02010600030101010101" pitchFamily="2" charset="-122"/>
                <a:ea typeface="宋体" panose="02010600030101010101" pitchFamily="2" charset="-122"/>
              </a:rPr>
              <a:t>    if L&lt;=mid</a:t>
            </a:r>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update(p&lt;&lt;1,pl,mid,L,R,d)</a:t>
            </a:r>
          </a:p>
          <a:p>
            <a:pPr algn="l"/>
            <a:r>
              <a:rPr lang="en-US" altLang="zh-CN" sz="3200" dirty="0">
                <a:solidFill>
                  <a:schemeClr val="tx1"/>
                </a:solidFill>
                <a:latin typeface="宋体" panose="02010600030101010101" pitchFamily="2" charset="-122"/>
                <a:ea typeface="宋体" panose="02010600030101010101" pitchFamily="2" charset="-122"/>
              </a:rPr>
              <a:t>    if R</a:t>
            </a:r>
            <a:r>
              <a:rPr lang="en-US" altLang="zh-CN" sz="3200" dirty="0" smtClean="0">
                <a:solidFill>
                  <a:schemeClr val="tx1"/>
                </a:solidFill>
                <a:latin typeface="宋体" panose="02010600030101010101" pitchFamily="2" charset="-122"/>
                <a:ea typeface="宋体" panose="02010600030101010101" pitchFamily="2" charset="-122"/>
              </a:rPr>
              <a:t>&gt; mid:    </a:t>
            </a:r>
            <a:r>
              <a:rPr lang="en-US" altLang="zh-CN" sz="3200" dirty="0">
                <a:solidFill>
                  <a:schemeClr val="tx1"/>
                </a:solidFill>
                <a:latin typeface="宋体" panose="02010600030101010101" pitchFamily="2" charset="-122"/>
                <a:ea typeface="宋体" panose="02010600030101010101" pitchFamily="2" charset="-122"/>
              </a:rPr>
              <a:t>update(p&lt;&lt;1|1,mid+1,pr,L,R,d)</a:t>
            </a:r>
          </a:p>
          <a:p>
            <a:pPr algn="l"/>
            <a:r>
              <a:rPr lang="en-US" altLang="zh-CN" sz="3200" dirty="0">
                <a:solidFill>
                  <a:schemeClr val="tx1"/>
                </a:solidFill>
                <a:latin typeface="宋体" panose="02010600030101010101" pitchFamily="2" charset="-122"/>
                <a:ea typeface="宋体" panose="02010600030101010101" pitchFamily="2" charset="-122"/>
              </a:rPr>
              <a:t>    tree[p]=max(tree[p&lt;&lt;1],tree[p&lt;&lt;1|1])</a:t>
            </a:r>
          </a:p>
          <a:p>
            <a:pPr algn="l"/>
            <a:r>
              <a:rPr lang="en-US" altLang="zh-CN" sz="3200" dirty="0">
                <a:solidFill>
                  <a:schemeClr val="tx1"/>
                </a:solidFill>
                <a:latin typeface="宋体" panose="02010600030101010101" pitchFamily="2" charset="-122"/>
                <a:ea typeface="宋体" panose="02010600030101010101" pitchFamily="2" charset="-122"/>
              </a:rPr>
              <a:t>    return</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query(</a:t>
            </a:r>
            <a:r>
              <a:rPr lang="en-US" altLang="zh-CN" sz="3200" dirty="0" err="1">
                <a:solidFill>
                  <a:schemeClr val="tx1"/>
                </a:solidFill>
                <a:latin typeface="宋体" panose="02010600030101010101" pitchFamily="2" charset="-122"/>
                <a:ea typeface="宋体" panose="02010600030101010101" pitchFamily="2" charset="-122"/>
              </a:rPr>
              <a:t>p,pl,pr,L,R</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    res = -INF</a:t>
            </a:r>
          </a:p>
          <a:p>
            <a:pPr algn="l"/>
            <a:r>
              <a:rPr lang="en-US" altLang="zh-CN" sz="3200" dirty="0">
                <a:solidFill>
                  <a:schemeClr val="tx1"/>
                </a:solidFill>
                <a:latin typeface="宋体" panose="02010600030101010101" pitchFamily="2" charset="-122"/>
                <a:ea typeface="宋体" panose="02010600030101010101" pitchFamily="2" charset="-122"/>
              </a:rPr>
              <a:t>    if L&lt;=</a:t>
            </a:r>
            <a:r>
              <a:rPr lang="en-US" altLang="zh-CN" sz="3200" dirty="0" err="1">
                <a:solidFill>
                  <a:schemeClr val="tx1"/>
                </a:solidFill>
                <a:latin typeface="宋体" panose="02010600030101010101" pitchFamily="2" charset="-122"/>
                <a:ea typeface="宋体" panose="02010600030101010101" pitchFamily="2" charset="-122"/>
              </a:rPr>
              <a:t>pl</a:t>
            </a:r>
            <a:r>
              <a:rPr lang="en-US" altLang="zh-CN" sz="3200" dirty="0">
                <a:solidFill>
                  <a:schemeClr val="tx1"/>
                </a:solidFill>
                <a:latin typeface="宋体" panose="02010600030101010101" pitchFamily="2" charset="-122"/>
                <a:ea typeface="宋体" panose="02010600030101010101" pitchFamily="2" charset="-122"/>
              </a:rPr>
              <a:t> and </a:t>
            </a:r>
            <a:r>
              <a:rPr lang="en-US" altLang="zh-CN" sz="3200" dirty="0" err="1">
                <a:solidFill>
                  <a:schemeClr val="tx1"/>
                </a:solidFill>
                <a:latin typeface="宋体" panose="02010600030101010101" pitchFamily="2" charset="-122"/>
                <a:ea typeface="宋体" panose="02010600030101010101" pitchFamily="2" charset="-122"/>
              </a:rPr>
              <a:t>pr</a:t>
            </a:r>
            <a:r>
              <a:rPr lang="en-US" altLang="zh-CN" sz="3200" dirty="0">
                <a:solidFill>
                  <a:schemeClr val="tx1"/>
                </a:solidFill>
                <a:latin typeface="宋体" panose="02010600030101010101" pitchFamily="2" charset="-122"/>
                <a:ea typeface="宋体" panose="02010600030101010101" pitchFamily="2" charset="-122"/>
              </a:rPr>
              <a:t>&lt;=R</a:t>
            </a:r>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return tree[p]</a:t>
            </a:r>
          </a:p>
          <a:p>
            <a:pPr algn="l"/>
            <a:r>
              <a:rPr lang="en-US" altLang="zh-CN" sz="3200" dirty="0">
                <a:solidFill>
                  <a:schemeClr val="tx1"/>
                </a:solidFill>
                <a:latin typeface="宋体" panose="02010600030101010101" pitchFamily="2" charset="-122"/>
                <a:ea typeface="宋体" panose="02010600030101010101" pitchFamily="2" charset="-122"/>
              </a:rPr>
              <a:t>    mid=(</a:t>
            </a:r>
            <a:r>
              <a:rPr lang="en-US" altLang="zh-CN" sz="3200" dirty="0" err="1">
                <a:solidFill>
                  <a:schemeClr val="tx1"/>
                </a:solidFill>
                <a:latin typeface="宋体" panose="02010600030101010101" pitchFamily="2" charset="-122"/>
                <a:ea typeface="宋体" panose="02010600030101010101" pitchFamily="2" charset="-122"/>
              </a:rPr>
              <a:t>pl+pr</a:t>
            </a:r>
            <a:r>
              <a:rPr lang="en-US" altLang="zh-CN" sz="3200" dirty="0">
                <a:solidFill>
                  <a:schemeClr val="tx1"/>
                </a:solidFill>
                <a:latin typeface="宋体" panose="02010600030101010101" pitchFamily="2" charset="-122"/>
                <a:ea typeface="宋体" panose="02010600030101010101" pitchFamily="2" charset="-122"/>
              </a:rPr>
              <a:t>)&gt;&gt;1</a:t>
            </a:r>
          </a:p>
          <a:p>
            <a:pPr algn="l"/>
            <a:r>
              <a:rPr lang="en-US" altLang="zh-CN" sz="3200" dirty="0">
                <a:solidFill>
                  <a:schemeClr val="tx1"/>
                </a:solidFill>
                <a:latin typeface="宋体" panose="02010600030101010101" pitchFamily="2" charset="-122"/>
                <a:ea typeface="宋体" panose="02010600030101010101" pitchFamily="2" charset="-122"/>
              </a:rPr>
              <a:t>    if L&lt;=mid</a:t>
            </a:r>
            <a:r>
              <a:rPr lang="en-US" altLang="zh-CN" sz="3200" dirty="0" smtClean="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res=max(</a:t>
            </a:r>
            <a:r>
              <a:rPr lang="en-US" altLang="zh-CN" sz="3200" dirty="0" err="1">
                <a:solidFill>
                  <a:schemeClr val="tx1"/>
                </a:solidFill>
                <a:latin typeface="宋体" panose="02010600030101010101" pitchFamily="2" charset="-122"/>
                <a:ea typeface="宋体" panose="02010600030101010101" pitchFamily="2" charset="-122"/>
              </a:rPr>
              <a:t>res,query</a:t>
            </a:r>
            <a:r>
              <a:rPr lang="en-US" altLang="zh-CN" sz="3200" dirty="0">
                <a:solidFill>
                  <a:schemeClr val="tx1"/>
                </a:solidFill>
                <a:latin typeface="宋体" panose="02010600030101010101" pitchFamily="2" charset="-122"/>
                <a:ea typeface="宋体" panose="02010600030101010101" pitchFamily="2" charset="-122"/>
              </a:rPr>
              <a:t>(p&lt;&lt;1,pl,mid,L,R))</a:t>
            </a:r>
          </a:p>
          <a:p>
            <a:pPr algn="l"/>
            <a:r>
              <a:rPr lang="en-US" altLang="zh-CN" sz="3200" dirty="0">
                <a:solidFill>
                  <a:schemeClr val="tx1"/>
                </a:solidFill>
                <a:latin typeface="宋体" panose="02010600030101010101" pitchFamily="2" charset="-122"/>
                <a:ea typeface="宋体" panose="02010600030101010101" pitchFamily="2" charset="-122"/>
              </a:rPr>
              <a:t>    if R</a:t>
            </a:r>
            <a:r>
              <a:rPr lang="en-US" altLang="zh-CN" sz="3200" dirty="0" smtClean="0">
                <a:solidFill>
                  <a:schemeClr val="tx1"/>
                </a:solidFill>
                <a:latin typeface="宋体" panose="02010600030101010101" pitchFamily="2" charset="-122"/>
                <a:ea typeface="宋体" panose="02010600030101010101" pitchFamily="2" charset="-122"/>
              </a:rPr>
              <a:t>&gt; mid:   </a:t>
            </a:r>
            <a:r>
              <a:rPr lang="en-US" altLang="zh-CN" sz="3200" dirty="0">
                <a:solidFill>
                  <a:schemeClr val="tx1"/>
                </a:solidFill>
                <a:latin typeface="宋体" panose="02010600030101010101" pitchFamily="2" charset="-122"/>
                <a:ea typeface="宋体" panose="02010600030101010101" pitchFamily="2" charset="-122"/>
              </a:rPr>
              <a:t>res=max(</a:t>
            </a:r>
            <a:r>
              <a:rPr lang="en-US" altLang="zh-CN" sz="3200" dirty="0" err="1">
                <a:solidFill>
                  <a:schemeClr val="tx1"/>
                </a:solidFill>
                <a:latin typeface="宋体" panose="02010600030101010101" pitchFamily="2" charset="-122"/>
                <a:ea typeface="宋体" panose="02010600030101010101" pitchFamily="2" charset="-122"/>
              </a:rPr>
              <a:t>res,query</a:t>
            </a:r>
            <a:r>
              <a:rPr lang="en-US" altLang="zh-CN" sz="3200" dirty="0">
                <a:solidFill>
                  <a:schemeClr val="tx1"/>
                </a:solidFill>
                <a:latin typeface="宋体" panose="02010600030101010101" pitchFamily="2" charset="-122"/>
                <a:ea typeface="宋体" panose="02010600030101010101" pitchFamily="2" charset="-122"/>
              </a:rPr>
              <a:t>(p&lt;&lt;1|1,mid+1,pr,L,R))</a:t>
            </a:r>
          </a:p>
          <a:p>
            <a:pPr algn="l"/>
            <a:r>
              <a:rPr lang="en-US" altLang="zh-CN" sz="3200" dirty="0">
                <a:solidFill>
                  <a:schemeClr val="tx1"/>
                </a:solidFill>
                <a:latin typeface="宋体" panose="02010600030101010101" pitchFamily="2" charset="-122"/>
                <a:ea typeface="宋体" panose="02010600030101010101" pitchFamily="2" charset="-122"/>
              </a:rPr>
              <a:t>    return res</a:t>
            </a:r>
          </a:p>
          <a:p>
            <a:pPr algn="l"/>
            <a:r>
              <a:rPr lang="en-US" altLang="zh-CN" sz="3200" dirty="0" err="1">
                <a:solidFill>
                  <a:schemeClr val="tx1"/>
                </a:solidFill>
                <a:latin typeface="宋体" panose="02010600030101010101" pitchFamily="2" charset="-122"/>
                <a:ea typeface="宋体" panose="02010600030101010101" pitchFamily="2" charset="-122"/>
              </a:rPr>
              <a:t>m,D</a:t>
            </a:r>
            <a:r>
              <a:rPr lang="en-US" altLang="zh-CN" sz="3200" dirty="0">
                <a:solidFill>
                  <a:schemeClr val="tx1"/>
                </a:solidFill>
                <a:latin typeface="宋体" panose="02010600030101010101" pitchFamily="2" charset="-122"/>
                <a:ea typeface="宋体" panose="02010600030101010101" pitchFamily="2" charset="-122"/>
              </a:rPr>
              <a:t> = 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a:solidFill>
                  <a:schemeClr val="tx1"/>
                </a:solidFill>
                <a:latin typeface="宋体" panose="02010600030101010101" pitchFamily="2" charset="-122"/>
                <a:ea typeface="宋体" panose="02010600030101010101" pitchFamily="2" charset="-122"/>
              </a:rPr>
              <a:t>build(1,1,N)  #</a:t>
            </a:r>
            <a:r>
              <a:rPr lang="zh-CN" altLang="en-US" sz="3200" dirty="0">
                <a:solidFill>
                  <a:schemeClr val="tx1"/>
                </a:solidFill>
                <a:latin typeface="宋体" panose="02010600030101010101" pitchFamily="2" charset="-122"/>
                <a:ea typeface="宋体" panose="02010600030101010101" pitchFamily="2" charset="-122"/>
              </a:rPr>
              <a:t>不用</a:t>
            </a:r>
            <a:r>
              <a:rPr lang="en-US" altLang="zh-CN" sz="3200" dirty="0">
                <a:solidFill>
                  <a:schemeClr val="tx1"/>
                </a:solidFill>
                <a:latin typeface="宋体" panose="02010600030101010101" pitchFamily="2" charset="-122"/>
                <a:ea typeface="宋体" panose="02010600030101010101" pitchFamily="2" charset="-122"/>
              </a:rPr>
              <a:t>build()</a:t>
            </a:r>
            <a:r>
              <a:rPr lang="zh-CN" altLang="en-US" sz="3200" dirty="0">
                <a:solidFill>
                  <a:schemeClr val="tx1"/>
                </a:solidFill>
                <a:latin typeface="宋体" panose="02010600030101010101" pitchFamily="2" charset="-122"/>
                <a:ea typeface="宋体" panose="02010600030101010101" pitchFamily="2" charset="-122"/>
              </a:rPr>
              <a:t>，这样写也行：</a:t>
            </a:r>
            <a:r>
              <a:rPr lang="en-US" altLang="zh-CN" sz="3200" dirty="0">
                <a:solidFill>
                  <a:schemeClr val="tx1"/>
                </a:solidFill>
                <a:latin typeface="宋体" panose="02010600030101010101" pitchFamily="2" charset="-122"/>
                <a:ea typeface="宋体" panose="02010600030101010101" pitchFamily="2" charset="-122"/>
              </a:rPr>
              <a:t>update(1,1,N,1,N,-INF</a:t>
            </a:r>
            <a:r>
              <a:rPr lang="en-US" altLang="zh-CN" sz="3200" dirty="0" smtClean="0">
                <a:solidFill>
                  <a:schemeClr val="tx1"/>
                </a:solidFill>
                <a:latin typeface="宋体" panose="02010600030101010101" pitchFamily="2" charset="-122"/>
                <a:ea typeface="宋体" panose="02010600030101010101" pitchFamily="2" charset="-122"/>
              </a:rPr>
              <a:t>)</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=0</a:t>
            </a:r>
          </a:p>
          <a:p>
            <a:pPr algn="l"/>
            <a:r>
              <a:rPr lang="en-US" altLang="zh-CN" sz="3200" dirty="0">
                <a:solidFill>
                  <a:schemeClr val="tx1"/>
                </a:solidFill>
                <a:latin typeface="宋体" panose="02010600030101010101" pitchFamily="2" charset="-122"/>
                <a:ea typeface="宋体" panose="02010600030101010101" pitchFamily="2" charset="-122"/>
              </a:rPr>
              <a:t>t=0</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range(m):</a:t>
            </a:r>
          </a:p>
          <a:p>
            <a:pPr algn="l"/>
            <a:r>
              <a:rPr lang="en-US" altLang="zh-CN" sz="3200" dirty="0">
                <a:solidFill>
                  <a:schemeClr val="tx1"/>
                </a:solidFill>
                <a:latin typeface="宋体" panose="02010600030101010101" pitchFamily="2" charset="-122"/>
                <a:ea typeface="宋体" panose="02010600030101010101" pitchFamily="2" charset="-122"/>
              </a:rPr>
              <a:t>    op = list(input().split())</a:t>
            </a:r>
          </a:p>
          <a:p>
            <a:pPr algn="l"/>
            <a:r>
              <a:rPr lang="en-US" altLang="zh-CN" sz="3200" dirty="0">
                <a:solidFill>
                  <a:schemeClr val="tx1"/>
                </a:solidFill>
                <a:latin typeface="宋体" panose="02010600030101010101" pitchFamily="2" charset="-122"/>
                <a:ea typeface="宋体" panose="02010600030101010101" pitchFamily="2" charset="-122"/>
              </a:rPr>
              <a:t>    if op[0]=='A':</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cnt</a:t>
            </a:r>
            <a:r>
              <a:rPr lang="en-US" altLang="zh-CN" sz="3200" dirty="0">
                <a:solidFill>
                  <a:schemeClr val="tx1"/>
                </a:solidFill>
                <a:latin typeface="宋体" panose="02010600030101010101" pitchFamily="2" charset="-122"/>
                <a:ea typeface="宋体" panose="02010600030101010101" pitchFamily="2" charset="-122"/>
              </a:rPr>
              <a:t>+=1</a:t>
            </a:r>
          </a:p>
          <a:p>
            <a:pPr algn="l"/>
            <a:r>
              <a:rPr lang="en-US" altLang="zh-CN" sz="3200" dirty="0">
                <a:solidFill>
                  <a:schemeClr val="tx1"/>
                </a:solidFill>
                <a:latin typeface="宋体" panose="02010600030101010101" pitchFamily="2" charset="-122"/>
                <a:ea typeface="宋体" panose="02010600030101010101" pitchFamily="2" charset="-122"/>
              </a:rPr>
              <a:t>        update(1,1,N,cnt,cnt,(</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(op[1])+t)%D)</a:t>
            </a:r>
          </a:p>
          <a:p>
            <a:pPr algn="l"/>
            <a:r>
              <a:rPr lang="en-US" altLang="zh-CN" sz="3200" dirty="0">
                <a:solidFill>
                  <a:schemeClr val="tx1"/>
                </a:solidFill>
                <a:latin typeface="宋体" panose="02010600030101010101" pitchFamily="2" charset="-122"/>
                <a:ea typeface="宋体" panose="02010600030101010101" pitchFamily="2" charset="-122"/>
              </a:rPr>
              <a:t>    if op[0]=='Q':</a:t>
            </a:r>
          </a:p>
          <a:p>
            <a:pPr algn="l"/>
            <a:r>
              <a:rPr lang="en-US" altLang="zh-CN" sz="3200" dirty="0">
                <a:solidFill>
                  <a:schemeClr val="tx1"/>
                </a:solidFill>
                <a:latin typeface="宋体" panose="02010600030101010101" pitchFamily="2" charset="-122"/>
                <a:ea typeface="宋体" panose="02010600030101010101" pitchFamily="2" charset="-122"/>
              </a:rPr>
              <a:t>        t=query(1,1,N,cnt-int(op[1])+1,cnt)</a:t>
            </a:r>
          </a:p>
          <a:p>
            <a:pPr algn="l"/>
            <a:r>
              <a:rPr lang="en-US" altLang="zh-CN" sz="3200" dirty="0">
                <a:solidFill>
                  <a:schemeClr val="tx1"/>
                </a:solidFill>
                <a:latin typeface="宋体" panose="02010600030101010101" pitchFamily="2" charset="-122"/>
                <a:ea typeface="宋体" panose="02010600030101010101" pitchFamily="2" charset="-122"/>
              </a:rPr>
              <a:t>        print(t)</a:t>
            </a:r>
            <a:endParaRPr lang="en-US" altLang="zh-CN" sz="3200" dirty="0" smtClean="0">
              <a:solidFill>
                <a:schemeClr val="tx1"/>
              </a:solidFill>
              <a:latin typeface="宋体" panose="02010600030101010101" pitchFamily="2" charset="-122"/>
              <a:ea typeface="宋体" panose="02010600030101010101" pitchFamily="2" charset="-122"/>
            </a:endParaRPr>
          </a:p>
        </p:txBody>
      </p:sp>
      <p:sp>
        <p:nvSpPr>
          <p:cNvPr id="13" name="文本框 12" descr="7b0a202020202262756c6c6574223a20227b5c2263617465676f727949645c223a31303030352c5c2274656d706c61746549645c223a32303233313332387d220a7d0a"/>
          <p:cNvSpPr txBox="1"/>
          <p:nvPr/>
        </p:nvSpPr>
        <p:spPr>
          <a:xfrm>
            <a:off x="507490" y="2657338"/>
            <a:ext cx="3229624" cy="769441"/>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完整代码</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582607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361011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en-US" altLang="zh-CN" sz="3600" dirty="0" smtClean="0"/>
              <a:t>build(</a:t>
            </a:r>
            <a:r>
              <a:rPr lang="en-US" altLang="zh-CN" sz="3600" dirty="0" err="1" smtClean="0"/>
              <a:t>p,pl,pr</a:t>
            </a:r>
            <a:r>
              <a:rPr lang="en-US" altLang="zh-CN" sz="3600" dirty="0" smtClean="0"/>
              <a:t>)</a:t>
            </a:r>
            <a:r>
              <a:rPr lang="zh-CN" altLang="en-US" sz="3600" dirty="0" smtClean="0"/>
              <a:t>：</a:t>
            </a:r>
            <a:r>
              <a:rPr lang="en-US" altLang="zh-CN" sz="3600" dirty="0" smtClean="0"/>
              <a:t>p</a:t>
            </a:r>
            <a:r>
              <a:rPr lang="zh-CN" altLang="en-US" sz="3600" dirty="0"/>
              <a:t>是</a:t>
            </a:r>
            <a:r>
              <a:rPr lang="en-US" altLang="zh-CN" sz="3600" dirty="0"/>
              <a:t>tree[p]</a:t>
            </a:r>
            <a:r>
              <a:rPr lang="zh-CN" altLang="en-US" sz="3600" dirty="0"/>
              <a:t>，即建立以</a:t>
            </a:r>
            <a:r>
              <a:rPr lang="en-US" altLang="zh-CN" sz="3600" dirty="0"/>
              <a:t>tree[p]</a:t>
            </a:r>
            <a:r>
              <a:rPr lang="zh-CN" altLang="en-US" sz="3600" dirty="0"/>
              <a:t>为根的一</a:t>
            </a:r>
            <a:r>
              <a:rPr lang="zh-CN" altLang="en-US" sz="3600" dirty="0" smtClean="0"/>
              <a:t>棵子树</a:t>
            </a:r>
            <a:r>
              <a:rPr lang="zh-CN" altLang="en-US" sz="3600" dirty="0"/>
              <a:t>，它代表区间</a:t>
            </a:r>
            <a:r>
              <a:rPr lang="en-US" altLang="zh-CN" sz="3600" dirty="0"/>
              <a:t>[</a:t>
            </a:r>
            <a:r>
              <a:rPr lang="en-US" altLang="zh-CN" sz="3600" dirty="0" err="1"/>
              <a:t>pl</a:t>
            </a:r>
            <a:r>
              <a:rPr lang="en-US" altLang="zh-CN" sz="3600" dirty="0"/>
              <a:t>, </a:t>
            </a:r>
            <a:r>
              <a:rPr lang="en-US" altLang="zh-CN" sz="3600" dirty="0" err="1"/>
              <a:t>pr</a:t>
            </a:r>
            <a:r>
              <a:rPr lang="en-US" altLang="zh-CN" sz="3600" dirty="0"/>
              <a:t>]</a:t>
            </a:r>
            <a:r>
              <a:rPr lang="zh-CN" altLang="en-US" sz="3600" dirty="0"/>
              <a:t>。</a:t>
            </a:r>
          </a:p>
          <a:p>
            <a:r>
              <a:rPr lang="en-US" altLang="zh-CN" sz="3600" dirty="0"/>
              <a:t>build()</a:t>
            </a:r>
            <a:r>
              <a:rPr lang="zh-CN" altLang="en-US" sz="3600" dirty="0"/>
              <a:t>函数是一个递归函数，递归到最底的叶子结点，赋初始值</a:t>
            </a:r>
            <a:r>
              <a:rPr lang="en-US" altLang="zh-CN" sz="3600" dirty="0"/>
              <a:t>tree[p] = -INF</a:t>
            </a:r>
            <a:r>
              <a:rPr lang="zh-CN" altLang="en-US" sz="3600" dirty="0"/>
              <a:t>，即一个极小的值。本题是求最大值，把每个结点赋值为极小。</a:t>
            </a:r>
          </a:p>
          <a:p>
            <a:r>
              <a:rPr lang="zh-CN" altLang="en-US" sz="3600" dirty="0"/>
              <a:t>建树用二分法，从根结点开始逐层二分到叶子结点</a:t>
            </a:r>
            <a:r>
              <a:rPr lang="zh-CN" altLang="en-US" sz="3600" dirty="0" smtClean="0"/>
              <a:t>。</a:t>
            </a:r>
            <a:endParaRPr lang="en-US" sz="3600" dirty="0"/>
          </a:p>
        </p:txBody>
      </p:sp>
      <p:pic>
        <p:nvPicPr>
          <p:cNvPr id="10" name="图片 9"/>
          <p:cNvPicPr/>
          <p:nvPr/>
        </p:nvPicPr>
        <p:blipFill>
          <a:blip r:embed="rId5">
            <a:lum bright="34000" contrast="-8000"/>
          </a:blip>
          <a:srcRect l="20046" t="6270" r="19548" b="5808"/>
          <a:stretch>
            <a:fillRect/>
          </a:stretch>
        </p:blipFill>
        <p:spPr>
          <a:xfrm rot="5400000">
            <a:off x="8528715" y="1463497"/>
            <a:ext cx="5959870" cy="16431414"/>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3921212" y="7170825"/>
            <a:ext cx="17473232"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build(</a:t>
            </a:r>
            <a:r>
              <a:rPr lang="en-US" altLang="zh-CN" sz="4000" dirty="0" err="1">
                <a:solidFill>
                  <a:schemeClr val="tx1"/>
                </a:solidFill>
                <a:latin typeface="宋体" panose="02010600030101010101" pitchFamily="2" charset="-122"/>
                <a:ea typeface="宋体" panose="02010600030101010101" pitchFamily="2" charset="-122"/>
              </a:rPr>
              <a:t>p,pl,pr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pl</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pr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tree[p] = -INF  </a:t>
            </a:r>
          </a:p>
          <a:p>
            <a:pPr algn="l"/>
            <a:r>
              <a:rPr lang="en-US" altLang="zh-CN" sz="4000" dirty="0">
                <a:solidFill>
                  <a:schemeClr val="tx1"/>
                </a:solidFill>
                <a:latin typeface="宋体" panose="02010600030101010101" pitchFamily="2" charset="-122"/>
                <a:ea typeface="宋体" panose="02010600030101010101" pitchFamily="2" charset="-122"/>
              </a:rPr>
              <a:t>        return</a:t>
            </a:r>
          </a:p>
          <a:p>
            <a:pPr algn="l"/>
            <a:r>
              <a:rPr lang="en-US" altLang="zh-CN" sz="4000" dirty="0">
                <a:solidFill>
                  <a:schemeClr val="tx1"/>
                </a:solidFill>
                <a:latin typeface="宋体" panose="02010600030101010101" pitchFamily="2" charset="-122"/>
                <a:ea typeface="宋体" panose="02010600030101010101" pitchFamily="2" charset="-122"/>
              </a:rPr>
              <a:t>    mid=(</a:t>
            </a:r>
            <a:r>
              <a:rPr lang="en-US" altLang="zh-CN" sz="4000" dirty="0" err="1">
                <a:solidFill>
                  <a:schemeClr val="tx1"/>
                </a:solidFill>
                <a:latin typeface="宋体" panose="02010600030101010101" pitchFamily="2" charset="-122"/>
                <a:ea typeface="宋体" panose="02010600030101010101" pitchFamily="2" charset="-122"/>
              </a:rPr>
              <a:t>pl+pr</a:t>
            </a:r>
            <a:r>
              <a:rPr lang="en-US" altLang="zh-CN" sz="4000" dirty="0">
                <a:solidFill>
                  <a:schemeClr val="tx1"/>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build(p&lt;&lt;1,pl,mid)         #p&lt;&lt;1 </a:t>
            </a:r>
            <a:r>
              <a:rPr lang="zh-CN" altLang="en-US" sz="4000" dirty="0" smtClean="0">
                <a:solidFill>
                  <a:schemeClr val="tx1"/>
                </a:solidFill>
                <a:latin typeface="宋体" panose="02010600030101010101" pitchFamily="2" charset="-122"/>
                <a:ea typeface="宋体" panose="02010600030101010101" pitchFamily="2" charset="-122"/>
              </a:rPr>
              <a:t>   左</a:t>
            </a:r>
            <a:r>
              <a:rPr lang="zh-CN" altLang="en-US" sz="4000" dirty="0">
                <a:solidFill>
                  <a:schemeClr val="tx1"/>
                </a:solidFill>
                <a:latin typeface="宋体" panose="02010600030101010101" pitchFamily="2" charset="-122"/>
                <a:ea typeface="宋体" panose="02010600030101010101" pitchFamily="2" charset="-122"/>
              </a:rPr>
              <a:t>儿子</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build(p&lt;&lt;1|1,mid+1,pr)     #p&lt;&lt;</a:t>
            </a:r>
            <a:r>
              <a:rPr lang="en-US" altLang="zh-CN" sz="4000" dirty="0" smtClean="0">
                <a:solidFill>
                  <a:schemeClr val="tx1"/>
                </a:solidFill>
                <a:latin typeface="宋体" panose="02010600030101010101" pitchFamily="2" charset="-122"/>
                <a:ea typeface="宋体" panose="02010600030101010101" pitchFamily="2" charset="-122"/>
              </a:rPr>
              <a:t>1|1</a:t>
            </a:r>
            <a:r>
              <a:rPr lang="zh-CN" altLang="en-US" sz="4000" dirty="0" smtClean="0">
                <a:solidFill>
                  <a:schemeClr val="tx1"/>
                </a:solidFill>
                <a:latin typeface="宋体" panose="02010600030101010101" pitchFamily="2" charset="-122"/>
                <a:ea typeface="宋体" panose="02010600030101010101" pitchFamily="2" charset="-122"/>
              </a:rPr>
              <a:t>  右</a:t>
            </a:r>
            <a:r>
              <a:rPr lang="zh-CN" altLang="en-US" sz="4000" dirty="0">
                <a:solidFill>
                  <a:schemeClr val="tx1"/>
                </a:solidFill>
                <a:latin typeface="宋体" panose="02010600030101010101" pitchFamily="2" charset="-122"/>
                <a:ea typeface="宋体" panose="02010600030101010101" pitchFamily="2" charset="-122"/>
              </a:rPr>
              <a:t>儿子</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tree[p] = max(tree[p&lt;&lt;1],tree[p&lt;&lt;1|1])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push_up</a:t>
            </a:r>
            <a:endParaRPr lang="en-US" altLang="zh-CN" sz="4000" dirty="0" smtClean="0">
              <a:solidFill>
                <a:schemeClr val="tx1"/>
              </a:solidFill>
              <a:latin typeface="宋体" panose="02010600030101010101" pitchFamily="2" charset="-122"/>
              <a:ea typeface="宋体" panose="02010600030101010101" pitchFamily="2" charset="-122"/>
            </a:endParaRPr>
          </a:p>
        </p:txBody>
      </p:sp>
      <p:sp>
        <p:nvSpPr>
          <p:cNvPr id="13" name="文本框 12"/>
          <p:cNvSpPr txBox="1"/>
          <p:nvPr/>
        </p:nvSpPr>
        <p:spPr>
          <a:xfrm>
            <a:off x="805146" y="924242"/>
            <a:ext cx="15319847" cy="954355"/>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a:t>
            </a:r>
            <a:r>
              <a:rPr lang="en-US" altLang="zh-CN" sz="5600" b="1" spc="600" dirty="0">
                <a:solidFill>
                  <a:schemeClr val="bg1"/>
                </a:solidFill>
                <a:latin typeface="思源宋体 CN Heavy" panose="02020900000000000000" charset="-122"/>
                <a:ea typeface="思源宋体 CN Heavy" panose="02020900000000000000" charset="-122"/>
              </a:rPr>
              <a:t>1</a:t>
            </a:r>
            <a:r>
              <a:rPr lang="zh-CN" altLang="en-US" sz="5600" b="1" spc="600" dirty="0">
                <a:solidFill>
                  <a:schemeClr val="bg1"/>
                </a:solidFill>
                <a:latin typeface="思源宋体 CN Heavy" panose="02020900000000000000" charset="-122"/>
                <a:ea typeface="思源宋体 CN Heavy" panose="02020900000000000000" charset="-122"/>
              </a:rPr>
              <a:t>）初始建一棵空</a:t>
            </a:r>
            <a:r>
              <a:rPr lang="zh-CN" altLang="en-US" sz="5600" b="1" spc="600" dirty="0" smtClean="0">
                <a:solidFill>
                  <a:schemeClr val="bg1"/>
                </a:solidFill>
                <a:latin typeface="思源宋体 CN Heavy" panose="02020900000000000000" charset="-122"/>
                <a:ea typeface="思源宋体 CN Heavy" panose="02020900000000000000" charset="-122"/>
              </a:rPr>
              <a:t>树  </a:t>
            </a:r>
            <a:r>
              <a:rPr lang="en-US" altLang="zh-CN" sz="5600" b="1" spc="600" dirty="0" smtClean="0">
                <a:solidFill>
                  <a:schemeClr val="bg1"/>
                </a:solidFill>
                <a:latin typeface="思源宋体 CN Heavy" panose="02020900000000000000" charset="-122"/>
                <a:ea typeface="思源宋体 CN Heavy" panose="02020900000000000000" charset="-122"/>
              </a:rPr>
              <a:t>build(</a:t>
            </a:r>
            <a:r>
              <a:rPr lang="en-US" altLang="zh-CN" sz="5600" b="1" spc="600" dirty="0" err="1" smtClean="0">
                <a:solidFill>
                  <a:schemeClr val="bg1"/>
                </a:solidFill>
                <a:latin typeface="思源宋体 CN Heavy" panose="02020900000000000000" charset="-122"/>
                <a:ea typeface="思源宋体 CN Heavy" panose="02020900000000000000" charset="-122"/>
              </a:rPr>
              <a:t>p,pl,pr</a:t>
            </a:r>
            <a:r>
              <a:rPr lang="en-US" altLang="zh-CN" sz="5600" b="1" spc="600" dirty="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12891866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12927" y="2665183"/>
            <a:ext cx="22002323" cy="402174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en-US" altLang="zh-CN" sz="4000" dirty="0" err="1" smtClean="0"/>
              <a:t>push_up</a:t>
            </a:r>
            <a:r>
              <a:rPr lang="zh-CN" altLang="en-US" sz="4000" dirty="0" smtClean="0"/>
              <a:t>：体现</a:t>
            </a:r>
            <a:r>
              <a:rPr lang="zh-CN" altLang="en-US" sz="4000" dirty="0"/>
              <a:t>了线段树的精髓。</a:t>
            </a:r>
            <a:endParaRPr lang="en-US" altLang="zh-CN" sz="4000" dirty="0"/>
          </a:p>
          <a:p>
            <a:r>
              <a:rPr lang="zh-CN" altLang="en-US" sz="4000" dirty="0" smtClean="0"/>
              <a:t>作用：把</a:t>
            </a:r>
            <a:r>
              <a:rPr lang="zh-CN" altLang="en-US" sz="4000" dirty="0"/>
              <a:t>底层的值递归返回，赋值给上层结点</a:t>
            </a:r>
            <a:r>
              <a:rPr lang="zh-CN" altLang="en-US" sz="4000" dirty="0" smtClean="0"/>
              <a:t>。</a:t>
            </a:r>
            <a:r>
              <a:rPr lang="zh-CN" altLang="en-US" sz="3600" dirty="0" smtClean="0"/>
              <a:t>线段</a:t>
            </a:r>
            <a:r>
              <a:rPr lang="zh-CN" altLang="en-US" sz="3600" dirty="0"/>
              <a:t>树的每个结点，代表了以这个结点为根的子树的最大值（本题是求最大值，有的题目是求区间和</a:t>
            </a:r>
            <a:r>
              <a:rPr lang="zh-CN" altLang="en-US" sz="3600" dirty="0" smtClean="0"/>
              <a:t>）</a:t>
            </a:r>
            <a:endParaRPr lang="en-US" altLang="zh-CN" sz="3600" dirty="0" smtClean="0"/>
          </a:p>
          <a:p>
            <a:r>
              <a:rPr lang="en-US" altLang="zh-CN" sz="4000" dirty="0" err="1" smtClean="0"/>
              <a:t>push_up</a:t>
            </a:r>
            <a:r>
              <a:rPr lang="zh-CN" altLang="en-US" sz="4000" dirty="0" smtClean="0"/>
              <a:t>利用</a:t>
            </a:r>
            <a:r>
              <a:rPr lang="zh-CN" altLang="en-US" sz="4000" dirty="0"/>
              <a:t>递归函数</a:t>
            </a:r>
            <a:r>
              <a:rPr lang="zh-CN" altLang="en-US" sz="4000" dirty="0" smtClean="0"/>
              <a:t>的回溯，完成</a:t>
            </a:r>
            <a:r>
              <a:rPr lang="zh-CN" altLang="en-US" sz="4000" dirty="0"/>
              <a:t>了这一任务。</a:t>
            </a:r>
            <a:endParaRPr lang="en-US" sz="4000" dirty="0"/>
          </a:p>
        </p:txBody>
      </p:sp>
      <p:pic>
        <p:nvPicPr>
          <p:cNvPr id="13" name="图片 12"/>
          <p:cNvPicPr/>
          <p:nvPr/>
        </p:nvPicPr>
        <p:blipFill>
          <a:blip r:embed="rId5">
            <a:lum bright="34000" contrast="-8000"/>
          </a:blip>
          <a:srcRect l="20046" t="6270" r="19548" b="5808"/>
          <a:stretch>
            <a:fillRect/>
          </a:stretch>
        </p:blipFill>
        <p:spPr>
          <a:xfrm rot="5400000">
            <a:off x="8063908" y="1672633"/>
            <a:ext cx="5959870" cy="16431414"/>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3960968" y="7396402"/>
            <a:ext cx="17473232" cy="5016758"/>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build(</a:t>
            </a:r>
            <a:r>
              <a:rPr lang="en-US" altLang="zh-CN" sz="4000" dirty="0" err="1">
                <a:solidFill>
                  <a:schemeClr val="tx1"/>
                </a:solidFill>
                <a:latin typeface="宋体" panose="02010600030101010101" pitchFamily="2" charset="-122"/>
                <a:ea typeface="宋体" panose="02010600030101010101" pitchFamily="2" charset="-122"/>
              </a:rPr>
              <a:t>p,pl,pr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pl</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pr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tree[p] = -INF  </a:t>
            </a:r>
          </a:p>
          <a:p>
            <a:pPr algn="l"/>
            <a:r>
              <a:rPr lang="en-US" altLang="zh-CN" sz="4000" dirty="0">
                <a:solidFill>
                  <a:schemeClr val="tx1"/>
                </a:solidFill>
                <a:latin typeface="宋体" panose="02010600030101010101" pitchFamily="2" charset="-122"/>
                <a:ea typeface="宋体" panose="02010600030101010101" pitchFamily="2" charset="-122"/>
              </a:rPr>
              <a:t>        return</a:t>
            </a:r>
          </a:p>
          <a:p>
            <a:pPr algn="l"/>
            <a:r>
              <a:rPr lang="en-US" altLang="zh-CN" sz="4000" dirty="0">
                <a:solidFill>
                  <a:schemeClr val="tx1"/>
                </a:solidFill>
                <a:latin typeface="宋体" panose="02010600030101010101" pitchFamily="2" charset="-122"/>
                <a:ea typeface="宋体" panose="02010600030101010101" pitchFamily="2" charset="-122"/>
              </a:rPr>
              <a:t>    mid=(</a:t>
            </a:r>
            <a:r>
              <a:rPr lang="en-US" altLang="zh-CN" sz="4000" dirty="0" err="1">
                <a:solidFill>
                  <a:schemeClr val="tx1"/>
                </a:solidFill>
                <a:latin typeface="宋体" panose="02010600030101010101" pitchFamily="2" charset="-122"/>
                <a:ea typeface="宋体" panose="02010600030101010101" pitchFamily="2" charset="-122"/>
              </a:rPr>
              <a:t>pl+pr</a:t>
            </a:r>
            <a:r>
              <a:rPr lang="en-US" altLang="zh-CN" sz="4000" dirty="0">
                <a:solidFill>
                  <a:schemeClr val="tx1"/>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build(p&lt;&lt;1,pl,mid)         #p&lt;&lt;1 </a:t>
            </a:r>
            <a:r>
              <a:rPr lang="zh-CN" altLang="en-US" sz="4000" dirty="0">
                <a:solidFill>
                  <a:schemeClr val="tx1"/>
                </a:solidFill>
                <a:latin typeface="宋体" panose="02010600030101010101" pitchFamily="2" charset="-122"/>
                <a:ea typeface="宋体" panose="02010600030101010101" pitchFamily="2" charset="-122"/>
              </a:rPr>
              <a:t>是左儿子</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build(p&lt;&lt;1|1,mid+1,pr)     #p&lt;&lt;1|1</a:t>
            </a:r>
            <a:r>
              <a:rPr lang="zh-CN" altLang="en-US" sz="4000" dirty="0">
                <a:solidFill>
                  <a:schemeClr val="tx1"/>
                </a:solidFill>
                <a:latin typeface="宋体" panose="02010600030101010101" pitchFamily="2" charset="-122"/>
                <a:ea typeface="宋体" panose="02010600030101010101" pitchFamily="2" charset="-122"/>
              </a:rPr>
              <a:t>是右儿子</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tree[p] = max(tree[p&lt;&lt;1],tree[p&lt;&lt;1|1])  #</a:t>
            </a:r>
            <a:r>
              <a:rPr lang="en-US" altLang="zh-CN" sz="4000" dirty="0" err="1">
                <a:solidFill>
                  <a:srgbClr val="FF0000"/>
                </a:solidFill>
                <a:latin typeface="宋体" panose="02010600030101010101" pitchFamily="2" charset="-122"/>
                <a:ea typeface="宋体" panose="02010600030101010101" pitchFamily="2" charset="-122"/>
              </a:rPr>
              <a:t>push_up</a:t>
            </a:r>
            <a:endParaRPr lang="en-US" altLang="zh-CN" sz="4000" dirty="0" smtClean="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82393264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7b0a202020202262756c6c6574223a20227b5c2263617465676f727949645c223a31303030352c5c2274656d706c61746549645c223a32303233313332387d220a7d0a"/>
          <p:cNvSpPr txBox="1"/>
          <p:nvPr/>
        </p:nvSpPr>
        <p:spPr>
          <a:xfrm>
            <a:off x="1066760" y="2525784"/>
            <a:ext cx="19814539" cy="494181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初始</a:t>
            </a:r>
            <a:r>
              <a:rPr lang="zh-CN" altLang="en-US" dirty="0"/>
              <a:t>建树</a:t>
            </a:r>
            <a:r>
              <a:rPr lang="en-US" altLang="zh-CN" dirty="0"/>
              <a:t>build()</a:t>
            </a:r>
            <a:r>
              <a:rPr lang="zh-CN" altLang="en-US" dirty="0"/>
              <a:t>函数并不是必须的</a:t>
            </a:r>
            <a:r>
              <a:rPr lang="zh-CN" altLang="en-US" dirty="0" smtClean="0"/>
              <a:t>，可以不用。</a:t>
            </a:r>
            <a:endParaRPr lang="en-US" altLang="zh-CN" dirty="0" smtClean="0"/>
          </a:p>
          <a:p>
            <a:endParaRPr lang="en-US" altLang="zh-CN" dirty="0"/>
          </a:p>
          <a:p>
            <a:r>
              <a:rPr lang="zh-CN" altLang="en-US" dirty="0" smtClean="0"/>
              <a:t>线段</a:t>
            </a:r>
            <a:r>
              <a:rPr lang="zh-CN" altLang="en-US" dirty="0"/>
              <a:t>树代码中一定会有一</a:t>
            </a:r>
            <a:r>
              <a:rPr lang="zh-CN" altLang="en-US" dirty="0" smtClean="0"/>
              <a:t>个</a:t>
            </a:r>
            <a:r>
              <a:rPr lang="en-US" altLang="zh-CN" dirty="0" smtClean="0"/>
              <a:t>update()</a:t>
            </a:r>
            <a:r>
              <a:rPr lang="zh-CN" altLang="en-US" dirty="0" smtClean="0"/>
              <a:t>函数</a:t>
            </a:r>
            <a:r>
              <a:rPr lang="zh-CN" altLang="en-US" dirty="0"/>
              <a:t>，作用是更新一个区间，它可以替代</a:t>
            </a:r>
            <a:r>
              <a:rPr lang="en-US" altLang="zh-CN" dirty="0"/>
              <a:t>build</a:t>
            </a:r>
            <a:r>
              <a:rPr lang="en-US" altLang="zh-CN" dirty="0" smtClean="0"/>
              <a:t>()</a:t>
            </a:r>
            <a:r>
              <a:rPr lang="zh-CN" altLang="en-US" dirty="0" smtClean="0"/>
              <a:t>的功能</a:t>
            </a:r>
            <a:r>
              <a:rPr lang="zh-CN" altLang="en-US" dirty="0"/>
              <a:t>。</a:t>
            </a:r>
          </a:p>
        </p:txBody>
      </p:sp>
    </p:spTree>
    <p:custDataLst>
      <p:tags r:id="rId1"/>
    </p:custDataLst>
    <p:extLst>
      <p:ext uri="{BB962C8B-B14F-4D97-AF65-F5344CB8AC3E}">
        <p14:creationId xmlns:p14="http://schemas.microsoft.com/office/powerpoint/2010/main" val="17953126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26539" y="2973908"/>
            <a:ext cx="22114800"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pPr>
            <a:r>
              <a:rPr lang="en-US" altLang="zh-CN" sz="4400" dirty="0"/>
              <a:t>update(</a:t>
            </a:r>
            <a:r>
              <a:rPr lang="en-US" altLang="zh-CN" sz="4400" dirty="0" err="1"/>
              <a:t>p,pl,pr,L,R,d</a:t>
            </a:r>
            <a:r>
              <a:rPr lang="en-US" altLang="zh-CN" sz="4400" dirty="0" smtClean="0"/>
              <a:t>)</a:t>
            </a:r>
            <a:r>
              <a:rPr lang="zh-CN" altLang="en-US" sz="4400" dirty="0" smtClean="0"/>
              <a:t>是通用模板。</a:t>
            </a:r>
            <a:r>
              <a:rPr lang="en-US" altLang="zh-CN" sz="4400" dirty="0"/>
              <a:t>p</a:t>
            </a:r>
            <a:r>
              <a:rPr lang="zh-CN" altLang="en-US" sz="4400" dirty="0"/>
              <a:t>表示结点</a:t>
            </a:r>
            <a:r>
              <a:rPr lang="en-US" altLang="zh-CN" sz="4400" dirty="0"/>
              <a:t>tree[p]</a:t>
            </a:r>
            <a:r>
              <a:rPr lang="zh-CN" altLang="en-US" sz="4400" dirty="0"/>
              <a:t>，</a:t>
            </a:r>
            <a:r>
              <a:rPr lang="en-US" altLang="zh-CN" sz="4400" dirty="0" err="1"/>
              <a:t>pl</a:t>
            </a:r>
            <a:r>
              <a:rPr lang="zh-CN" altLang="en-US" sz="4400" dirty="0"/>
              <a:t>是左子树，</a:t>
            </a:r>
            <a:r>
              <a:rPr lang="en-US" altLang="zh-CN" sz="4400" dirty="0" err="1"/>
              <a:t>pr</a:t>
            </a:r>
            <a:r>
              <a:rPr lang="zh-CN" altLang="en-US" sz="4400" dirty="0"/>
              <a:t>是右子树。区间</a:t>
            </a:r>
            <a:r>
              <a:rPr lang="en-US" altLang="zh-CN" sz="4400" dirty="0"/>
              <a:t>[L, R]</a:t>
            </a:r>
            <a:r>
              <a:rPr lang="zh-CN" altLang="en-US" sz="4400" dirty="0"/>
              <a:t>是需要更新的区间</a:t>
            </a:r>
            <a:r>
              <a:rPr lang="zh-CN" altLang="en-US" sz="4400" dirty="0" smtClean="0"/>
              <a:t>。</a:t>
            </a:r>
            <a:r>
              <a:rPr lang="en-US" altLang="zh-CN" sz="4400" dirty="0" smtClean="0"/>
              <a:t>d</a:t>
            </a:r>
            <a:r>
              <a:rPr lang="zh-CN" altLang="en-US" sz="4400" dirty="0" smtClean="0"/>
              <a:t>是修改或更新。</a:t>
            </a:r>
            <a:endParaRPr lang="en-US" altLang="zh-CN" sz="4400" dirty="0" smtClean="0"/>
          </a:p>
          <a:p>
            <a:pPr>
              <a:lnSpc>
                <a:spcPct val="100000"/>
              </a:lnSpc>
            </a:pPr>
            <a:endParaRPr lang="zh-CN" altLang="en-US" sz="4000" dirty="0"/>
          </a:p>
          <a:p>
            <a:pPr>
              <a:lnSpc>
                <a:spcPct val="100000"/>
              </a:lnSpc>
            </a:pPr>
            <a:r>
              <a:rPr lang="zh-CN" altLang="en-US" sz="4400" dirty="0" smtClean="0"/>
              <a:t>本题</a:t>
            </a:r>
            <a:r>
              <a:rPr lang="zh-CN" altLang="en-US" sz="4400" dirty="0"/>
              <a:t>的更新功能是新增一个结点，有两个步骤。</a:t>
            </a:r>
          </a:p>
          <a:p>
            <a:pPr>
              <a:lnSpc>
                <a:spcPct val="100000"/>
              </a:lnSpc>
              <a:buFont typeface="Wingdings" panose="05000000000000000000" pitchFamily="2" charset="2"/>
              <a:buChar char="Ø"/>
            </a:pPr>
            <a:r>
              <a:rPr lang="en-US" altLang="zh-CN" sz="4400" dirty="0"/>
              <a:t>1</a:t>
            </a:r>
            <a:r>
              <a:rPr lang="zh-CN" altLang="en-US" sz="4400" dirty="0" smtClean="0"/>
              <a:t>）把</a:t>
            </a:r>
            <a:r>
              <a:rPr lang="zh-CN" altLang="en-US" sz="4400" dirty="0"/>
              <a:t>这个结点放在二叉树的叶子上</a:t>
            </a:r>
            <a:r>
              <a:rPr lang="zh-CN" altLang="en-US" sz="4400" dirty="0" smtClean="0"/>
              <a:t>。在</a:t>
            </a:r>
            <a:r>
              <a:rPr lang="zh-CN" altLang="en-US" sz="4400" dirty="0"/>
              <a:t>本题</a:t>
            </a:r>
            <a:r>
              <a:rPr lang="zh-CN" altLang="en-US" sz="4400" dirty="0" smtClean="0"/>
              <a:t>中这样</a:t>
            </a:r>
            <a:r>
              <a:rPr lang="zh-CN" altLang="en-US" sz="4400" dirty="0"/>
              <a:t>使用：</a:t>
            </a:r>
          </a:p>
          <a:p>
            <a:pPr marL="0" indent="0">
              <a:lnSpc>
                <a:spcPct val="100000"/>
              </a:lnSpc>
              <a:buNone/>
            </a:pPr>
            <a:r>
              <a:rPr lang="en-US" altLang="zh-CN" sz="4400" dirty="0" smtClean="0"/>
              <a:t>	update(1</a:t>
            </a:r>
            <a:r>
              <a:rPr lang="en-US" altLang="zh-CN" sz="4400" dirty="0"/>
              <a:t>, 1, N, </a:t>
            </a:r>
            <a:r>
              <a:rPr lang="en-US" altLang="zh-CN" sz="4400" dirty="0" err="1"/>
              <a:t>cnt</a:t>
            </a:r>
            <a:r>
              <a:rPr lang="en-US" altLang="zh-CN" sz="4400" dirty="0"/>
              <a:t>, </a:t>
            </a:r>
            <a:r>
              <a:rPr lang="en-US" altLang="zh-CN" sz="4400" dirty="0" err="1"/>
              <a:t>cnt</a:t>
            </a:r>
            <a:r>
              <a:rPr lang="en-US" altLang="zh-CN" sz="4400" dirty="0"/>
              <a:t>, (</a:t>
            </a:r>
            <a:r>
              <a:rPr lang="en-US" altLang="zh-CN" sz="4400" dirty="0" err="1"/>
              <a:t>x+t</a:t>
            </a:r>
            <a:r>
              <a:rPr lang="en-US" altLang="zh-CN" sz="4400" dirty="0"/>
              <a:t>)%D); </a:t>
            </a:r>
          </a:p>
          <a:p>
            <a:pPr marL="0" indent="0">
              <a:lnSpc>
                <a:spcPct val="100000"/>
              </a:lnSpc>
              <a:buNone/>
            </a:pPr>
            <a:r>
              <a:rPr lang="en-US" altLang="zh-CN" sz="4400" dirty="0"/>
              <a:t> </a:t>
            </a:r>
            <a:r>
              <a:rPr lang="en-US" altLang="zh-CN" sz="4400" dirty="0" smtClean="0"/>
              <a:t>    </a:t>
            </a:r>
            <a:r>
              <a:rPr lang="zh-CN" altLang="en-US" sz="4400" dirty="0" smtClean="0"/>
              <a:t>作用：把</a:t>
            </a:r>
            <a:r>
              <a:rPr lang="en-US" altLang="zh-CN" sz="4400" dirty="0"/>
              <a:t>[</a:t>
            </a:r>
            <a:r>
              <a:rPr lang="en-US" altLang="zh-CN" sz="4400" dirty="0" err="1"/>
              <a:t>cnt</a:t>
            </a:r>
            <a:r>
              <a:rPr lang="en-US" altLang="zh-CN" sz="4400" dirty="0"/>
              <a:t>, </a:t>
            </a:r>
            <a:r>
              <a:rPr lang="en-US" altLang="zh-CN" sz="4400" dirty="0" err="1"/>
              <a:t>cnt</a:t>
            </a:r>
            <a:r>
              <a:rPr lang="en-US" altLang="zh-CN" sz="4400" dirty="0"/>
              <a:t>]</a:t>
            </a:r>
            <a:r>
              <a:rPr lang="zh-CN" altLang="en-US" sz="4400" dirty="0"/>
              <a:t>区间的值赋值为</a:t>
            </a:r>
            <a:r>
              <a:rPr lang="en-US" altLang="zh-CN" sz="4400" dirty="0"/>
              <a:t>(</a:t>
            </a:r>
            <a:r>
              <a:rPr lang="en-US" altLang="zh-CN" sz="4400" dirty="0" err="1"/>
              <a:t>x+t</a:t>
            </a:r>
            <a:r>
              <a:rPr lang="en-US" altLang="zh-CN" sz="4400" dirty="0"/>
              <a:t>)%D</a:t>
            </a:r>
            <a:r>
              <a:rPr lang="zh-CN" altLang="en-US" sz="4400" dirty="0" smtClean="0"/>
              <a:t>。</a:t>
            </a:r>
            <a:endParaRPr lang="en-US" altLang="zh-CN" sz="4400" dirty="0" smtClean="0"/>
          </a:p>
          <a:p>
            <a:pPr marL="0" indent="0">
              <a:lnSpc>
                <a:spcPct val="100000"/>
              </a:lnSpc>
              <a:buNone/>
            </a:pPr>
            <a:r>
              <a:rPr lang="en-US" altLang="zh-CN" sz="4400" dirty="0"/>
              <a:t> </a:t>
            </a:r>
            <a:r>
              <a:rPr lang="en-US" altLang="zh-CN" sz="4400" dirty="0" smtClean="0"/>
              <a:t>    </a:t>
            </a:r>
            <a:r>
              <a:rPr lang="zh-CN" altLang="en-US" sz="4400" dirty="0" smtClean="0"/>
              <a:t>因为</a:t>
            </a:r>
            <a:r>
              <a:rPr lang="en-US" altLang="zh-CN" sz="4400" dirty="0"/>
              <a:t>[</a:t>
            </a:r>
            <a:r>
              <a:rPr lang="en-US" altLang="zh-CN" sz="4400" dirty="0" err="1"/>
              <a:t>cnt</a:t>
            </a:r>
            <a:r>
              <a:rPr lang="en-US" altLang="zh-CN" sz="4400" dirty="0"/>
              <a:t>, </a:t>
            </a:r>
            <a:r>
              <a:rPr lang="en-US" altLang="zh-CN" sz="4400" dirty="0" err="1"/>
              <a:t>cnt</a:t>
            </a:r>
            <a:r>
              <a:rPr lang="en-US" altLang="zh-CN" sz="4400" dirty="0"/>
              <a:t>]</a:t>
            </a:r>
            <a:r>
              <a:rPr lang="zh-CN" altLang="en-US" sz="4400" dirty="0"/>
              <a:t>这个区间只包含</a:t>
            </a:r>
            <a:r>
              <a:rPr lang="en-US" altLang="zh-CN" sz="4400" dirty="0"/>
              <a:t>tree[</a:t>
            </a:r>
            <a:r>
              <a:rPr lang="en-US" altLang="zh-CN" sz="4400" dirty="0" err="1"/>
              <a:t>cnt</a:t>
            </a:r>
            <a:r>
              <a:rPr lang="en-US" altLang="zh-CN" sz="4400" dirty="0"/>
              <a:t>]</a:t>
            </a:r>
            <a:r>
              <a:rPr lang="zh-CN" altLang="en-US" sz="4400" dirty="0"/>
              <a:t>一个结点，所以</a:t>
            </a:r>
            <a:r>
              <a:rPr lang="zh-CN" altLang="en-US" sz="4400" dirty="0" smtClean="0"/>
              <a:t>它是</a:t>
            </a:r>
            <a:r>
              <a:rPr lang="zh-CN" altLang="en-US" sz="4400" dirty="0"/>
              <a:t>对</a:t>
            </a:r>
            <a:r>
              <a:rPr lang="zh-CN" altLang="en-US" sz="4400" dirty="0" smtClean="0"/>
              <a:t>新增叶子</a:t>
            </a:r>
            <a:r>
              <a:rPr lang="zh-CN" altLang="en-US" sz="4400" dirty="0"/>
              <a:t>结点</a:t>
            </a:r>
            <a:r>
              <a:rPr lang="en-US" altLang="zh-CN" sz="4400" dirty="0"/>
              <a:t>tree[</a:t>
            </a:r>
            <a:r>
              <a:rPr lang="en-US" altLang="zh-CN" sz="4400" dirty="0" err="1"/>
              <a:t>cnt</a:t>
            </a:r>
            <a:r>
              <a:rPr lang="en-US" altLang="zh-CN" sz="4400" dirty="0"/>
              <a:t>]</a:t>
            </a:r>
            <a:r>
              <a:rPr lang="zh-CN" altLang="en-US" sz="4400" dirty="0"/>
              <a:t>赋值。</a:t>
            </a:r>
            <a:endParaRPr lang="en-US" altLang="zh-CN" sz="4400" dirty="0"/>
          </a:p>
          <a:p>
            <a:pPr>
              <a:lnSpc>
                <a:spcPct val="100000"/>
              </a:lnSpc>
              <a:buFont typeface="Wingdings" panose="05000000000000000000" pitchFamily="2" charset="2"/>
              <a:buChar char="Ø"/>
            </a:pPr>
            <a:endParaRPr lang="en-US" sz="4400" dirty="0"/>
          </a:p>
          <a:p>
            <a:pPr>
              <a:lnSpc>
                <a:spcPct val="100000"/>
              </a:lnSpc>
              <a:buFont typeface="Wingdings" panose="05000000000000000000" pitchFamily="2" charset="2"/>
              <a:buChar char="Ø"/>
            </a:pPr>
            <a:r>
              <a:rPr lang="en-US" altLang="zh-CN" sz="4400" dirty="0"/>
              <a:t>2</a:t>
            </a:r>
            <a:r>
              <a:rPr lang="zh-CN" altLang="en-US" sz="4400" dirty="0" smtClean="0"/>
              <a:t>）新增</a:t>
            </a:r>
            <a:r>
              <a:rPr lang="zh-CN" altLang="en-US" sz="4400" dirty="0"/>
              <a:t>这个结点导致它上层结点的变化，需要把变化上传到上层结点。通过</a:t>
            </a:r>
            <a:r>
              <a:rPr lang="en-US" altLang="zh-CN" sz="4400" dirty="0" err="1" smtClean="0"/>
              <a:t>push_up</a:t>
            </a:r>
            <a:r>
              <a:rPr lang="zh-CN" altLang="en-US" sz="4400" dirty="0" smtClean="0"/>
              <a:t>，</a:t>
            </a:r>
            <a:r>
              <a:rPr lang="zh-CN" altLang="en-US" sz="4400" dirty="0"/>
              <a:t>把变化递归到上层。</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）更新线段树 </a:t>
            </a:r>
            <a:r>
              <a:rPr lang="en-US" altLang="zh-CN" sz="5600" b="1" spc="600" dirty="0">
                <a:solidFill>
                  <a:schemeClr val="bg1"/>
                </a:solidFill>
                <a:latin typeface="思源宋体 CN Heavy" panose="02020900000000000000" charset="-122"/>
                <a:ea typeface="思源宋体 CN Heavy" panose="02020900000000000000" charset="-122"/>
              </a:rPr>
              <a:t>update()</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9713752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animEffect transition="in" filter="fade">
                                      <p:cBhvr>
                                        <p:cTn id="21" dur="500"/>
                                        <p:tgtEl>
                                          <p:spTgt spid="9">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8" end="8"/>
                                            </p:txEl>
                                          </p:spTgt>
                                        </p:tgtEl>
                                        <p:attrNameLst>
                                          <p:attrName>style.visibility</p:attrName>
                                        </p:attrNameLst>
                                      </p:cBhvr>
                                      <p:to>
                                        <p:strVal val="visible"/>
                                      </p:to>
                                    </p:set>
                                    <p:animEffect transition="in" filter="fade">
                                      <p:cBhvr>
                                        <p:cTn id="26"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488439" y="2621502"/>
            <a:ext cx="22002323"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buNone/>
            </a:pPr>
            <a:r>
              <a:rPr lang="en-US" altLang="zh-CN" sz="4000" dirty="0" smtClean="0"/>
              <a:t>1</a:t>
            </a:r>
            <a:r>
              <a:rPr lang="zh-CN" altLang="en-US" sz="4000" dirty="0" smtClean="0"/>
              <a:t>）把</a:t>
            </a:r>
            <a:r>
              <a:rPr lang="zh-CN" altLang="en-US" sz="4000" dirty="0"/>
              <a:t>这个结点放在二叉树的叶子上</a:t>
            </a:r>
            <a:r>
              <a:rPr lang="zh-CN" altLang="en-US" sz="4000" dirty="0" smtClean="0"/>
              <a:t>。</a:t>
            </a:r>
            <a:r>
              <a:rPr lang="en-US" altLang="zh-CN" sz="4000" dirty="0" smtClean="0"/>
              <a:t>update(1</a:t>
            </a:r>
            <a:r>
              <a:rPr lang="en-US" altLang="zh-CN" sz="4000" dirty="0"/>
              <a:t>, 1, N, </a:t>
            </a:r>
            <a:r>
              <a:rPr lang="en-US" altLang="zh-CN" sz="4000" dirty="0" err="1"/>
              <a:t>cnt</a:t>
            </a:r>
            <a:r>
              <a:rPr lang="en-US" altLang="zh-CN" sz="4000" dirty="0"/>
              <a:t>, </a:t>
            </a:r>
            <a:r>
              <a:rPr lang="en-US" altLang="zh-CN" sz="4000" dirty="0" err="1"/>
              <a:t>cnt</a:t>
            </a:r>
            <a:r>
              <a:rPr lang="en-US" altLang="zh-CN" sz="4000" dirty="0"/>
              <a:t>, (</a:t>
            </a:r>
            <a:r>
              <a:rPr lang="en-US" altLang="zh-CN" sz="4000" dirty="0" err="1"/>
              <a:t>x+t</a:t>
            </a:r>
            <a:r>
              <a:rPr lang="en-US" altLang="zh-CN" sz="4000" dirty="0"/>
              <a:t>)%</a:t>
            </a:r>
            <a:r>
              <a:rPr lang="en-US" altLang="zh-CN" sz="4000" dirty="0" smtClean="0"/>
              <a:t>D</a:t>
            </a:r>
            <a:endParaRPr lang="en-US" altLang="zh-CN" sz="4000" dirty="0"/>
          </a:p>
          <a:p>
            <a:pPr>
              <a:lnSpc>
                <a:spcPct val="100000"/>
              </a:lnSpc>
            </a:pPr>
            <a:endParaRPr lang="zh-CN" altLang="en-US" sz="4000" dirty="0"/>
          </a:p>
        </p:txBody>
      </p:sp>
      <p:pic>
        <p:nvPicPr>
          <p:cNvPr id="12" name="图片 11"/>
          <p:cNvPicPr/>
          <p:nvPr/>
        </p:nvPicPr>
        <p:blipFill>
          <a:blip r:embed="rId5">
            <a:lum bright="34000" contrast="-8000"/>
          </a:blip>
          <a:srcRect l="20046" t="6270" r="19548" b="5808"/>
          <a:stretch>
            <a:fillRect/>
          </a:stretch>
        </p:blipFill>
        <p:spPr>
          <a:xfrm rot="5400000">
            <a:off x="9290862" y="1296645"/>
            <a:ext cx="6419848" cy="1459064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906524" y="5792093"/>
            <a:ext cx="14565445" cy="5632311"/>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update(</a:t>
            </a:r>
            <a:r>
              <a:rPr lang="en-US" altLang="zh-CN" sz="4000" dirty="0" err="1">
                <a:solidFill>
                  <a:schemeClr val="tx1"/>
                </a:solidFill>
                <a:latin typeface="宋体" panose="02010600030101010101" pitchFamily="2" charset="-122"/>
                <a:ea typeface="宋体" panose="02010600030101010101" pitchFamily="2" charset="-122"/>
              </a:rPr>
              <a:t>p,pl,pr,L,R,d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 L&lt;=</a:t>
            </a:r>
            <a:r>
              <a:rPr lang="en-US" altLang="zh-CN" sz="4000" dirty="0" err="1">
                <a:solidFill>
                  <a:srgbClr val="FF0000"/>
                </a:solidFill>
                <a:latin typeface="宋体" panose="02010600030101010101" pitchFamily="2" charset="-122"/>
                <a:ea typeface="宋体" panose="02010600030101010101" pitchFamily="2" charset="-122"/>
              </a:rPr>
              <a:t>pl</a:t>
            </a:r>
            <a:r>
              <a:rPr lang="en-US" altLang="zh-CN" sz="4000" dirty="0">
                <a:solidFill>
                  <a:srgbClr val="FF0000"/>
                </a:solidFill>
                <a:latin typeface="宋体" panose="02010600030101010101" pitchFamily="2" charset="-122"/>
                <a:ea typeface="宋体" panose="02010600030101010101" pitchFamily="2" charset="-122"/>
              </a:rPr>
              <a:t> and </a:t>
            </a:r>
            <a:r>
              <a:rPr lang="en-US" altLang="zh-CN" sz="4000" dirty="0" err="1">
                <a:solidFill>
                  <a:srgbClr val="FF0000"/>
                </a:solidFill>
                <a:latin typeface="宋体" panose="02010600030101010101" pitchFamily="2" charset="-122"/>
                <a:ea typeface="宋体" panose="02010600030101010101" pitchFamily="2" charset="-122"/>
              </a:rPr>
              <a:t>pr</a:t>
            </a:r>
            <a:r>
              <a:rPr lang="en-US" altLang="zh-CN" sz="4000" dirty="0">
                <a:solidFill>
                  <a:srgbClr val="FF0000"/>
                </a:solidFill>
                <a:latin typeface="宋体" panose="02010600030101010101" pitchFamily="2" charset="-122"/>
                <a:ea typeface="宋体" panose="02010600030101010101" pitchFamily="2" charset="-122"/>
              </a:rPr>
              <a:t>&lt;=R:</a:t>
            </a:r>
          </a:p>
          <a:p>
            <a:pPr algn="l"/>
            <a:r>
              <a:rPr lang="en-US" altLang="zh-CN" sz="4000" dirty="0">
                <a:solidFill>
                  <a:srgbClr val="FF0000"/>
                </a:solidFill>
                <a:latin typeface="宋体" panose="02010600030101010101" pitchFamily="2" charset="-122"/>
                <a:ea typeface="宋体" panose="02010600030101010101" pitchFamily="2" charset="-122"/>
              </a:rPr>
              <a:t>        tree[p]=d</a:t>
            </a:r>
          </a:p>
          <a:p>
            <a:pPr algn="l"/>
            <a:r>
              <a:rPr lang="en-US" altLang="zh-CN" sz="4000" dirty="0">
                <a:solidFill>
                  <a:srgbClr val="FF0000"/>
                </a:solidFill>
                <a:latin typeface="宋体" panose="02010600030101010101" pitchFamily="2" charset="-122"/>
                <a:ea typeface="宋体" panose="02010600030101010101" pitchFamily="2" charset="-122"/>
              </a:rPr>
              <a:t>        return</a:t>
            </a:r>
          </a:p>
          <a:p>
            <a:pPr algn="l"/>
            <a:r>
              <a:rPr lang="en-US" altLang="zh-CN" sz="4000" dirty="0">
                <a:solidFill>
                  <a:srgbClr val="FF0000"/>
                </a:solidFill>
                <a:latin typeface="宋体" panose="02010600030101010101" pitchFamily="2" charset="-122"/>
                <a:ea typeface="宋体" panose="02010600030101010101" pitchFamily="2" charset="-122"/>
              </a:rPr>
              <a:t>    mid=(</a:t>
            </a:r>
            <a:r>
              <a:rPr lang="en-US" altLang="zh-CN" sz="4000" dirty="0" err="1">
                <a:solidFill>
                  <a:srgbClr val="FF0000"/>
                </a:solidFill>
                <a:latin typeface="宋体" panose="02010600030101010101" pitchFamily="2" charset="-122"/>
                <a:ea typeface="宋体" panose="02010600030101010101" pitchFamily="2" charset="-122"/>
              </a:rPr>
              <a:t>pr+pl</a:t>
            </a:r>
            <a:r>
              <a:rPr lang="en-US" altLang="zh-CN" sz="4000" dirty="0">
                <a:solidFill>
                  <a:srgbClr val="FF0000"/>
                </a:solidFill>
                <a:latin typeface="宋体" panose="02010600030101010101" pitchFamily="2" charset="-122"/>
                <a:ea typeface="宋体" panose="02010600030101010101" pitchFamily="2" charset="-122"/>
              </a:rPr>
              <a:t>)&gt;&gt;1</a:t>
            </a:r>
          </a:p>
          <a:p>
            <a:pPr algn="l"/>
            <a:r>
              <a:rPr lang="en-US" altLang="zh-CN" sz="4000" dirty="0">
                <a:solidFill>
                  <a:srgbClr val="FF0000"/>
                </a:solidFill>
                <a:latin typeface="宋体" panose="02010600030101010101" pitchFamily="2" charset="-122"/>
                <a:ea typeface="宋体" panose="02010600030101010101" pitchFamily="2" charset="-122"/>
              </a:rPr>
              <a:t>    if L&lt;=mid</a:t>
            </a:r>
            <a:r>
              <a:rPr lang="en-US" altLang="zh-CN" sz="4000" dirty="0" smtClean="0">
                <a:solidFill>
                  <a:srgbClr val="FF0000"/>
                </a:solidFill>
                <a:latin typeface="宋体" panose="02010600030101010101" pitchFamily="2" charset="-122"/>
                <a:ea typeface="宋体" panose="02010600030101010101" pitchFamily="2" charset="-122"/>
              </a:rPr>
              <a:t>:  update(p</a:t>
            </a:r>
            <a:r>
              <a:rPr lang="en-US" altLang="zh-CN" sz="4000" dirty="0">
                <a:solidFill>
                  <a:srgbClr val="FF0000"/>
                </a:solidFill>
                <a:latin typeface="宋体" panose="02010600030101010101" pitchFamily="2" charset="-122"/>
                <a:ea typeface="宋体" panose="02010600030101010101" pitchFamily="2" charset="-122"/>
              </a:rPr>
              <a:t>&lt;&lt;1,pl,mid,L,R,d)</a:t>
            </a:r>
          </a:p>
          <a:p>
            <a:pPr algn="l"/>
            <a:r>
              <a:rPr lang="en-US" altLang="zh-CN" sz="4000" dirty="0">
                <a:solidFill>
                  <a:srgbClr val="FF0000"/>
                </a:solidFill>
                <a:latin typeface="宋体" panose="02010600030101010101" pitchFamily="2" charset="-122"/>
                <a:ea typeface="宋体" panose="02010600030101010101" pitchFamily="2" charset="-122"/>
              </a:rPr>
              <a:t>    if R</a:t>
            </a:r>
            <a:r>
              <a:rPr lang="en-US" altLang="zh-CN" sz="4000" dirty="0" smtClean="0">
                <a:solidFill>
                  <a:srgbClr val="FF0000"/>
                </a:solidFill>
                <a:latin typeface="宋体" panose="02010600030101010101" pitchFamily="2" charset="-122"/>
                <a:ea typeface="宋体" panose="02010600030101010101" pitchFamily="2" charset="-122"/>
              </a:rPr>
              <a:t>&gt; mid:  </a:t>
            </a:r>
            <a:r>
              <a:rPr lang="en-US" altLang="zh-CN" sz="4000" dirty="0">
                <a:solidFill>
                  <a:srgbClr val="FF0000"/>
                </a:solidFill>
                <a:latin typeface="宋体" panose="02010600030101010101" pitchFamily="2" charset="-122"/>
                <a:ea typeface="宋体" panose="02010600030101010101" pitchFamily="2" charset="-122"/>
              </a:rPr>
              <a:t>update(p&lt;&lt;1|1,mid+1,pr,L,R,d)</a:t>
            </a:r>
          </a:p>
          <a:p>
            <a:pPr algn="l"/>
            <a:r>
              <a:rPr lang="en-US" altLang="zh-CN" sz="4000" dirty="0">
                <a:solidFill>
                  <a:schemeClr val="tx1"/>
                </a:solidFill>
                <a:latin typeface="宋体" panose="02010600030101010101" pitchFamily="2" charset="-122"/>
                <a:ea typeface="宋体" panose="02010600030101010101" pitchFamily="2" charset="-122"/>
              </a:rPr>
              <a:t>    tree[p]=max(tree[p&lt;&lt;1],tree[p&lt;&lt;1|1])</a:t>
            </a:r>
          </a:p>
          <a:p>
            <a:pPr algn="l"/>
            <a:r>
              <a:rPr lang="en-US" altLang="zh-CN" sz="4000" dirty="0">
                <a:solidFill>
                  <a:schemeClr val="tx1"/>
                </a:solidFill>
                <a:latin typeface="宋体" panose="02010600030101010101" pitchFamily="2" charset="-122"/>
                <a:ea typeface="宋体" panose="02010600030101010101" pitchFamily="2" charset="-122"/>
              </a:rPr>
              <a:t>    return</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8048884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26539" y="2973908"/>
            <a:ext cx="22002323" cy="856086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buNone/>
            </a:pPr>
            <a:r>
              <a:rPr lang="en-US" altLang="zh-CN" sz="4000" dirty="0" smtClean="0"/>
              <a:t>2</a:t>
            </a:r>
            <a:r>
              <a:rPr lang="zh-CN" altLang="en-US" sz="4000" dirty="0" smtClean="0"/>
              <a:t>）新增</a:t>
            </a:r>
            <a:r>
              <a:rPr lang="zh-CN" altLang="en-US" sz="4000" dirty="0"/>
              <a:t>这个结点导致它上层结点的变化，需要把变化上传到上层结点。通过</a:t>
            </a:r>
            <a:r>
              <a:rPr lang="en-US" altLang="zh-CN" sz="4000" dirty="0" err="1" smtClean="0"/>
              <a:t>push_up</a:t>
            </a:r>
            <a:r>
              <a:rPr lang="zh-CN" altLang="en-US" sz="4000" dirty="0" smtClean="0"/>
              <a:t>，</a:t>
            </a:r>
            <a:r>
              <a:rPr lang="zh-CN" altLang="en-US" sz="4000" dirty="0"/>
              <a:t>把变化递归到上层。</a:t>
            </a:r>
            <a:endParaRPr lang="en-US" sz="4000" dirty="0"/>
          </a:p>
        </p:txBody>
      </p:sp>
      <p:pic>
        <p:nvPicPr>
          <p:cNvPr id="12" name="图片 11"/>
          <p:cNvPicPr/>
          <p:nvPr/>
        </p:nvPicPr>
        <p:blipFill>
          <a:blip r:embed="rId5">
            <a:lum bright="34000" contrast="-8000"/>
          </a:blip>
          <a:srcRect l="20046" t="6270" r="19548" b="5808"/>
          <a:stretch>
            <a:fillRect/>
          </a:stretch>
        </p:blipFill>
        <p:spPr>
          <a:xfrm rot="5400000">
            <a:off x="9263683" y="1118982"/>
            <a:ext cx="6419848" cy="14411740"/>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5968797" y="5524978"/>
            <a:ext cx="14503171" cy="5632311"/>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update(</a:t>
            </a:r>
            <a:r>
              <a:rPr lang="en-US" altLang="zh-CN" sz="4000" dirty="0" err="1">
                <a:solidFill>
                  <a:schemeClr val="tx1"/>
                </a:solidFill>
                <a:latin typeface="宋体" panose="02010600030101010101" pitchFamily="2" charset="-122"/>
                <a:ea typeface="宋体" panose="02010600030101010101" pitchFamily="2" charset="-122"/>
              </a:rPr>
              <a:t>p,pl,pr,L,R,d</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if L&lt;=</a:t>
            </a:r>
            <a:r>
              <a:rPr lang="en-US" altLang="zh-CN" sz="4000" dirty="0" err="1">
                <a:solidFill>
                  <a:schemeClr val="tx1"/>
                </a:solidFill>
                <a:latin typeface="宋体" panose="02010600030101010101" pitchFamily="2" charset="-122"/>
                <a:ea typeface="宋体" panose="02010600030101010101" pitchFamily="2" charset="-122"/>
              </a:rPr>
              <a:t>pl</a:t>
            </a:r>
            <a:r>
              <a:rPr lang="en-US" altLang="zh-CN" sz="4000" dirty="0">
                <a:solidFill>
                  <a:schemeClr val="tx1"/>
                </a:solidFill>
                <a:latin typeface="宋体" panose="02010600030101010101" pitchFamily="2" charset="-122"/>
                <a:ea typeface="宋体" panose="02010600030101010101" pitchFamily="2" charset="-122"/>
              </a:rPr>
              <a:t> and </a:t>
            </a:r>
            <a:r>
              <a:rPr lang="en-US" altLang="zh-CN" sz="4000" dirty="0" err="1">
                <a:solidFill>
                  <a:schemeClr val="tx1"/>
                </a:solidFill>
                <a:latin typeface="宋体" panose="02010600030101010101" pitchFamily="2" charset="-122"/>
                <a:ea typeface="宋体" panose="02010600030101010101" pitchFamily="2" charset="-122"/>
              </a:rPr>
              <a:t>pr</a:t>
            </a:r>
            <a:r>
              <a:rPr lang="en-US" altLang="zh-CN" sz="4000" dirty="0">
                <a:solidFill>
                  <a:schemeClr val="tx1"/>
                </a:solidFill>
                <a:latin typeface="宋体" panose="02010600030101010101" pitchFamily="2" charset="-122"/>
                <a:ea typeface="宋体" panose="02010600030101010101" pitchFamily="2" charset="-122"/>
              </a:rPr>
              <a:t>&lt;=R:</a:t>
            </a:r>
          </a:p>
          <a:p>
            <a:pPr algn="l"/>
            <a:r>
              <a:rPr lang="en-US" altLang="zh-CN" sz="4000" dirty="0">
                <a:solidFill>
                  <a:schemeClr val="tx1"/>
                </a:solidFill>
                <a:latin typeface="宋体" panose="02010600030101010101" pitchFamily="2" charset="-122"/>
                <a:ea typeface="宋体" panose="02010600030101010101" pitchFamily="2" charset="-122"/>
              </a:rPr>
              <a:t>        tree[p]=d</a:t>
            </a:r>
          </a:p>
          <a:p>
            <a:pPr algn="l"/>
            <a:r>
              <a:rPr lang="en-US" altLang="zh-CN" sz="4000" dirty="0">
                <a:solidFill>
                  <a:schemeClr val="tx1"/>
                </a:solidFill>
                <a:latin typeface="宋体" panose="02010600030101010101" pitchFamily="2" charset="-122"/>
                <a:ea typeface="宋体" panose="02010600030101010101" pitchFamily="2" charset="-122"/>
              </a:rPr>
              <a:t>        return</a:t>
            </a:r>
          </a:p>
          <a:p>
            <a:pPr algn="l"/>
            <a:r>
              <a:rPr lang="en-US" altLang="zh-CN" sz="4000" dirty="0">
                <a:solidFill>
                  <a:schemeClr val="tx1"/>
                </a:solidFill>
                <a:latin typeface="宋体" panose="02010600030101010101" pitchFamily="2" charset="-122"/>
                <a:ea typeface="宋体" panose="02010600030101010101" pitchFamily="2" charset="-122"/>
              </a:rPr>
              <a:t>    mid=(</a:t>
            </a:r>
            <a:r>
              <a:rPr lang="en-US" altLang="zh-CN" sz="4000" dirty="0" err="1">
                <a:solidFill>
                  <a:schemeClr val="tx1"/>
                </a:solidFill>
                <a:latin typeface="宋体" panose="02010600030101010101" pitchFamily="2" charset="-122"/>
                <a:ea typeface="宋体" panose="02010600030101010101" pitchFamily="2" charset="-122"/>
              </a:rPr>
              <a:t>pr+pl</a:t>
            </a:r>
            <a:r>
              <a:rPr lang="en-US" altLang="zh-CN" sz="4000" dirty="0">
                <a:solidFill>
                  <a:schemeClr val="tx1"/>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if L&lt;=mid</a:t>
            </a:r>
            <a:r>
              <a:rPr lang="en-US" altLang="zh-CN" sz="4000" dirty="0" smtClean="0">
                <a:solidFill>
                  <a:schemeClr val="tx1"/>
                </a:solidFill>
                <a:latin typeface="宋体" panose="02010600030101010101" pitchFamily="2" charset="-122"/>
                <a:ea typeface="宋体" panose="02010600030101010101" pitchFamily="2" charset="-122"/>
              </a:rPr>
              <a:t>:  update(p</a:t>
            </a:r>
            <a:r>
              <a:rPr lang="en-US" altLang="zh-CN" sz="4000" dirty="0">
                <a:solidFill>
                  <a:schemeClr val="tx1"/>
                </a:solidFill>
                <a:latin typeface="宋体" panose="02010600030101010101" pitchFamily="2" charset="-122"/>
                <a:ea typeface="宋体" panose="02010600030101010101" pitchFamily="2" charset="-122"/>
              </a:rPr>
              <a:t>&lt;&lt;1,pl,mid,L,R,d)</a:t>
            </a:r>
          </a:p>
          <a:p>
            <a:pPr algn="l"/>
            <a:r>
              <a:rPr lang="en-US" altLang="zh-CN" sz="4000" dirty="0">
                <a:solidFill>
                  <a:schemeClr val="tx1"/>
                </a:solidFill>
                <a:latin typeface="宋体" panose="02010600030101010101" pitchFamily="2" charset="-122"/>
                <a:ea typeface="宋体" panose="02010600030101010101" pitchFamily="2" charset="-122"/>
              </a:rPr>
              <a:t>    if R</a:t>
            </a:r>
            <a:r>
              <a:rPr lang="en-US" altLang="zh-CN" sz="4000" dirty="0" smtClean="0">
                <a:solidFill>
                  <a:schemeClr val="tx1"/>
                </a:solidFill>
                <a:latin typeface="宋体" panose="02010600030101010101" pitchFamily="2" charset="-122"/>
                <a:ea typeface="宋体" panose="02010600030101010101" pitchFamily="2" charset="-122"/>
              </a:rPr>
              <a:t>&gt; mid:  </a:t>
            </a:r>
            <a:r>
              <a:rPr lang="en-US" altLang="zh-CN" sz="4000" dirty="0">
                <a:solidFill>
                  <a:schemeClr val="tx1"/>
                </a:solidFill>
                <a:latin typeface="宋体" panose="02010600030101010101" pitchFamily="2" charset="-122"/>
                <a:ea typeface="宋体" panose="02010600030101010101" pitchFamily="2" charset="-122"/>
              </a:rPr>
              <a:t>update(p&lt;&lt;1|1,mid+1,pr,L,R,d)</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tree[p]=max(tree[p&lt;&lt;1],tree[p&lt;&lt;1|1</a:t>
            </a:r>
            <a:r>
              <a:rPr lang="en-US" altLang="zh-CN" sz="4000" dirty="0" smtClean="0">
                <a:solidFill>
                  <a:srgbClr val="FF0000"/>
                </a:solidFill>
                <a:latin typeface="宋体" panose="02010600030101010101" pitchFamily="2" charset="-122"/>
                <a:ea typeface="宋体" panose="02010600030101010101" pitchFamily="2" charset="-122"/>
              </a:rPr>
              <a:t>])  #pushup</a:t>
            </a:r>
            <a:endParaRPr lang="en-US" altLang="zh-CN" sz="4000" dirty="0">
              <a:solidFill>
                <a:srgbClr val="FF0000"/>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return</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76207301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895629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sz="4400" dirty="0" smtClean="0"/>
              <a:t>查询</a:t>
            </a:r>
            <a:r>
              <a:rPr lang="zh-CN" altLang="en-US" sz="4400" dirty="0"/>
              <a:t>区间</a:t>
            </a:r>
            <a:r>
              <a:rPr lang="en-US" altLang="zh-CN" sz="4400" dirty="0"/>
              <a:t>[L, R]</a:t>
            </a:r>
            <a:r>
              <a:rPr lang="zh-CN" altLang="en-US" sz="4400" dirty="0"/>
              <a:t>的最大值</a:t>
            </a:r>
            <a:r>
              <a:rPr lang="zh-CN" altLang="en-US" sz="4400" dirty="0" smtClean="0"/>
              <a:t>。函数</a:t>
            </a:r>
            <a:r>
              <a:rPr lang="en-US" altLang="zh-CN" sz="4400" dirty="0" smtClean="0"/>
              <a:t>query(p, </a:t>
            </a:r>
            <a:r>
              <a:rPr lang="en-US" altLang="zh-CN" sz="4400" dirty="0" err="1" smtClean="0"/>
              <a:t>pl</a:t>
            </a:r>
            <a:r>
              <a:rPr lang="en-US" altLang="zh-CN" sz="4400" dirty="0" smtClean="0"/>
              <a:t>, </a:t>
            </a:r>
            <a:r>
              <a:rPr lang="en-US" altLang="zh-CN" sz="4400" dirty="0" err="1" smtClean="0"/>
              <a:t>pr</a:t>
            </a:r>
            <a:r>
              <a:rPr lang="en-US" altLang="zh-CN" sz="4400" dirty="0" smtClean="0"/>
              <a:t>, L, </a:t>
            </a:r>
            <a:r>
              <a:rPr lang="en-US" altLang="zh-CN" sz="4400" dirty="0"/>
              <a:t>R)</a:t>
            </a:r>
            <a:r>
              <a:rPr lang="zh-CN" altLang="en-US" sz="4400" dirty="0"/>
              <a:t>查询以</a:t>
            </a:r>
            <a:r>
              <a:rPr lang="en-US" altLang="zh-CN" sz="4400" dirty="0"/>
              <a:t>p</a:t>
            </a:r>
            <a:r>
              <a:rPr lang="zh-CN" altLang="en-US" sz="4400" dirty="0"/>
              <a:t>为根的子树，这棵子树内区间</a:t>
            </a:r>
            <a:r>
              <a:rPr lang="en-US" altLang="zh-CN" sz="4400" dirty="0"/>
              <a:t>[L, R]</a:t>
            </a:r>
            <a:r>
              <a:rPr lang="zh-CN" altLang="en-US" sz="4400" dirty="0"/>
              <a:t>的最大值。</a:t>
            </a:r>
          </a:p>
          <a:p>
            <a:pPr marL="0" indent="0">
              <a:buNone/>
            </a:pPr>
            <a:r>
              <a:rPr lang="en-US" altLang="zh-CN" sz="4400" dirty="0" smtClean="0"/>
              <a:t>  1</a:t>
            </a:r>
            <a:r>
              <a:rPr lang="zh-CN" altLang="en-US" sz="4400" dirty="0"/>
              <a:t>）如果这棵子树完全被</a:t>
            </a:r>
            <a:r>
              <a:rPr lang="en-US" altLang="zh-CN" sz="4400" dirty="0"/>
              <a:t>[L, R]</a:t>
            </a:r>
            <a:r>
              <a:rPr lang="zh-CN" altLang="en-US" sz="4400" dirty="0"/>
              <a:t>覆盖，也就是说这棵子树在要查询的区间之内，那么直接返回</a:t>
            </a:r>
            <a:r>
              <a:rPr lang="en-US" altLang="zh-CN" sz="4400" dirty="0"/>
              <a:t>tree[p]</a:t>
            </a:r>
            <a:r>
              <a:rPr lang="zh-CN" altLang="en-US" sz="4400" dirty="0"/>
              <a:t>的</a:t>
            </a:r>
            <a:r>
              <a:rPr lang="zh-CN" altLang="en-US" sz="4400" dirty="0" smtClean="0"/>
              <a:t>值。</a:t>
            </a:r>
            <a:r>
              <a:rPr lang="zh-CN" altLang="en-US" sz="4400" dirty="0"/>
              <a:t>这一步体现了线段树的高效率</a:t>
            </a:r>
            <a:r>
              <a:rPr lang="zh-CN" altLang="en-US" sz="4400" dirty="0" smtClean="0"/>
              <a:t>。</a:t>
            </a:r>
            <a:endParaRPr lang="zh-CN" alt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a:solidFill>
                  <a:schemeClr val="bg1"/>
                </a:solidFill>
                <a:latin typeface="思源宋体 CN Heavy" panose="02020900000000000000" charset="-122"/>
                <a:ea typeface="思源宋体 CN Heavy" panose="02020900000000000000" charset="-122"/>
              </a:rPr>
              <a:t>查询</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3" name="图片 12"/>
          <p:cNvPicPr/>
          <p:nvPr/>
        </p:nvPicPr>
        <p:blipFill>
          <a:blip r:embed="rId5">
            <a:lum bright="34000" contrast="-8000"/>
          </a:blip>
          <a:srcRect l="20046" t="6270" r="19548" b="5808"/>
          <a:stretch>
            <a:fillRect/>
          </a:stretch>
        </p:blipFill>
        <p:spPr>
          <a:xfrm rot="5400000">
            <a:off x="9290639" y="1451568"/>
            <a:ext cx="5266503" cy="16633468"/>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4739989" y="7623044"/>
            <a:ext cx="15176786" cy="440120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query(</a:t>
            </a:r>
            <a:r>
              <a:rPr lang="en-US" altLang="zh-CN" sz="4000" dirty="0" err="1">
                <a:solidFill>
                  <a:schemeClr val="tx1"/>
                </a:solidFill>
                <a:latin typeface="宋体" panose="02010600030101010101" pitchFamily="2" charset="-122"/>
                <a:ea typeface="宋体" panose="02010600030101010101" pitchFamily="2" charset="-122"/>
              </a:rPr>
              <a:t>p,pl,pr,L,R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res = -INF</a:t>
            </a:r>
          </a:p>
          <a:p>
            <a:pPr algn="l"/>
            <a:r>
              <a:rPr lang="en-US" altLang="zh-CN" sz="4000" dirty="0">
                <a:solidFill>
                  <a:srgbClr val="FF0000"/>
                </a:solidFill>
                <a:latin typeface="宋体" panose="02010600030101010101" pitchFamily="2" charset="-122"/>
                <a:ea typeface="宋体" panose="02010600030101010101" pitchFamily="2" charset="-122"/>
              </a:rPr>
              <a:t>    if L&lt;=</a:t>
            </a:r>
            <a:r>
              <a:rPr lang="en-US" altLang="zh-CN" sz="4000" dirty="0" err="1">
                <a:solidFill>
                  <a:srgbClr val="FF0000"/>
                </a:solidFill>
                <a:latin typeface="宋体" panose="02010600030101010101" pitchFamily="2" charset="-122"/>
                <a:ea typeface="宋体" panose="02010600030101010101" pitchFamily="2" charset="-122"/>
              </a:rPr>
              <a:t>pl</a:t>
            </a:r>
            <a:r>
              <a:rPr lang="en-US" altLang="zh-CN" sz="4000" dirty="0">
                <a:solidFill>
                  <a:srgbClr val="FF0000"/>
                </a:solidFill>
                <a:latin typeface="宋体" panose="02010600030101010101" pitchFamily="2" charset="-122"/>
                <a:ea typeface="宋体" panose="02010600030101010101" pitchFamily="2" charset="-122"/>
              </a:rPr>
              <a:t> and </a:t>
            </a:r>
            <a:r>
              <a:rPr lang="en-US" altLang="zh-CN" sz="4000" dirty="0" err="1">
                <a:solidFill>
                  <a:srgbClr val="FF0000"/>
                </a:solidFill>
                <a:latin typeface="宋体" panose="02010600030101010101" pitchFamily="2" charset="-122"/>
                <a:ea typeface="宋体" panose="02010600030101010101" pitchFamily="2" charset="-122"/>
              </a:rPr>
              <a:t>pr</a:t>
            </a:r>
            <a:r>
              <a:rPr lang="en-US" altLang="zh-CN" sz="4000" dirty="0">
                <a:solidFill>
                  <a:srgbClr val="FF0000"/>
                </a:solidFill>
                <a:latin typeface="宋体" panose="02010600030101010101" pitchFamily="2" charset="-122"/>
                <a:ea typeface="宋体" panose="02010600030101010101" pitchFamily="2" charset="-122"/>
              </a:rPr>
              <a:t>&lt;=R</a:t>
            </a:r>
            <a:r>
              <a:rPr lang="en-US" altLang="zh-CN" sz="4000" dirty="0" smtClean="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return tree[p]</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chemeClr val="tx1"/>
                </a:solidFill>
                <a:latin typeface="宋体" panose="02010600030101010101" pitchFamily="2" charset="-122"/>
                <a:ea typeface="宋体" panose="02010600030101010101" pitchFamily="2" charset="-122"/>
              </a:rPr>
              <a:t>mid = (</a:t>
            </a:r>
            <a:r>
              <a:rPr lang="en-US" altLang="zh-CN" sz="4000" dirty="0" err="1">
                <a:solidFill>
                  <a:schemeClr val="tx1"/>
                </a:solidFill>
                <a:latin typeface="宋体" panose="02010600030101010101" pitchFamily="2" charset="-122"/>
                <a:ea typeface="宋体" panose="02010600030101010101" pitchFamily="2" charset="-122"/>
              </a:rPr>
              <a:t>pl+pr</a:t>
            </a:r>
            <a:r>
              <a:rPr lang="en-US" altLang="zh-CN" sz="4000" dirty="0">
                <a:solidFill>
                  <a:schemeClr val="tx1"/>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if L&lt;=</a:t>
            </a:r>
            <a:r>
              <a:rPr lang="en-US" altLang="zh-CN" sz="4000" dirty="0" smtClean="0">
                <a:solidFill>
                  <a:schemeClr val="tx1"/>
                </a:solidFill>
                <a:latin typeface="宋体" panose="02010600030101010101" pitchFamily="2" charset="-122"/>
                <a:ea typeface="宋体" panose="02010600030101010101" pitchFamily="2" charset="-122"/>
              </a:rPr>
              <a:t>mid:  res=max(</a:t>
            </a:r>
            <a:r>
              <a:rPr lang="en-US" altLang="zh-CN" sz="4000" dirty="0" err="1" smtClean="0">
                <a:solidFill>
                  <a:schemeClr val="tx1"/>
                </a:solidFill>
                <a:latin typeface="宋体" panose="02010600030101010101" pitchFamily="2" charset="-122"/>
                <a:ea typeface="宋体" panose="02010600030101010101" pitchFamily="2" charset="-122"/>
              </a:rPr>
              <a:t>res,query</a:t>
            </a:r>
            <a:r>
              <a:rPr lang="en-US" altLang="zh-CN" sz="4000" dirty="0" smtClean="0">
                <a:solidFill>
                  <a:schemeClr val="tx1"/>
                </a:solidFill>
                <a:latin typeface="宋体" panose="02010600030101010101" pitchFamily="2" charset="-122"/>
                <a:ea typeface="宋体" panose="02010600030101010101" pitchFamily="2" charset="-122"/>
              </a:rPr>
              <a:t>(p</a:t>
            </a:r>
            <a:r>
              <a:rPr lang="en-US" altLang="zh-CN" sz="4000" dirty="0">
                <a:solidFill>
                  <a:schemeClr val="tx1"/>
                </a:solidFill>
                <a:latin typeface="宋体" panose="02010600030101010101" pitchFamily="2" charset="-122"/>
                <a:ea typeface="宋体" panose="02010600030101010101" pitchFamily="2" charset="-122"/>
              </a:rPr>
              <a:t>&lt;&lt;1,pl,mid,L,R))</a:t>
            </a:r>
          </a:p>
          <a:p>
            <a:pPr algn="l"/>
            <a:r>
              <a:rPr lang="en-US" altLang="zh-CN" sz="4000" dirty="0">
                <a:solidFill>
                  <a:schemeClr val="tx1"/>
                </a:solidFill>
                <a:latin typeface="宋体" panose="02010600030101010101" pitchFamily="2" charset="-122"/>
                <a:ea typeface="宋体" panose="02010600030101010101" pitchFamily="2" charset="-122"/>
              </a:rPr>
              <a:t>    if R</a:t>
            </a:r>
            <a:r>
              <a:rPr lang="en-US" altLang="zh-CN" sz="4000" dirty="0" smtClean="0">
                <a:solidFill>
                  <a:schemeClr val="tx1"/>
                </a:solidFill>
                <a:latin typeface="宋体" panose="02010600030101010101" pitchFamily="2" charset="-122"/>
                <a:ea typeface="宋体" panose="02010600030101010101" pitchFamily="2" charset="-122"/>
              </a:rPr>
              <a:t>&gt; mid:  res=max(</a:t>
            </a:r>
            <a:r>
              <a:rPr lang="en-US" altLang="zh-CN" sz="4000" dirty="0" err="1" smtClean="0">
                <a:solidFill>
                  <a:schemeClr val="tx1"/>
                </a:solidFill>
                <a:latin typeface="宋体" panose="02010600030101010101" pitchFamily="2" charset="-122"/>
                <a:ea typeface="宋体" panose="02010600030101010101" pitchFamily="2" charset="-122"/>
              </a:rPr>
              <a:t>res,query</a:t>
            </a:r>
            <a:r>
              <a:rPr lang="en-US" altLang="zh-CN" sz="4000" dirty="0" smtClean="0">
                <a:solidFill>
                  <a:schemeClr val="tx1"/>
                </a:solidFill>
                <a:latin typeface="宋体" panose="02010600030101010101" pitchFamily="2" charset="-122"/>
                <a:ea typeface="宋体" panose="02010600030101010101" pitchFamily="2" charset="-122"/>
              </a:rPr>
              <a:t>(p</a:t>
            </a:r>
            <a:r>
              <a:rPr lang="en-US" altLang="zh-CN" sz="4000" dirty="0">
                <a:solidFill>
                  <a:schemeClr val="tx1"/>
                </a:solidFill>
                <a:latin typeface="宋体" panose="02010600030101010101" pitchFamily="2" charset="-122"/>
                <a:ea typeface="宋体" panose="02010600030101010101" pitchFamily="2" charset="-122"/>
              </a:rPr>
              <a:t>&lt;&lt;1|1,mid+1,pr,L,R))</a:t>
            </a:r>
          </a:p>
          <a:p>
            <a:pPr algn="l"/>
            <a:r>
              <a:rPr lang="en-US" altLang="zh-CN" sz="4000" dirty="0">
                <a:solidFill>
                  <a:schemeClr val="tx1"/>
                </a:solidFill>
                <a:latin typeface="宋体" panose="02010600030101010101" pitchFamily="2" charset="-122"/>
                <a:ea typeface="宋体" panose="02010600030101010101" pitchFamily="2" charset="-122"/>
              </a:rPr>
              <a:t>    return res</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0224905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002323" cy="38618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如果</a:t>
            </a:r>
            <a:r>
              <a:rPr lang="zh-CN" altLang="en-US" sz="4400" dirty="0"/>
              <a:t>不能覆盖，那么需要把这棵子树二分，再继续下面两步的查询。</a:t>
            </a:r>
          </a:p>
          <a:p>
            <a:pPr marL="0" indent="0">
              <a:buNone/>
            </a:pPr>
            <a:r>
              <a:rPr lang="en-US" altLang="zh-CN" sz="4400" dirty="0" smtClean="0"/>
              <a:t>2</a:t>
            </a:r>
            <a:r>
              <a:rPr lang="zh-CN" altLang="en-US" sz="4400" dirty="0"/>
              <a:t>）如果</a:t>
            </a:r>
            <a:r>
              <a:rPr lang="en-US" altLang="zh-CN" sz="4400" dirty="0"/>
              <a:t>L</a:t>
            </a:r>
            <a:r>
              <a:rPr lang="zh-CN" altLang="en-US" sz="4400" dirty="0"/>
              <a:t>与左部分有重叠</a:t>
            </a:r>
            <a:r>
              <a:rPr lang="zh-CN" altLang="en-US" sz="4400" dirty="0" smtClean="0"/>
              <a:t>。</a:t>
            </a:r>
            <a:endParaRPr lang="zh-CN" altLang="en-US" sz="4400" dirty="0"/>
          </a:p>
          <a:p>
            <a:pPr marL="0" indent="0">
              <a:buNone/>
            </a:pPr>
            <a:r>
              <a:rPr lang="en-US" altLang="zh-CN" sz="4400" dirty="0" smtClean="0"/>
              <a:t>3</a:t>
            </a:r>
            <a:r>
              <a:rPr lang="zh-CN" altLang="en-US" sz="4400" dirty="0"/>
              <a:t>）如果</a:t>
            </a:r>
            <a:r>
              <a:rPr lang="en-US" altLang="zh-CN" sz="4400" dirty="0"/>
              <a:t>R</a:t>
            </a:r>
            <a:r>
              <a:rPr lang="zh-CN" altLang="en-US" sz="4400" dirty="0"/>
              <a:t>与右部分右重叠</a:t>
            </a:r>
            <a:r>
              <a:rPr lang="zh-CN" altLang="en-US" sz="4400" dirty="0" smtClean="0"/>
              <a:t>。</a:t>
            </a:r>
            <a:endParaRPr lang="en-US" sz="4400" dirty="0"/>
          </a:p>
        </p:txBody>
      </p:sp>
      <p:pic>
        <p:nvPicPr>
          <p:cNvPr id="12" name="图片 11"/>
          <p:cNvPicPr/>
          <p:nvPr/>
        </p:nvPicPr>
        <p:blipFill>
          <a:blip r:embed="rId5">
            <a:lum bright="34000" contrast="-8000"/>
          </a:blip>
          <a:srcRect l="20046" t="6270" r="19548" b="5808"/>
          <a:stretch>
            <a:fillRect/>
          </a:stretch>
        </p:blipFill>
        <p:spPr>
          <a:xfrm rot="5400000">
            <a:off x="9290639" y="1451568"/>
            <a:ext cx="5266503" cy="1663346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4739989" y="7623044"/>
            <a:ext cx="15176786" cy="4401205"/>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query(</a:t>
            </a:r>
            <a:r>
              <a:rPr lang="en-US" altLang="zh-CN" sz="4000" dirty="0" err="1">
                <a:solidFill>
                  <a:schemeClr val="tx1"/>
                </a:solidFill>
                <a:latin typeface="宋体" panose="02010600030101010101" pitchFamily="2" charset="-122"/>
                <a:ea typeface="宋体" panose="02010600030101010101" pitchFamily="2" charset="-122"/>
              </a:rPr>
              <a:t>p,pl,pr,L,R</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res = -INF</a:t>
            </a:r>
          </a:p>
          <a:p>
            <a:pPr algn="l"/>
            <a:r>
              <a:rPr lang="en-US" altLang="zh-CN" sz="4000" dirty="0">
                <a:solidFill>
                  <a:schemeClr val="tx1"/>
                </a:solidFill>
                <a:latin typeface="宋体" panose="02010600030101010101" pitchFamily="2" charset="-122"/>
                <a:ea typeface="宋体" panose="02010600030101010101" pitchFamily="2" charset="-122"/>
              </a:rPr>
              <a:t>    if L&lt;=</a:t>
            </a:r>
            <a:r>
              <a:rPr lang="en-US" altLang="zh-CN" sz="4000" dirty="0" err="1">
                <a:solidFill>
                  <a:schemeClr val="tx1"/>
                </a:solidFill>
                <a:latin typeface="宋体" panose="02010600030101010101" pitchFamily="2" charset="-122"/>
                <a:ea typeface="宋体" panose="02010600030101010101" pitchFamily="2" charset="-122"/>
              </a:rPr>
              <a:t>pl</a:t>
            </a:r>
            <a:r>
              <a:rPr lang="en-US" altLang="zh-CN" sz="4000" dirty="0">
                <a:solidFill>
                  <a:schemeClr val="tx1"/>
                </a:solidFill>
                <a:latin typeface="宋体" panose="02010600030101010101" pitchFamily="2" charset="-122"/>
                <a:ea typeface="宋体" panose="02010600030101010101" pitchFamily="2" charset="-122"/>
              </a:rPr>
              <a:t> and </a:t>
            </a:r>
            <a:r>
              <a:rPr lang="en-US" altLang="zh-CN" sz="4000" dirty="0" err="1">
                <a:solidFill>
                  <a:schemeClr val="tx1"/>
                </a:solidFill>
                <a:latin typeface="宋体" panose="02010600030101010101" pitchFamily="2" charset="-122"/>
                <a:ea typeface="宋体" panose="02010600030101010101" pitchFamily="2" charset="-122"/>
              </a:rPr>
              <a:t>pr</a:t>
            </a:r>
            <a:r>
              <a:rPr lang="en-US" altLang="zh-CN" sz="4000" dirty="0">
                <a:solidFill>
                  <a:schemeClr val="tx1"/>
                </a:solidFill>
                <a:latin typeface="宋体" panose="02010600030101010101" pitchFamily="2" charset="-122"/>
                <a:ea typeface="宋体" panose="02010600030101010101" pitchFamily="2" charset="-122"/>
              </a:rPr>
              <a:t>&lt;=R</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return tree[p]</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smtClean="0">
                <a:solidFill>
                  <a:srgbClr val="FF0000"/>
                </a:solidFill>
                <a:latin typeface="宋体" panose="02010600030101010101" pitchFamily="2" charset="-122"/>
                <a:ea typeface="宋体" panose="02010600030101010101" pitchFamily="2" charset="-122"/>
              </a:rPr>
              <a:t>mid = (</a:t>
            </a:r>
            <a:r>
              <a:rPr lang="en-US" altLang="zh-CN" sz="4000" dirty="0" err="1">
                <a:solidFill>
                  <a:srgbClr val="FF0000"/>
                </a:solidFill>
                <a:latin typeface="宋体" panose="02010600030101010101" pitchFamily="2" charset="-122"/>
                <a:ea typeface="宋体" panose="02010600030101010101" pitchFamily="2" charset="-122"/>
              </a:rPr>
              <a:t>pl+pr</a:t>
            </a:r>
            <a:r>
              <a:rPr lang="en-US" altLang="zh-CN" sz="4000" dirty="0">
                <a:solidFill>
                  <a:srgbClr val="FF0000"/>
                </a:solidFill>
                <a:latin typeface="宋体" panose="02010600030101010101" pitchFamily="2" charset="-122"/>
                <a:ea typeface="宋体" panose="02010600030101010101" pitchFamily="2" charset="-122"/>
              </a:rPr>
              <a:t>)&gt;&gt;1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 L&lt;=</a:t>
            </a:r>
            <a:r>
              <a:rPr lang="en-US" altLang="zh-CN" sz="4000" dirty="0" smtClean="0">
                <a:solidFill>
                  <a:srgbClr val="FF0000"/>
                </a:solidFill>
                <a:latin typeface="宋体" panose="02010600030101010101" pitchFamily="2" charset="-122"/>
                <a:ea typeface="宋体" panose="02010600030101010101" pitchFamily="2" charset="-122"/>
              </a:rPr>
              <a:t>mid:  res=max(</a:t>
            </a:r>
            <a:r>
              <a:rPr lang="en-US" altLang="zh-CN" sz="4000" dirty="0" err="1" smtClean="0">
                <a:solidFill>
                  <a:srgbClr val="FF0000"/>
                </a:solidFill>
                <a:latin typeface="宋体" panose="02010600030101010101" pitchFamily="2" charset="-122"/>
                <a:ea typeface="宋体" panose="02010600030101010101" pitchFamily="2" charset="-122"/>
              </a:rPr>
              <a:t>res,query</a:t>
            </a:r>
            <a:r>
              <a:rPr lang="en-US" altLang="zh-CN" sz="4000" dirty="0" smtClean="0">
                <a:solidFill>
                  <a:srgbClr val="FF0000"/>
                </a:solidFill>
                <a:latin typeface="宋体" panose="02010600030101010101" pitchFamily="2" charset="-122"/>
                <a:ea typeface="宋体" panose="02010600030101010101" pitchFamily="2" charset="-122"/>
              </a:rPr>
              <a:t>(p</a:t>
            </a:r>
            <a:r>
              <a:rPr lang="en-US" altLang="zh-CN" sz="4000" dirty="0">
                <a:solidFill>
                  <a:srgbClr val="FF0000"/>
                </a:solidFill>
                <a:latin typeface="宋体" panose="02010600030101010101" pitchFamily="2" charset="-122"/>
                <a:ea typeface="宋体" panose="02010600030101010101" pitchFamily="2" charset="-122"/>
              </a:rPr>
              <a:t>&lt;&lt;1,pl,mid,L,R))</a:t>
            </a:r>
          </a:p>
          <a:p>
            <a:pPr algn="l"/>
            <a:r>
              <a:rPr lang="en-US" altLang="zh-CN" sz="4000" dirty="0">
                <a:solidFill>
                  <a:srgbClr val="FF0000"/>
                </a:solidFill>
                <a:latin typeface="宋体" panose="02010600030101010101" pitchFamily="2" charset="-122"/>
                <a:ea typeface="宋体" panose="02010600030101010101" pitchFamily="2" charset="-122"/>
              </a:rPr>
              <a:t>    if R</a:t>
            </a:r>
            <a:r>
              <a:rPr lang="en-US" altLang="zh-CN" sz="4000" dirty="0" smtClean="0">
                <a:solidFill>
                  <a:srgbClr val="FF0000"/>
                </a:solidFill>
                <a:latin typeface="宋体" panose="02010600030101010101" pitchFamily="2" charset="-122"/>
                <a:ea typeface="宋体" panose="02010600030101010101" pitchFamily="2" charset="-122"/>
              </a:rPr>
              <a:t>&gt; mid:  res=max(</a:t>
            </a:r>
            <a:r>
              <a:rPr lang="en-US" altLang="zh-CN" sz="4000" dirty="0" err="1" smtClean="0">
                <a:solidFill>
                  <a:srgbClr val="FF0000"/>
                </a:solidFill>
                <a:latin typeface="宋体" panose="02010600030101010101" pitchFamily="2" charset="-122"/>
                <a:ea typeface="宋体" panose="02010600030101010101" pitchFamily="2" charset="-122"/>
              </a:rPr>
              <a:t>res,query</a:t>
            </a:r>
            <a:r>
              <a:rPr lang="en-US" altLang="zh-CN" sz="4000" dirty="0" smtClean="0">
                <a:solidFill>
                  <a:srgbClr val="FF0000"/>
                </a:solidFill>
                <a:latin typeface="宋体" panose="02010600030101010101" pitchFamily="2" charset="-122"/>
                <a:ea typeface="宋体" panose="02010600030101010101" pitchFamily="2" charset="-122"/>
              </a:rPr>
              <a:t>(p</a:t>
            </a:r>
            <a:r>
              <a:rPr lang="en-US" altLang="zh-CN" sz="4000" dirty="0">
                <a:solidFill>
                  <a:srgbClr val="FF0000"/>
                </a:solidFill>
                <a:latin typeface="宋体" panose="02010600030101010101" pitchFamily="2" charset="-122"/>
                <a:ea typeface="宋体" panose="02010600030101010101" pitchFamily="2" charset="-122"/>
              </a:rPr>
              <a:t>&lt;&lt;1|1,mid+1,pr,L,R))</a:t>
            </a:r>
          </a:p>
          <a:p>
            <a:pPr algn="l"/>
            <a:r>
              <a:rPr lang="en-US" altLang="zh-CN" sz="4000" dirty="0">
                <a:solidFill>
                  <a:schemeClr val="tx1"/>
                </a:solidFill>
                <a:latin typeface="宋体" panose="02010600030101010101" pitchFamily="2" charset="-122"/>
                <a:ea typeface="宋体" panose="02010600030101010101" pitchFamily="2" charset="-122"/>
              </a:rPr>
              <a:t>    return res</a:t>
            </a:r>
            <a:endParaRPr lang="en-US" altLang="zh-CN" sz="40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0762778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1243417"/>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加入第三个朋友关系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(2, 4)</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graphicFrame>
        <p:nvGraphicFramePr>
          <p:cNvPr id="9" name="对象 5"/>
          <p:cNvGraphicFramePr>
            <a:graphicFrameLocks noChangeAspect="1"/>
          </p:cNvGraphicFramePr>
          <p:nvPr>
            <p:extLst/>
          </p:nvPr>
        </p:nvGraphicFramePr>
        <p:xfrm>
          <a:off x="5300869" y="6610282"/>
          <a:ext cx="14169244" cy="5276918"/>
        </p:xfrm>
        <a:graphic>
          <a:graphicData uri="http://schemas.openxmlformats.org/presentationml/2006/ole">
            <mc:AlternateContent xmlns:mc="http://schemas.openxmlformats.org/markup-compatibility/2006">
              <mc:Choice xmlns:v="urn:schemas-microsoft-com:vml" Requires="v">
                <p:oleObj spid="_x0000_s8200" r:id="rId6" imgW="4246560" imgH="1530720" progId="Visio.Drawing.11">
                  <p:embed/>
                </p:oleObj>
              </mc:Choice>
              <mc:Fallback>
                <p:oleObj r:id="rId6" imgW="4246560" imgH="15307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0869" y="6610282"/>
                        <a:ext cx="14169244" cy="5276918"/>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6487617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0830"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选数异或  </a:t>
              </a:r>
              <a:r>
                <a:rPr lang="en-US" altLang="zh-CN" sz="5600" b="1" spc="600" dirty="0">
                  <a:solidFill>
                    <a:schemeClr val="bg1"/>
                  </a:solidFill>
                  <a:latin typeface="思源宋体 CN Heavy" panose="02020900000000000000" charset="-122"/>
                  <a:ea typeface="思源宋体 CN Heavy" panose="02020900000000000000" charset="-122"/>
                </a:rPr>
                <a:t>2022</a:t>
              </a:r>
              <a:r>
                <a:rPr lang="zh-CN" altLang="en-US" sz="5600" b="1" spc="600" dirty="0" smtClean="0">
                  <a:solidFill>
                    <a:schemeClr val="bg1"/>
                  </a:solidFill>
                  <a:latin typeface="思源宋体 CN Heavy" panose="02020900000000000000" charset="-122"/>
                  <a:ea typeface="思源宋体 CN Heavy" panose="02020900000000000000" charset="-122"/>
                </a:rPr>
                <a:t>年省</a:t>
              </a:r>
              <a:r>
                <a:rPr lang="zh-CN" altLang="en-US" sz="5600" b="1" spc="600" dirty="0">
                  <a:solidFill>
                    <a:schemeClr val="bg1"/>
                  </a:solidFill>
                  <a:latin typeface="思源宋体 CN Heavy" panose="02020900000000000000" charset="-122"/>
                  <a:ea typeface="思源宋体 CN Heavy" panose="02020900000000000000" charset="-122"/>
                </a:rPr>
                <a:t>赛，</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a:solidFill>
                    <a:schemeClr val="bg1"/>
                  </a:solidFill>
                  <a:latin typeface="思源宋体 CN Heavy" panose="02020900000000000000" charset="-122"/>
                  <a:ea typeface="思源宋体 CN Heavy" panose="02020900000000000000" charset="-122"/>
                </a:rPr>
                <a:t>2081</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784830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题目描述</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给定一个长度为 </a:t>
            </a:r>
            <a:r>
              <a:rPr lang="en-US" altLang="zh-CN" dirty="0">
                <a:latin typeface="Times New Roman" panose="02020603050405020304" pitchFamily="18" charset="0"/>
                <a:cs typeface="Times New Roman" panose="02020603050405020304" pitchFamily="18" charset="0"/>
              </a:rPr>
              <a:t>n </a:t>
            </a:r>
            <a:r>
              <a:rPr lang="zh-CN" altLang="en-US" dirty="0">
                <a:latin typeface="Times New Roman" panose="02020603050405020304" pitchFamily="18" charset="0"/>
                <a:cs typeface="Times New Roman" panose="02020603050405020304" pitchFamily="18" charset="0"/>
              </a:rPr>
              <a:t>的数列</a:t>
            </a:r>
            <a:r>
              <a:rPr lang="en-US" altLang="zh-CN" dirty="0">
                <a:latin typeface="Times New Roman" panose="02020603050405020304" pitchFamily="18" charset="0"/>
                <a:cs typeface="Times New Roman" panose="02020603050405020304" pitchFamily="18" charset="0"/>
              </a:rPr>
              <a:t>A1, A2, ... , An </a:t>
            </a:r>
            <a:r>
              <a:rPr lang="zh-CN" altLang="en-US" dirty="0">
                <a:latin typeface="Times New Roman" panose="02020603050405020304" pitchFamily="18" charset="0"/>
                <a:cs typeface="Times New Roman" panose="02020603050405020304" pitchFamily="18" charset="0"/>
              </a:rPr>
              <a:t>和一个非负整数</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，给定</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次查询</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每次询问能否从某个区间</a:t>
            </a:r>
            <a:r>
              <a:rPr lang="en-US" altLang="zh-CN" dirty="0">
                <a:latin typeface="Times New Roman" panose="02020603050405020304" pitchFamily="18" charset="0"/>
                <a:cs typeface="Times New Roman" panose="02020603050405020304" pitchFamily="18" charset="0"/>
              </a:rPr>
              <a:t>[l, r]</a:t>
            </a:r>
            <a:r>
              <a:rPr lang="zh-CN" altLang="en-US" dirty="0">
                <a:latin typeface="Times New Roman" panose="02020603050405020304" pitchFamily="18" charset="0"/>
                <a:cs typeface="Times New Roman" panose="02020603050405020304" pitchFamily="18" charset="0"/>
              </a:rPr>
              <a:t>中选择两个数使得他们的异或等于</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a:t>
            </a: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输入格式</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输入的第一行包含三个整数</a:t>
            </a:r>
            <a:r>
              <a:rPr lang="en-US" altLang="zh-CN" dirty="0">
                <a:latin typeface="Times New Roman" panose="02020603050405020304" pitchFamily="18" charset="0"/>
                <a:cs typeface="Times New Roman" panose="02020603050405020304" pitchFamily="18" charset="0"/>
              </a:rPr>
              <a:t>n, m, x</a:t>
            </a:r>
            <a:r>
              <a:rPr lang="zh-CN" altLang="en-US" dirty="0">
                <a:latin typeface="Times New Roman" panose="02020603050405020304" pitchFamily="18" charset="0"/>
                <a:cs typeface="Times New Roman" panose="02020603050405020304" pitchFamily="18" charset="0"/>
              </a:rPr>
              <a:t>。第二行包含</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个整数</a:t>
            </a:r>
            <a:r>
              <a:rPr lang="en-US" altLang="zh-CN" dirty="0">
                <a:latin typeface="Times New Roman" panose="02020603050405020304" pitchFamily="18" charset="0"/>
                <a:cs typeface="Times New Roman" panose="02020603050405020304" pitchFamily="18" charset="0"/>
              </a:rPr>
              <a:t>A1, A2, ... , An</a:t>
            </a:r>
            <a:r>
              <a:rPr lang="zh-CN" altLang="en-US" dirty="0">
                <a:latin typeface="Times New Roman" panose="02020603050405020304" pitchFamily="18" charset="0"/>
                <a:cs typeface="Times New Roman" panose="02020603050405020304" pitchFamily="18" charset="0"/>
              </a:rPr>
              <a:t>。接下来</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行，每行包含两个整数</a:t>
            </a:r>
            <a:r>
              <a:rPr lang="en-US" altLang="zh-CN" dirty="0">
                <a:latin typeface="Times New Roman" panose="02020603050405020304" pitchFamily="18" charset="0"/>
                <a:cs typeface="Times New Roman" panose="02020603050405020304" pitchFamily="18" charset="0"/>
              </a:rPr>
              <a:t>li, </a:t>
            </a:r>
            <a:r>
              <a:rPr lang="en-US" altLang="zh-CN" dirty="0" err="1">
                <a:latin typeface="Times New Roman" panose="02020603050405020304" pitchFamily="18" charset="0"/>
                <a:cs typeface="Times New Roman" panose="02020603050405020304" pitchFamily="18" charset="0"/>
              </a:rPr>
              <a:t>ri</a:t>
            </a:r>
            <a:r>
              <a:rPr lang="zh-CN" altLang="en-US" dirty="0">
                <a:latin typeface="Times New Roman" panose="02020603050405020304" pitchFamily="18" charset="0"/>
                <a:cs typeface="Times New Roman" panose="02020603050405020304" pitchFamily="18" charset="0"/>
              </a:rPr>
              <a:t>表示询问区间 </a:t>
            </a:r>
            <a:r>
              <a:rPr lang="en-US" altLang="zh-CN" dirty="0">
                <a:latin typeface="Times New Roman" panose="02020603050405020304" pitchFamily="18" charset="0"/>
                <a:cs typeface="Times New Roman" panose="02020603050405020304" pitchFamily="18" charset="0"/>
              </a:rPr>
              <a:t>[li, </a:t>
            </a:r>
            <a:r>
              <a:rPr lang="en-US" altLang="zh-CN" dirty="0" err="1">
                <a:latin typeface="Times New Roman" panose="02020603050405020304" pitchFamily="18" charset="0"/>
                <a:cs typeface="Times New Roman" panose="02020603050405020304" pitchFamily="18" charset="0"/>
              </a:rPr>
              <a:t>ri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输出格式</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对于每个询问</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如果该区间内存在两个数的异或为</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则输出</a:t>
            </a:r>
            <a:r>
              <a:rPr lang="en-US" altLang="zh-CN" dirty="0">
                <a:latin typeface="Times New Roman" panose="02020603050405020304" pitchFamily="18" charset="0"/>
                <a:cs typeface="Times New Roman" panose="02020603050405020304" pitchFamily="18" charset="0"/>
              </a:rPr>
              <a:t>yes, </a:t>
            </a:r>
            <a:r>
              <a:rPr lang="zh-CN" altLang="en-US" dirty="0">
                <a:latin typeface="Times New Roman" panose="02020603050405020304" pitchFamily="18" charset="0"/>
                <a:cs typeface="Times New Roman" panose="02020603050405020304" pitchFamily="18" charset="0"/>
              </a:rPr>
              <a:t>否则输出</a:t>
            </a:r>
            <a:r>
              <a:rPr lang="en-US" altLang="zh-CN" dirty="0">
                <a:latin typeface="Times New Roman" panose="02020603050405020304" pitchFamily="18" charset="0"/>
                <a:cs typeface="Times New Roman" panose="02020603050405020304" pitchFamily="18" charset="0"/>
              </a:rPr>
              <a:t>no</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评测用例规模与约定</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对于</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的评测用例，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；对于</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的评测用例，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1000</a:t>
            </a:r>
            <a:r>
              <a:rPr lang="zh-CN" altLang="en-US" dirty="0">
                <a:latin typeface="Times New Roman" panose="02020603050405020304" pitchFamily="18" charset="0"/>
                <a:cs typeface="Times New Roman" panose="02020603050405020304" pitchFamily="18" charset="0"/>
              </a:rPr>
              <a:t>；对于所有评测用例，</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100000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 ≤ </a:t>
            </a:r>
            <a:r>
              <a:rPr lang="en-US" altLang="zh-CN" i="1" dirty="0">
                <a:latin typeface="Times New Roman" panose="02020603050405020304" pitchFamily="18" charset="0"/>
                <a:cs typeface="Times New Roman" panose="02020603050405020304" pitchFamily="18" charset="0"/>
              </a:rPr>
              <a:t>x </a:t>
            </a:r>
            <a:r>
              <a:rPr lang="en-US" altLang="zh-CN" dirty="0">
                <a:latin typeface="Times New Roman" panose="02020603050405020304" pitchFamily="18" charset="0"/>
                <a:cs typeface="Times New Roman" panose="02020603050405020304" pitchFamily="18" charset="0"/>
              </a:rPr>
              <a:t>&lt; 2</a:t>
            </a:r>
            <a:r>
              <a:rPr lang="en-US" altLang="zh-CN" baseline="30000"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 ≤ </a:t>
            </a:r>
            <a:r>
              <a:rPr lang="en-US" altLang="zh-CN" i="1" dirty="0">
                <a:latin typeface="Times New Roman" panose="02020603050405020304" pitchFamily="18" charset="0"/>
                <a:cs typeface="Times New Roman" panose="02020603050405020304" pitchFamily="18" charset="0"/>
              </a:rPr>
              <a:t>li </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ri</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 ≤ </a:t>
            </a:r>
            <a:r>
              <a:rPr lang="en-US" altLang="zh-CN" i="1" dirty="0">
                <a:latin typeface="Times New Roman" panose="02020603050405020304" pitchFamily="18" charset="0"/>
                <a:cs typeface="Times New Roman" panose="02020603050405020304" pitchFamily="18" charset="0"/>
              </a:rPr>
              <a:t>Ai </a:t>
            </a:r>
            <a:r>
              <a:rPr lang="en-US" altLang="zh-CN" dirty="0">
                <a:latin typeface="Times New Roman" panose="02020603050405020304" pitchFamily="18" charset="0"/>
                <a:cs typeface="Times New Roman" panose="02020603050405020304" pitchFamily="18" charset="0"/>
              </a:rPr>
              <a:t>&lt; 2</a:t>
            </a:r>
            <a:r>
              <a:rPr lang="en-US" altLang="zh-CN" baseline="30000" dirty="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1815530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3296471"/>
            <a:ext cx="5118059" cy="38618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dirty="0" smtClean="0"/>
              <a:t>用</a:t>
            </a:r>
            <a:r>
              <a:rPr lang="en-US" altLang="zh-CN" dirty="0" smtClean="0"/>
              <a:t>combinations</a:t>
            </a:r>
            <a:r>
              <a:rPr lang="zh-CN" altLang="en-US" dirty="0" smtClean="0"/>
              <a:t>，遍历</a:t>
            </a:r>
            <a:r>
              <a:rPr lang="en-US" altLang="zh-CN" dirty="0" smtClean="0"/>
              <a:t>[L,R]</a:t>
            </a:r>
            <a:r>
              <a:rPr lang="zh-CN" altLang="en-US" dirty="0" smtClean="0"/>
              <a:t>内的任意</a:t>
            </a:r>
            <a:r>
              <a:rPr lang="en-US" altLang="zh-CN" dirty="0" smtClean="0"/>
              <a:t>2</a:t>
            </a:r>
            <a:r>
              <a:rPr lang="zh-CN" altLang="en-US" dirty="0" smtClean="0"/>
              <a:t>个数的组合</a:t>
            </a:r>
            <a:endParaRPr 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1</a:t>
            </a:r>
            <a:r>
              <a:rPr lang="zh-CN" altLang="en-US" sz="5600" b="1" spc="600" dirty="0" smtClean="0">
                <a:solidFill>
                  <a:schemeClr val="bg1"/>
                </a:solidFill>
                <a:latin typeface="思源宋体 CN Heavy" panose="02020900000000000000" charset="-122"/>
                <a:ea typeface="思源宋体 CN Heavy" panose="02020900000000000000" charset="-122"/>
              </a:rPr>
              <a:t>）暴力  </a:t>
            </a:r>
            <a:r>
              <a:rPr lang="en-US" altLang="zh-CN" sz="5600" b="1" spc="600" dirty="0" smtClean="0">
                <a:solidFill>
                  <a:schemeClr val="bg1"/>
                </a:solidFill>
                <a:latin typeface="思源宋体 CN Heavy" panose="02020900000000000000" charset="-122"/>
                <a:ea typeface="思源宋体 CN Heavy" panose="02020900000000000000" charset="-122"/>
              </a:rPr>
              <a:t>40%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444907" y="-335611"/>
            <a:ext cx="11469758" cy="1663346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8041438" y="2946026"/>
            <a:ext cx="15176786" cy="10248960"/>
          </a:xfrm>
          <a:prstGeom prst="rect">
            <a:avLst/>
          </a:prstGeom>
          <a:noFill/>
          <a:ln>
            <a:noFill/>
          </a:ln>
        </p:spPr>
        <p:txBody>
          <a:bodyPr wrap="square" rtlCol="0">
            <a:spAutoFit/>
          </a:bodyPr>
          <a:lstStyle/>
          <a:p>
            <a:pPr algn="l"/>
            <a:r>
              <a:rPr lang="en-US" altLang="zh-CN" sz="4400" dirty="0">
                <a:solidFill>
                  <a:schemeClr val="tx1"/>
                </a:solidFill>
                <a:latin typeface="宋体" panose="02010600030101010101" pitchFamily="2" charset="-122"/>
                <a:ea typeface="宋体" panose="02010600030101010101" pitchFamily="2" charset="-122"/>
              </a:rPr>
              <a:t>import </a:t>
            </a:r>
            <a:r>
              <a:rPr lang="en-US" altLang="zh-CN" sz="4400" dirty="0" err="1">
                <a:solidFill>
                  <a:schemeClr val="tx1"/>
                </a:solidFill>
                <a:latin typeface="宋体" panose="02010600030101010101" pitchFamily="2" charset="-122"/>
                <a:ea typeface="宋体" panose="02010600030101010101" pitchFamily="2" charset="-122"/>
              </a:rPr>
              <a:t>itertools</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two(</a:t>
            </a:r>
            <a:r>
              <a:rPr lang="en-US" altLang="zh-CN" sz="4400" dirty="0" err="1">
                <a:solidFill>
                  <a:schemeClr val="tx1"/>
                </a:solidFill>
                <a:latin typeface="宋体" panose="02010600030101010101" pitchFamily="2" charset="-122"/>
                <a:ea typeface="宋体" panose="02010600030101010101" pitchFamily="2" charset="-122"/>
              </a:rPr>
              <a:t>l,r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b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err="1" smtClean="0">
                <a:solidFill>
                  <a:schemeClr val="tx1"/>
                </a:solidFill>
                <a:latin typeface="宋体" panose="02010600030101010101" pitchFamily="2" charset="-122"/>
                <a:ea typeface="宋体" panose="02010600030101010101" pitchFamily="2" charset="-122"/>
              </a:rPr>
              <a:t>itertools.combinations</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smtClean="0">
                <a:solidFill>
                  <a:srgbClr val="FF0000"/>
                </a:solidFill>
                <a:latin typeface="宋体" panose="02010600030101010101" pitchFamily="2" charset="-122"/>
                <a:ea typeface="宋体" panose="02010600030101010101" pitchFamily="2" charset="-122"/>
              </a:rPr>
              <a:t>a[l:r+1]</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2)</a:t>
            </a:r>
          </a:p>
          <a:p>
            <a:pPr algn="l"/>
            <a:r>
              <a:rPr lang="en-US" altLang="zh-CN" sz="4400" dirty="0">
                <a:solidFill>
                  <a:schemeClr val="tx1"/>
                </a:solidFill>
                <a:latin typeface="宋体" panose="02010600030101010101" pitchFamily="2" charset="-122"/>
                <a:ea typeface="宋体" panose="02010600030101010101" pitchFamily="2" charset="-122"/>
              </a:rPr>
              <a:t>    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a:t>
            </a:r>
            <a:r>
              <a:rPr lang="en-US" altLang="zh-CN" sz="4400" dirty="0" smtClean="0">
                <a:solidFill>
                  <a:schemeClr val="tx1"/>
                </a:solidFill>
                <a:latin typeface="宋体" panose="02010600030101010101" pitchFamily="2" charset="-122"/>
                <a:ea typeface="宋体" panose="02010600030101010101" pitchFamily="2" charset="-122"/>
              </a:rPr>
              <a:t>b:</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        if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[0] ^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 == x:</a:t>
            </a:r>
          </a:p>
          <a:p>
            <a:pPr algn="l"/>
            <a:r>
              <a:rPr lang="en-US" altLang="zh-CN" sz="4400" dirty="0">
                <a:solidFill>
                  <a:schemeClr val="tx1"/>
                </a:solidFill>
                <a:latin typeface="宋体" panose="02010600030101010101" pitchFamily="2" charset="-122"/>
                <a:ea typeface="宋体" panose="02010600030101010101" pitchFamily="2" charset="-122"/>
              </a:rPr>
              <a:t>            return 'yes'</a:t>
            </a:r>
          </a:p>
          <a:p>
            <a:pPr algn="l"/>
            <a:r>
              <a:rPr lang="en-US" altLang="zh-CN" sz="4400" dirty="0">
                <a:solidFill>
                  <a:schemeClr val="tx1"/>
                </a:solidFill>
                <a:latin typeface="宋体" panose="02010600030101010101" pitchFamily="2" charset="-122"/>
                <a:ea typeface="宋体" panose="02010600030101010101" pitchFamily="2" charset="-122"/>
              </a:rPr>
              <a:t>    return 'no'</a:t>
            </a:r>
          </a:p>
          <a:p>
            <a:pPr algn="l"/>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chemeClr val="tx1"/>
                </a:solidFill>
                <a:latin typeface="宋体" panose="02010600030101010101" pitchFamily="2" charset="-122"/>
                <a:ea typeface="宋体" panose="02010600030101010101" pitchFamily="2" charset="-122"/>
              </a:rPr>
              <a:t>n,m,x</a:t>
            </a:r>
            <a:r>
              <a:rPr lang="en-US" altLang="zh-CN" sz="4400" dirty="0">
                <a:solidFill>
                  <a:schemeClr val="tx1"/>
                </a:solidFill>
                <a:latin typeface="宋体" panose="02010600030101010101" pitchFamily="2" charset="-122"/>
                <a:ea typeface="宋体" panose="02010600030101010101" pitchFamily="2" charset="-122"/>
              </a:rPr>
              <a:t> = 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a:solidFill>
                  <a:schemeClr val="tx1"/>
                </a:solidFill>
                <a:latin typeface="宋体" panose="02010600030101010101" pitchFamily="2" charset="-122"/>
                <a:ea typeface="宋体" panose="02010600030101010101" pitchFamily="2" charset="-122"/>
              </a:rPr>
              <a:t>a = [0]+list(map(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  </a:t>
            </a:r>
            <a:r>
              <a:rPr lang="en-US" altLang="zh-CN" sz="4400" dirty="0">
                <a:solidFill>
                  <a:srgbClr val="FF0000"/>
                </a:solidFill>
                <a:latin typeface="宋体" panose="02010600030101010101" pitchFamily="2" charset="-122"/>
                <a:ea typeface="宋体" panose="02010600030101010101" pitchFamily="2" charset="-122"/>
              </a:rPr>
              <a:t>#a[0]</a:t>
            </a:r>
            <a:r>
              <a:rPr lang="zh-CN" altLang="en-US" sz="4400" dirty="0">
                <a:solidFill>
                  <a:srgbClr val="FF0000"/>
                </a:solidFill>
                <a:latin typeface="宋体" panose="02010600030101010101" pitchFamily="2" charset="-122"/>
                <a:ea typeface="宋体" panose="02010600030101010101" pitchFamily="2" charset="-122"/>
              </a:rPr>
              <a:t>不用</a:t>
            </a:r>
          </a:p>
          <a:p>
            <a:pPr algn="l"/>
            <a:r>
              <a:rPr lang="en-US" altLang="zh-CN" sz="4400" dirty="0">
                <a:solidFill>
                  <a:schemeClr val="tx1"/>
                </a:solidFill>
                <a:latin typeface="宋体" panose="02010600030101010101" pitchFamily="2" charset="-122"/>
                <a:ea typeface="宋体" panose="02010600030101010101" pitchFamily="2" charset="-122"/>
              </a:rPr>
              <a:t>c = []</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range(m):</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c.append</a:t>
            </a:r>
            <a:r>
              <a:rPr lang="en-US" altLang="zh-CN" sz="4400" dirty="0">
                <a:solidFill>
                  <a:schemeClr val="tx1"/>
                </a:solidFill>
                <a:latin typeface="宋体" panose="02010600030101010101" pitchFamily="2" charset="-122"/>
                <a:ea typeface="宋体" panose="02010600030101010101" pitchFamily="2" charset="-122"/>
              </a:rPr>
              <a:t>(list(map(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c:</a:t>
            </a:r>
          </a:p>
          <a:p>
            <a:pPr algn="l"/>
            <a:r>
              <a:rPr lang="en-US" altLang="zh-CN" sz="4400" dirty="0">
                <a:solidFill>
                  <a:schemeClr val="tx1"/>
                </a:solidFill>
                <a:latin typeface="宋体" panose="02010600030101010101" pitchFamily="2" charset="-122"/>
                <a:ea typeface="宋体" panose="02010600030101010101" pitchFamily="2" charset="-122"/>
              </a:rPr>
              <a:t>    print(two(</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[0],</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[1]))</a:t>
            </a:r>
          </a:p>
        </p:txBody>
      </p:sp>
    </p:spTree>
    <p:custDataLst>
      <p:tags r:id="rId1"/>
    </p:custDataLst>
    <p:extLst>
      <p:ext uri="{BB962C8B-B14F-4D97-AF65-F5344CB8AC3E}">
        <p14:creationId xmlns:p14="http://schemas.microsoft.com/office/powerpoint/2010/main" val="21014588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0091473" cy="465786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sz="5400" dirty="0" smtClean="0">
                <a:latin typeface="Times New Roman" panose="02020603050405020304" pitchFamily="18" charset="0"/>
                <a:cs typeface="Times New Roman" panose="02020603050405020304" pitchFamily="18" charset="0"/>
              </a:rPr>
              <a:t>设</a:t>
            </a:r>
            <a:r>
              <a:rPr lang="en-US" altLang="zh-CN" sz="5400" dirty="0" err="1" smtClean="0">
                <a:latin typeface="Times New Roman" panose="02020603050405020304" pitchFamily="18" charset="0"/>
                <a:cs typeface="Times New Roman" panose="02020603050405020304" pitchFamily="18" charset="0"/>
              </a:rPr>
              <a:t>a</a:t>
            </a:r>
            <a:r>
              <a:rPr lang="en-US" altLang="zh-CN" sz="5400" baseline="-25000" dirty="0" err="1" smtClean="0">
                <a:latin typeface="Times New Roman" panose="02020603050405020304" pitchFamily="18" charset="0"/>
                <a:cs typeface="Times New Roman" panose="02020603050405020304" pitchFamily="18" charset="0"/>
              </a:rPr>
              <a:t>i</a:t>
            </a:r>
            <a:r>
              <a:rPr lang="zh-CN" altLang="en-US" sz="5400" dirty="0" smtClean="0">
                <a:latin typeface="Times New Roman" panose="02020603050405020304" pitchFamily="18" charset="0"/>
                <a:cs typeface="Times New Roman" panose="02020603050405020304" pitchFamily="18" charset="0"/>
              </a:rPr>
              <a:t>右边符合要求的是</a:t>
            </a:r>
            <a:r>
              <a:rPr lang="en-US" altLang="zh-CN" sz="5400" dirty="0" err="1" smtClean="0">
                <a:latin typeface="Times New Roman" panose="02020603050405020304" pitchFamily="18" charset="0"/>
                <a:cs typeface="Times New Roman" panose="02020603050405020304" pitchFamily="18" charset="0"/>
              </a:rPr>
              <a:t>a</a:t>
            </a:r>
            <a:r>
              <a:rPr lang="en-US" altLang="zh-CN" sz="5400" baseline="-25000" dirty="0" err="1" smtClean="0">
                <a:latin typeface="Times New Roman" panose="02020603050405020304" pitchFamily="18" charset="0"/>
                <a:cs typeface="Times New Roman" panose="02020603050405020304" pitchFamily="18" charset="0"/>
              </a:rPr>
              <a:t>j</a:t>
            </a:r>
            <a:endParaRPr lang="en-US" altLang="zh-CN" sz="5400" baseline="-25000" dirty="0" smtClean="0">
              <a:latin typeface="Times New Roman" panose="02020603050405020304" pitchFamily="18" charset="0"/>
              <a:cs typeface="Times New Roman" panose="02020603050405020304" pitchFamily="18" charset="0"/>
            </a:endParaRPr>
          </a:p>
          <a:p>
            <a:r>
              <a:rPr lang="zh-CN" altLang="en-US" sz="5400" dirty="0" smtClean="0">
                <a:latin typeface="Times New Roman" panose="02020603050405020304" pitchFamily="18" charset="0"/>
                <a:cs typeface="Times New Roman" panose="02020603050405020304" pitchFamily="18" charset="0"/>
              </a:rPr>
              <a:t>设</a:t>
            </a:r>
            <a:r>
              <a:rPr lang="en-US" altLang="zh-CN" sz="5400" dirty="0" smtClean="0">
                <a:latin typeface="Times New Roman" panose="02020603050405020304" pitchFamily="18" charset="0"/>
                <a:cs typeface="Times New Roman" panose="02020603050405020304" pitchFamily="18" charset="0"/>
              </a:rPr>
              <a:t>a</a:t>
            </a:r>
            <a:r>
              <a:rPr lang="en-US" altLang="zh-CN" sz="5400" baseline="-25000" dirty="0" smtClean="0">
                <a:latin typeface="Times New Roman" panose="02020603050405020304" pitchFamily="18" charset="0"/>
                <a:cs typeface="Times New Roman" panose="02020603050405020304" pitchFamily="18" charset="0"/>
              </a:rPr>
              <a:t>i+1</a:t>
            </a:r>
            <a:r>
              <a:rPr lang="zh-CN" altLang="en-US" sz="5400" dirty="0" smtClean="0">
                <a:latin typeface="Times New Roman" panose="02020603050405020304" pitchFamily="18" charset="0"/>
                <a:cs typeface="Times New Roman" panose="02020603050405020304" pitchFamily="18" charset="0"/>
              </a:rPr>
              <a:t>右边符合要求的是</a:t>
            </a:r>
            <a:r>
              <a:rPr lang="en-US" altLang="zh-CN" sz="5400" dirty="0" err="1" smtClean="0">
                <a:latin typeface="Times New Roman" panose="02020603050405020304" pitchFamily="18" charset="0"/>
                <a:cs typeface="Times New Roman" panose="02020603050405020304" pitchFamily="18" charset="0"/>
              </a:rPr>
              <a:t>a</a:t>
            </a:r>
            <a:r>
              <a:rPr lang="en-US" altLang="zh-CN" sz="5400" baseline="-25000" dirty="0" err="1" smtClean="0">
                <a:latin typeface="Times New Roman" panose="02020603050405020304" pitchFamily="18" charset="0"/>
                <a:cs typeface="Times New Roman" panose="02020603050405020304" pitchFamily="18" charset="0"/>
              </a:rPr>
              <a:t>k</a:t>
            </a:r>
            <a:endParaRPr lang="en-US" altLang="zh-CN" sz="5400" baseline="-25000" dirty="0" smtClean="0">
              <a:latin typeface="Times New Roman" panose="02020603050405020304" pitchFamily="18" charset="0"/>
              <a:cs typeface="Times New Roman" panose="02020603050405020304" pitchFamily="18" charset="0"/>
            </a:endParaRPr>
          </a:p>
          <a:p>
            <a:r>
              <a:rPr lang="zh-CN" altLang="en-US" sz="5400" dirty="0" smtClean="0">
                <a:latin typeface="Times New Roman" panose="02020603050405020304" pitchFamily="18" charset="0"/>
                <a:cs typeface="Times New Roman" panose="02020603050405020304" pitchFamily="18" charset="0"/>
              </a:rPr>
              <a:t>若</a:t>
            </a:r>
            <a:r>
              <a:rPr lang="en-US" altLang="zh-CN" sz="5400" dirty="0" smtClean="0">
                <a:latin typeface="Times New Roman" panose="02020603050405020304" pitchFamily="18" charset="0"/>
                <a:cs typeface="Times New Roman" panose="02020603050405020304" pitchFamily="18" charset="0"/>
              </a:rPr>
              <a:t>k&lt;j</a:t>
            </a:r>
            <a:r>
              <a:rPr lang="zh-CN" altLang="en-US" sz="5400" dirty="0" smtClean="0">
                <a:latin typeface="Times New Roman" panose="02020603050405020304" pitchFamily="18" charset="0"/>
                <a:cs typeface="Times New Roman" panose="02020603050405020304" pitchFamily="18" charset="0"/>
              </a:rPr>
              <a:t>，则对</a:t>
            </a:r>
            <a:r>
              <a:rPr lang="en-US" altLang="zh-CN" sz="5400" dirty="0" err="1">
                <a:latin typeface="Times New Roman" panose="02020603050405020304" pitchFamily="18" charset="0"/>
                <a:cs typeface="Times New Roman" panose="02020603050405020304" pitchFamily="18" charset="0"/>
              </a:rPr>
              <a:t>a</a:t>
            </a:r>
            <a:r>
              <a:rPr lang="en-US" altLang="zh-CN" sz="5400" baseline="-25000" dirty="0" err="1">
                <a:latin typeface="Times New Roman" panose="02020603050405020304" pitchFamily="18" charset="0"/>
                <a:cs typeface="Times New Roman" panose="02020603050405020304" pitchFamily="18" charset="0"/>
              </a:rPr>
              <a:t>i</a:t>
            </a:r>
            <a:r>
              <a:rPr lang="zh-CN" altLang="en-US" sz="5400" dirty="0" smtClean="0">
                <a:latin typeface="Times New Roman" panose="02020603050405020304" pitchFamily="18" charset="0"/>
                <a:cs typeface="Times New Roman" panose="02020603050405020304" pitchFamily="18" charset="0"/>
              </a:rPr>
              <a:t>来说，它右边的</a:t>
            </a:r>
            <a:r>
              <a:rPr lang="en-US" altLang="zh-CN" sz="5400" dirty="0" smtClean="0">
                <a:latin typeface="Times New Roman" panose="02020603050405020304" pitchFamily="18" charset="0"/>
                <a:cs typeface="Times New Roman" panose="02020603050405020304" pitchFamily="18" charset="0"/>
              </a:rPr>
              <a:t>(a</a:t>
            </a:r>
            <a:r>
              <a:rPr lang="en-US" altLang="zh-CN" sz="5400" baseline="-25000" dirty="0" smtClean="0">
                <a:latin typeface="Times New Roman" panose="02020603050405020304" pitchFamily="18" charset="0"/>
                <a:cs typeface="Times New Roman" panose="02020603050405020304" pitchFamily="18" charset="0"/>
              </a:rPr>
              <a:t>i+1</a:t>
            </a:r>
            <a:r>
              <a:rPr lang="en-US" altLang="zh-CN" sz="5400" dirty="0" smtClean="0">
                <a:latin typeface="Times New Roman" panose="02020603050405020304" pitchFamily="18" charset="0"/>
                <a:cs typeface="Times New Roman" panose="02020603050405020304" pitchFamily="18" charset="0"/>
              </a:rPr>
              <a:t>,</a:t>
            </a:r>
            <a:r>
              <a:rPr lang="en-US" altLang="zh-CN" sz="5400" dirty="0">
                <a:latin typeface="Times New Roman" panose="02020603050405020304" pitchFamily="18" charset="0"/>
                <a:cs typeface="Times New Roman" panose="02020603050405020304" pitchFamily="18" charset="0"/>
              </a:rPr>
              <a:t> </a:t>
            </a:r>
            <a:r>
              <a:rPr lang="en-US" altLang="zh-CN" sz="5400" dirty="0" err="1" smtClean="0">
                <a:latin typeface="Times New Roman" panose="02020603050405020304" pitchFamily="18" charset="0"/>
                <a:cs typeface="Times New Roman" panose="02020603050405020304" pitchFamily="18" charset="0"/>
              </a:rPr>
              <a:t>a</a:t>
            </a:r>
            <a:r>
              <a:rPr lang="en-US" altLang="zh-CN" sz="5400" baseline="-25000" dirty="0" err="1" smtClean="0">
                <a:latin typeface="Times New Roman" panose="02020603050405020304" pitchFamily="18" charset="0"/>
                <a:cs typeface="Times New Roman" panose="02020603050405020304" pitchFamily="18" charset="0"/>
              </a:rPr>
              <a:t>k</a:t>
            </a:r>
            <a:r>
              <a:rPr lang="en-US" altLang="zh-CN" sz="5400" dirty="0" smtClean="0">
                <a:latin typeface="Times New Roman" panose="02020603050405020304" pitchFamily="18" charset="0"/>
                <a:cs typeface="Times New Roman" panose="02020603050405020304" pitchFamily="18" charset="0"/>
              </a:rPr>
              <a:t>)</a:t>
            </a:r>
            <a:r>
              <a:rPr lang="zh-CN" altLang="en-US" sz="5400" dirty="0" smtClean="0">
                <a:latin typeface="Times New Roman" panose="02020603050405020304" pitchFamily="18" charset="0"/>
                <a:cs typeface="Times New Roman" panose="02020603050405020304" pitchFamily="18" charset="0"/>
              </a:rPr>
              <a:t>这一对数，更好地满足要求。</a:t>
            </a:r>
            <a:endParaRPr lang="en-US" altLang="zh-CN" sz="5400" dirty="0" smtClean="0">
              <a:latin typeface="Times New Roman" panose="02020603050405020304" pitchFamily="18" charset="0"/>
              <a:cs typeface="Times New Roman" panose="02020603050405020304" pitchFamily="18" charset="0"/>
            </a:endParaRPr>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）动态规划</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chemeClr val="bg1"/>
                </a:solidFill>
                <a:latin typeface="思源宋体 CN Heavy" panose="02020900000000000000" charset="-122"/>
                <a:ea typeface="思源宋体 CN Heavy" panose="02020900000000000000" charset="-122"/>
              </a:rPr>
              <a:t>字典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87070400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90" y="2657338"/>
            <a:ext cx="6529414" cy="107604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定义字典</a:t>
            </a:r>
            <a:r>
              <a:rPr lang="en-US" altLang="zh-CN" dirty="0" err="1" smtClean="0"/>
              <a:t>mp</a:t>
            </a:r>
            <a:r>
              <a:rPr lang="zh-CN" altLang="en-US" dirty="0" smtClean="0"/>
              <a:t>，</a:t>
            </a:r>
            <a:r>
              <a:rPr lang="en-US" altLang="zh-CN" dirty="0" err="1" smtClean="0"/>
              <a:t>mp</a:t>
            </a:r>
            <a:r>
              <a:rPr lang="zh-CN" altLang="en-US" dirty="0"/>
              <a:t>的键是</a:t>
            </a:r>
            <a:r>
              <a:rPr lang="en-US" altLang="zh-CN" dirty="0"/>
              <a:t>a[</a:t>
            </a:r>
            <a:r>
              <a:rPr lang="en-US" altLang="zh-CN" dirty="0" err="1"/>
              <a:t>i</a:t>
            </a:r>
            <a:r>
              <a:rPr lang="en-US" altLang="zh-CN" dirty="0"/>
              <a:t>]</a:t>
            </a:r>
            <a:r>
              <a:rPr lang="zh-CN" altLang="en-US" dirty="0"/>
              <a:t>，对应的值是</a:t>
            </a:r>
            <a:r>
              <a:rPr lang="en-US" altLang="zh-CN" dirty="0" err="1"/>
              <a:t>i</a:t>
            </a:r>
            <a:r>
              <a:rPr lang="zh-CN" altLang="en-US" dirty="0" smtClean="0"/>
              <a:t>。</a:t>
            </a:r>
            <a:endParaRPr lang="en-US" altLang="zh-CN" dirty="0" smtClean="0"/>
          </a:p>
          <a:p>
            <a:r>
              <a:rPr lang="en-US" altLang="zh-CN" dirty="0" smtClean="0"/>
              <a:t>7</a:t>
            </a:r>
            <a:r>
              <a:rPr lang="zh-CN" altLang="en-US" dirty="0" smtClean="0"/>
              <a:t>行：把</a:t>
            </a:r>
            <a:r>
              <a:rPr lang="en-US" altLang="zh-CN" dirty="0"/>
              <a:t>a[</a:t>
            </a:r>
            <a:r>
              <a:rPr lang="en-US" altLang="zh-CN" dirty="0" err="1"/>
              <a:t>i</a:t>
            </a:r>
            <a:r>
              <a:rPr lang="en-US" altLang="zh-CN" dirty="0"/>
              <a:t>]</a:t>
            </a:r>
            <a:r>
              <a:rPr lang="zh-CN" altLang="en-US" dirty="0"/>
              <a:t>映射到</a:t>
            </a:r>
            <a:r>
              <a:rPr lang="en-US" altLang="zh-CN" dirty="0" err="1" smtClean="0"/>
              <a:t>i</a:t>
            </a:r>
            <a:endParaRPr lang="en-US" altLang="zh-CN" dirty="0" smtClean="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）动态规划</a:t>
            </a:r>
            <a:r>
              <a:rPr lang="en-US" altLang="zh-CN" sz="5600" b="1" spc="600" dirty="0" smtClean="0">
                <a:solidFill>
                  <a:schemeClr val="bg1"/>
                </a:solidFill>
                <a:latin typeface="思源宋体 CN Heavy" panose="02020900000000000000" charset="-122"/>
                <a:ea typeface="思源宋体 CN Heavy" panose="02020900000000000000" charset="-122"/>
              </a:rPr>
              <a:t>+</a:t>
            </a:r>
            <a:r>
              <a:rPr lang="zh-CN" altLang="en-US" sz="5600" b="1" spc="600" dirty="0" smtClean="0">
                <a:solidFill>
                  <a:schemeClr val="bg1"/>
                </a:solidFill>
                <a:latin typeface="思源宋体 CN Heavy" panose="02020900000000000000" charset="-122"/>
                <a:ea typeface="思源宋体 CN Heavy" panose="02020900000000000000" charset="-122"/>
              </a:rPr>
              <a:t>字典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993951" y="-374572"/>
            <a:ext cx="10883040" cy="1699086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7847078" y="3448871"/>
            <a:ext cx="15176786"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x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a = [0]+list(map(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加</a:t>
            </a:r>
            <a:r>
              <a:rPr lang="en-US" altLang="zh-CN" sz="4000" dirty="0">
                <a:solidFill>
                  <a:schemeClr val="tx1"/>
                </a:solidFill>
                <a:latin typeface="宋体" panose="02010600030101010101" pitchFamily="2" charset="-122"/>
                <a:ea typeface="宋体" panose="02010600030101010101" pitchFamily="2" charset="-122"/>
              </a:rPr>
              <a:t>a[0]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a[1]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 = [0]*(n+10)</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[n+1] = 1&lt;&lt;30</a:t>
            </a:r>
          </a:p>
          <a:p>
            <a:pPr algn="l"/>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 = {}                           #</a:t>
            </a:r>
            <a:r>
              <a:rPr lang="zh-CN" altLang="en-US" sz="4000" dirty="0">
                <a:solidFill>
                  <a:schemeClr val="tx1"/>
                </a:solidFill>
                <a:latin typeface="宋体" panose="02010600030101010101" pitchFamily="2" charset="-122"/>
                <a:ea typeface="宋体" panose="02010600030101010101" pitchFamily="2" charset="-122"/>
              </a:rPr>
              <a:t>定义字典</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range(n,0,-1</a:t>
            </a:r>
            <a:r>
              <a:rPr lang="en-US" altLang="zh-CN" sz="4000" dirty="0" smtClean="0">
                <a:solidFill>
                  <a:schemeClr val="tx1"/>
                </a:solidFill>
                <a:latin typeface="宋体" panose="02010600030101010101" pitchFamily="2" charset="-122"/>
                <a:ea typeface="宋体" panose="02010600030101010101" pitchFamily="2" charset="-122"/>
              </a:rPr>
              <a:t>):    #n</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mp</a:t>
            </a:r>
            <a:r>
              <a:rPr lang="en-US" altLang="zh-CN" sz="4000" dirty="0">
                <a:solidFill>
                  <a:srgbClr val="FF0000"/>
                </a:solidFill>
                <a:latin typeface="宋体" panose="02010600030101010101" pitchFamily="2" charset="-122"/>
                <a:ea typeface="宋体" panose="02010600030101010101" pitchFamily="2" charset="-122"/>
              </a:rPr>
              <a:t>[a[</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a:t>
            </a:r>
            <a:r>
              <a:rPr lang="en-US" altLang="zh-CN" sz="4000" dirty="0" err="1" smtClean="0">
                <a:solidFill>
                  <a:srgbClr val="FF0000"/>
                </a:solidFill>
                <a:latin typeface="宋体" panose="02010600030101010101" pitchFamily="2" charset="-122"/>
                <a:ea typeface="宋体" panose="02010600030101010101" pitchFamily="2" charset="-122"/>
              </a:rPr>
              <a:t>i</a:t>
            </a:r>
            <a:r>
              <a:rPr lang="en-US" altLang="zh-CN" sz="4000" dirty="0" smtClean="0">
                <a:solidFill>
                  <a:srgbClr val="FF0000"/>
                </a:solidFill>
                <a:latin typeface="宋体" panose="02010600030101010101" pitchFamily="2" charset="-122"/>
                <a:ea typeface="宋体" panose="02010600030101010101" pitchFamily="2" charset="-122"/>
              </a:rPr>
              <a:t>           #</a:t>
            </a:r>
            <a:r>
              <a:rPr lang="zh-CN" altLang="en-US" sz="4000" dirty="0" smtClean="0">
                <a:solidFill>
                  <a:srgbClr val="FF0000"/>
                </a:solidFill>
                <a:latin typeface="宋体" panose="02010600030101010101" pitchFamily="2" charset="-122"/>
                <a:ea typeface="宋体" panose="02010600030101010101" pitchFamily="2" charset="-122"/>
              </a:rPr>
              <a:t>把</a:t>
            </a:r>
            <a:r>
              <a:rPr lang="en-US" altLang="zh-CN" sz="4000" dirty="0">
                <a:solidFill>
                  <a:srgbClr val="FF0000"/>
                </a:solidFill>
                <a:latin typeface="宋体" panose="02010600030101010101" pitchFamily="2" charset="-122"/>
                <a:ea typeface="宋体" panose="02010600030101010101" pitchFamily="2" charset="-122"/>
              </a:rPr>
              <a:t>a[</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a:t>
            </a:r>
            <a:r>
              <a:rPr lang="zh-CN" altLang="en-US" sz="4000" dirty="0">
                <a:solidFill>
                  <a:srgbClr val="FF0000"/>
                </a:solidFill>
                <a:latin typeface="宋体" panose="02010600030101010101" pitchFamily="2" charset="-122"/>
                <a:ea typeface="宋体" panose="02010600030101010101" pitchFamily="2" charset="-122"/>
              </a:rPr>
              <a:t>映射到</a:t>
            </a:r>
            <a:r>
              <a:rPr lang="en-US" altLang="zh-CN" sz="4000" dirty="0" err="1">
                <a:solidFill>
                  <a:srgbClr val="FF0000"/>
                </a:solidFill>
                <a:latin typeface="宋体" panose="02010600030101010101" pitchFamily="2" charset="-122"/>
                <a:ea typeface="宋体" panose="02010600030101010101" pitchFamily="2" charset="-122"/>
              </a:rPr>
              <a:t>i</a:t>
            </a:r>
            <a:endParaRPr lang="en-US" altLang="zh-CN" sz="4000" dirty="0">
              <a:solidFill>
                <a:srgbClr val="FF0000"/>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y = </a:t>
            </a:r>
            <a:r>
              <a:rPr lang="en-US" altLang="zh-CN" sz="4000" dirty="0" err="1">
                <a:solidFill>
                  <a:schemeClr val="tx1"/>
                </a:solidFill>
                <a:latin typeface="宋体" panose="02010600030101010101" pitchFamily="2" charset="-122"/>
                <a:ea typeface="宋体" panose="02010600030101010101" pitchFamily="2" charset="-122"/>
              </a:rPr>
              <a:t>x^a</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pos</a:t>
            </a:r>
            <a:r>
              <a:rPr lang="en-US" altLang="zh-CN" sz="4000" dirty="0" smtClean="0">
                <a:solidFill>
                  <a:schemeClr val="tx1"/>
                </a:solidFill>
                <a:latin typeface="宋体" panose="02010600030101010101" pitchFamily="2" charset="-122"/>
                <a:ea typeface="宋体" panose="02010600030101010101" pitchFamily="2" charset="-122"/>
              </a:rPr>
              <a:t>[i+1]      #</a:t>
            </a:r>
            <a:r>
              <a:rPr lang="zh-CN" altLang="en-US" sz="4000" dirty="0">
                <a:solidFill>
                  <a:schemeClr val="tx1"/>
                </a:solidFill>
                <a:latin typeface="宋体" panose="02010600030101010101" pitchFamily="2" charset="-122"/>
                <a:ea typeface="宋体" panose="02010600030101010101" pitchFamily="2" charset="-122"/>
              </a:rPr>
              <a:t>从下一个</a:t>
            </a:r>
            <a:r>
              <a:rPr lang="zh-CN" altLang="en-US" sz="4000" dirty="0" smtClean="0">
                <a:solidFill>
                  <a:schemeClr val="tx1"/>
                </a:solidFill>
                <a:latin typeface="宋体" panose="02010600030101010101" pitchFamily="2" charset="-122"/>
                <a:ea typeface="宋体" panose="02010600030101010101" pitchFamily="2" charset="-122"/>
              </a:rPr>
              <a:t>位置找</a:t>
            </a:r>
            <a:r>
              <a:rPr lang="zh-CN" altLang="en-US" sz="4000" dirty="0">
                <a:solidFill>
                  <a:schemeClr val="tx1"/>
                </a:solidFill>
                <a:latin typeface="宋体" panose="02010600030101010101" pitchFamily="2" charset="-122"/>
                <a:ea typeface="宋体" panose="02010600030101010101" pitchFamily="2" charset="-122"/>
              </a:rPr>
              <a:t>符合条件的数</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mp.get</a:t>
            </a:r>
            <a:r>
              <a:rPr lang="en-US" altLang="zh-CN" sz="4000" dirty="0">
                <a:solidFill>
                  <a:schemeClr val="tx1"/>
                </a:solidFill>
                <a:latin typeface="宋体" panose="02010600030101010101" pitchFamily="2" charset="-122"/>
                <a:ea typeface="宋体" panose="02010600030101010101" pitchFamily="2" charset="-122"/>
              </a:rPr>
              <a:t>(y):</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min(</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[y])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最近位置</a:t>
            </a:r>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range(m</a:t>
            </a:r>
            <a:r>
              <a:rPr lang="en-US" altLang="zh-CN" sz="4000" dirty="0" smtClean="0">
                <a:solidFill>
                  <a:schemeClr val="tx1"/>
                </a:solidFill>
                <a:latin typeface="宋体" panose="02010600030101010101" pitchFamily="2" charset="-122"/>
                <a:ea typeface="宋体" panose="02010600030101010101" pitchFamily="2" charset="-122"/>
              </a:rPr>
              <a:t>):         #m</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L, R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[L]&lt;=R:   print('yes')</a:t>
            </a:r>
          </a:p>
          <a:p>
            <a:pPr algn="l"/>
            <a:r>
              <a:rPr lang="en-US" altLang="zh-CN" sz="4000" dirty="0">
                <a:solidFill>
                  <a:schemeClr val="tx1"/>
                </a:solidFill>
                <a:latin typeface="宋体" panose="02010600030101010101" pitchFamily="2" charset="-122"/>
                <a:ea typeface="宋体" panose="02010600030101010101" pitchFamily="2" charset="-122"/>
              </a:rPr>
              <a:t>    else:           print('no</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52788679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90" y="2657338"/>
            <a:ext cx="6529414" cy="107604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定义字典</a:t>
            </a:r>
            <a:r>
              <a:rPr lang="en-US" altLang="zh-CN" dirty="0" err="1" smtClean="0"/>
              <a:t>mp</a:t>
            </a:r>
            <a:r>
              <a:rPr lang="zh-CN" altLang="en-US" dirty="0" smtClean="0"/>
              <a:t>，</a:t>
            </a:r>
            <a:r>
              <a:rPr lang="en-US" altLang="zh-CN" dirty="0" err="1" smtClean="0"/>
              <a:t>mp</a:t>
            </a:r>
            <a:r>
              <a:rPr lang="zh-CN" altLang="en-US" dirty="0"/>
              <a:t>的键是</a:t>
            </a:r>
            <a:r>
              <a:rPr lang="en-US" altLang="zh-CN" dirty="0"/>
              <a:t>a[</a:t>
            </a:r>
            <a:r>
              <a:rPr lang="en-US" altLang="zh-CN" dirty="0" err="1"/>
              <a:t>i</a:t>
            </a:r>
            <a:r>
              <a:rPr lang="en-US" altLang="zh-CN" dirty="0"/>
              <a:t>]</a:t>
            </a:r>
            <a:r>
              <a:rPr lang="zh-CN" altLang="en-US" dirty="0"/>
              <a:t>，对应的值是</a:t>
            </a:r>
            <a:r>
              <a:rPr lang="en-US" altLang="zh-CN" dirty="0" err="1"/>
              <a:t>i</a:t>
            </a:r>
            <a:r>
              <a:rPr lang="zh-CN" altLang="en-US" dirty="0" smtClean="0"/>
              <a:t>。</a:t>
            </a:r>
            <a:endParaRPr lang="en-US" altLang="zh-CN" dirty="0" smtClean="0"/>
          </a:p>
          <a:p>
            <a:r>
              <a:rPr lang="en-US" altLang="zh-CN" dirty="0" smtClean="0"/>
              <a:t>7</a:t>
            </a:r>
            <a:r>
              <a:rPr lang="zh-CN" altLang="en-US" dirty="0" smtClean="0"/>
              <a:t>行：把</a:t>
            </a:r>
            <a:r>
              <a:rPr lang="en-US" altLang="zh-CN" dirty="0"/>
              <a:t>a[</a:t>
            </a:r>
            <a:r>
              <a:rPr lang="en-US" altLang="zh-CN" dirty="0" err="1"/>
              <a:t>i</a:t>
            </a:r>
            <a:r>
              <a:rPr lang="en-US" altLang="zh-CN" dirty="0"/>
              <a:t>]</a:t>
            </a:r>
            <a:r>
              <a:rPr lang="zh-CN" altLang="en-US" dirty="0"/>
              <a:t>映射到</a:t>
            </a:r>
            <a:r>
              <a:rPr lang="en-US" altLang="zh-CN" dirty="0" err="1" smtClean="0"/>
              <a:t>i</a:t>
            </a:r>
            <a:endParaRPr lang="en-US" altLang="zh-CN" dirty="0" smtClean="0"/>
          </a:p>
          <a:p>
            <a:r>
              <a:rPr lang="en-US" altLang="zh-CN" dirty="0" smtClean="0"/>
              <a:t>8~9</a:t>
            </a:r>
            <a:r>
              <a:rPr lang="zh-CN" altLang="en-US" dirty="0" smtClean="0"/>
              <a:t>行：找到</a:t>
            </a:r>
            <a:r>
              <a:rPr lang="zh-CN" altLang="en-US" dirty="0"/>
              <a:t>距离</a:t>
            </a:r>
            <a:r>
              <a:rPr lang="en-US" altLang="zh-CN" dirty="0"/>
              <a:t>a[</a:t>
            </a:r>
            <a:r>
              <a:rPr lang="en-US" altLang="zh-CN" dirty="0" err="1"/>
              <a:t>i</a:t>
            </a:r>
            <a:r>
              <a:rPr lang="en-US" altLang="zh-CN" dirty="0"/>
              <a:t>]</a:t>
            </a:r>
            <a:r>
              <a:rPr lang="zh-CN" altLang="en-US" dirty="0"/>
              <a:t>的符合题目要求的数最近位置</a:t>
            </a:r>
            <a:r>
              <a:rPr lang="zh-CN" altLang="en-US" dirty="0" smtClean="0"/>
              <a:t>。</a:t>
            </a:r>
            <a:endParaRPr lang="zh-CN" alt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）字典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993951" y="-374572"/>
            <a:ext cx="10883040" cy="1699086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7847078" y="3448871"/>
            <a:ext cx="15176786"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x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a = [0]+list(map(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加</a:t>
            </a:r>
            <a:r>
              <a:rPr lang="en-US" altLang="zh-CN" sz="4000" dirty="0">
                <a:solidFill>
                  <a:schemeClr val="tx1"/>
                </a:solidFill>
                <a:latin typeface="宋体" panose="02010600030101010101" pitchFamily="2" charset="-122"/>
                <a:ea typeface="宋体" panose="02010600030101010101" pitchFamily="2" charset="-122"/>
              </a:rPr>
              <a:t>a[0]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a[1]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 = [0]*(n+10)</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[n+1] = 1&lt;&lt;30</a:t>
            </a:r>
          </a:p>
          <a:p>
            <a:pPr algn="l"/>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 = {}                           #</a:t>
            </a:r>
            <a:r>
              <a:rPr lang="zh-CN" altLang="en-US" sz="4000" dirty="0">
                <a:solidFill>
                  <a:schemeClr val="tx1"/>
                </a:solidFill>
                <a:latin typeface="宋体" panose="02010600030101010101" pitchFamily="2" charset="-122"/>
                <a:ea typeface="宋体" panose="02010600030101010101" pitchFamily="2" charset="-122"/>
              </a:rPr>
              <a:t>定义字典</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range(n,0,-1</a:t>
            </a:r>
            <a:r>
              <a:rPr lang="en-US" altLang="zh-CN" sz="4000" dirty="0" smtClean="0">
                <a:solidFill>
                  <a:schemeClr val="tx1"/>
                </a:solidFill>
                <a:latin typeface="宋体" panose="02010600030101010101" pitchFamily="2" charset="-122"/>
                <a:ea typeface="宋体" panose="02010600030101010101" pitchFamily="2" charset="-122"/>
              </a:rPr>
              <a:t>):    #n</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把</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映射到</a:t>
            </a:r>
            <a:r>
              <a:rPr lang="en-US" altLang="zh-CN" sz="4000" dirty="0" err="1">
                <a:solidFill>
                  <a:schemeClr val="tx1"/>
                </a:solidFill>
                <a:latin typeface="宋体" panose="02010600030101010101" pitchFamily="2" charset="-122"/>
                <a:ea typeface="宋体" panose="02010600030101010101" pitchFamily="2" charset="-122"/>
              </a:rPr>
              <a:t>i</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y = </a:t>
            </a:r>
            <a:r>
              <a:rPr lang="en-US" altLang="zh-CN" sz="4000" dirty="0" err="1">
                <a:solidFill>
                  <a:srgbClr val="FF0000"/>
                </a:solidFill>
                <a:latin typeface="宋体" panose="02010600030101010101" pitchFamily="2" charset="-122"/>
                <a:ea typeface="宋体" panose="02010600030101010101" pitchFamily="2" charset="-122"/>
              </a:rPr>
              <a:t>x^a</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pos</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smtClean="0">
                <a:solidFill>
                  <a:srgbClr val="FF0000"/>
                </a:solidFill>
                <a:latin typeface="宋体" panose="02010600030101010101" pitchFamily="2" charset="-122"/>
                <a:ea typeface="宋体" panose="02010600030101010101" pitchFamily="2" charset="-122"/>
              </a:rPr>
              <a:t>] = </a:t>
            </a:r>
            <a:r>
              <a:rPr lang="en-US" altLang="zh-CN" sz="4000" dirty="0" err="1" smtClean="0">
                <a:solidFill>
                  <a:srgbClr val="FF0000"/>
                </a:solidFill>
                <a:latin typeface="宋体" panose="02010600030101010101" pitchFamily="2" charset="-122"/>
                <a:ea typeface="宋体" panose="02010600030101010101" pitchFamily="2" charset="-122"/>
              </a:rPr>
              <a:t>pos</a:t>
            </a:r>
            <a:r>
              <a:rPr lang="en-US" altLang="zh-CN" sz="4000" dirty="0" smtClean="0">
                <a:solidFill>
                  <a:srgbClr val="FF0000"/>
                </a:solidFill>
                <a:latin typeface="宋体" panose="02010600030101010101" pitchFamily="2" charset="-122"/>
                <a:ea typeface="宋体" panose="02010600030101010101" pitchFamily="2" charset="-122"/>
              </a:rPr>
              <a:t>[i+1]  #</a:t>
            </a:r>
            <a:r>
              <a:rPr lang="zh-CN" altLang="en-US" sz="4000" dirty="0">
                <a:solidFill>
                  <a:srgbClr val="FF0000"/>
                </a:solidFill>
                <a:latin typeface="宋体" panose="02010600030101010101" pitchFamily="2" charset="-122"/>
                <a:ea typeface="宋体" panose="02010600030101010101" pitchFamily="2" charset="-122"/>
              </a:rPr>
              <a:t>从下一个位置开始找符合条件的数</a:t>
            </a:r>
            <a:endParaRPr lang="en-US" altLang="zh-CN" sz="4000" dirty="0">
              <a:solidFill>
                <a:srgbClr val="FF0000"/>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mp.get</a:t>
            </a:r>
            <a:r>
              <a:rPr lang="en-US" altLang="zh-CN" sz="4000" dirty="0">
                <a:solidFill>
                  <a:schemeClr val="tx1"/>
                </a:solidFill>
                <a:latin typeface="宋体" panose="02010600030101010101" pitchFamily="2" charset="-122"/>
                <a:ea typeface="宋体" panose="02010600030101010101" pitchFamily="2" charset="-122"/>
              </a:rPr>
              <a:t>(y):</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min(</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[y])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最近位置</a:t>
            </a:r>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range(m</a:t>
            </a:r>
            <a:r>
              <a:rPr lang="en-US" altLang="zh-CN" sz="4000" dirty="0" smtClean="0">
                <a:solidFill>
                  <a:schemeClr val="tx1"/>
                </a:solidFill>
                <a:latin typeface="宋体" panose="02010600030101010101" pitchFamily="2" charset="-122"/>
                <a:ea typeface="宋体" panose="02010600030101010101" pitchFamily="2" charset="-122"/>
              </a:rPr>
              <a:t>):         #m</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L, R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[L]&lt;=R:   print('yes')</a:t>
            </a:r>
          </a:p>
          <a:p>
            <a:pPr algn="l"/>
            <a:r>
              <a:rPr lang="en-US" altLang="zh-CN" sz="4000" dirty="0">
                <a:solidFill>
                  <a:schemeClr val="tx1"/>
                </a:solidFill>
                <a:latin typeface="宋体" panose="02010600030101010101" pitchFamily="2" charset="-122"/>
                <a:ea typeface="宋体" panose="02010600030101010101" pitchFamily="2" charset="-122"/>
              </a:rPr>
              <a:t>    else:           print('no</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753757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90" y="2657338"/>
            <a:ext cx="6529414" cy="1076048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定义字典</a:t>
            </a:r>
            <a:r>
              <a:rPr lang="en-US" altLang="zh-CN" dirty="0" err="1" smtClean="0"/>
              <a:t>mp</a:t>
            </a:r>
            <a:r>
              <a:rPr lang="zh-CN" altLang="en-US" dirty="0" smtClean="0"/>
              <a:t>，</a:t>
            </a:r>
            <a:r>
              <a:rPr lang="en-US" altLang="zh-CN" dirty="0" err="1" smtClean="0"/>
              <a:t>mp</a:t>
            </a:r>
            <a:r>
              <a:rPr lang="zh-CN" altLang="en-US" dirty="0"/>
              <a:t>的键是</a:t>
            </a:r>
            <a:r>
              <a:rPr lang="en-US" altLang="zh-CN" dirty="0"/>
              <a:t>a[</a:t>
            </a:r>
            <a:r>
              <a:rPr lang="en-US" altLang="zh-CN" dirty="0" err="1"/>
              <a:t>i</a:t>
            </a:r>
            <a:r>
              <a:rPr lang="en-US" altLang="zh-CN" dirty="0"/>
              <a:t>]</a:t>
            </a:r>
            <a:r>
              <a:rPr lang="zh-CN" altLang="en-US" dirty="0"/>
              <a:t>，对应的值是</a:t>
            </a:r>
            <a:r>
              <a:rPr lang="en-US" altLang="zh-CN" dirty="0" err="1"/>
              <a:t>i</a:t>
            </a:r>
            <a:r>
              <a:rPr lang="zh-CN" altLang="en-US" dirty="0" smtClean="0"/>
              <a:t>。</a:t>
            </a:r>
            <a:endParaRPr lang="en-US" altLang="zh-CN" dirty="0" smtClean="0"/>
          </a:p>
          <a:p>
            <a:r>
              <a:rPr lang="en-US" altLang="zh-CN" dirty="0" smtClean="0"/>
              <a:t>7</a:t>
            </a:r>
            <a:r>
              <a:rPr lang="zh-CN" altLang="en-US" dirty="0" smtClean="0"/>
              <a:t>行：把</a:t>
            </a:r>
            <a:r>
              <a:rPr lang="en-US" altLang="zh-CN" dirty="0"/>
              <a:t>a[</a:t>
            </a:r>
            <a:r>
              <a:rPr lang="en-US" altLang="zh-CN" dirty="0" err="1"/>
              <a:t>i</a:t>
            </a:r>
            <a:r>
              <a:rPr lang="en-US" altLang="zh-CN" dirty="0"/>
              <a:t>]</a:t>
            </a:r>
            <a:r>
              <a:rPr lang="zh-CN" altLang="en-US" dirty="0"/>
              <a:t>映射到</a:t>
            </a:r>
            <a:r>
              <a:rPr lang="en-US" altLang="zh-CN" dirty="0" err="1" smtClean="0"/>
              <a:t>i</a:t>
            </a:r>
            <a:endParaRPr lang="en-US" altLang="zh-CN" dirty="0" smtClean="0"/>
          </a:p>
          <a:p>
            <a:r>
              <a:rPr lang="en-US" altLang="zh-CN" dirty="0" smtClean="0"/>
              <a:t>8~9</a:t>
            </a:r>
            <a:r>
              <a:rPr lang="zh-CN" altLang="en-US" dirty="0" smtClean="0"/>
              <a:t>行：找到</a:t>
            </a:r>
            <a:r>
              <a:rPr lang="zh-CN" altLang="en-US" dirty="0"/>
              <a:t>距离</a:t>
            </a:r>
            <a:r>
              <a:rPr lang="en-US" altLang="zh-CN" dirty="0"/>
              <a:t>a[</a:t>
            </a:r>
            <a:r>
              <a:rPr lang="en-US" altLang="zh-CN" dirty="0" err="1"/>
              <a:t>i</a:t>
            </a:r>
            <a:r>
              <a:rPr lang="en-US" altLang="zh-CN" dirty="0"/>
              <a:t>]</a:t>
            </a:r>
            <a:r>
              <a:rPr lang="zh-CN" altLang="en-US" dirty="0"/>
              <a:t>的符合题目要求的数最近位置</a:t>
            </a:r>
            <a:r>
              <a:rPr lang="zh-CN" altLang="en-US" dirty="0" smtClean="0"/>
              <a:t>。</a:t>
            </a:r>
            <a:endParaRPr lang="en-US" altLang="zh-CN" dirty="0" smtClean="0"/>
          </a:p>
          <a:p>
            <a:r>
              <a:rPr lang="en-US" altLang="zh-CN" dirty="0" smtClean="0"/>
              <a:t>10</a:t>
            </a:r>
            <a:r>
              <a:rPr lang="zh-CN" altLang="en-US" dirty="0" smtClean="0"/>
              <a:t>行：判断</a:t>
            </a:r>
            <a:r>
              <a:rPr lang="zh-CN" altLang="en-US" dirty="0"/>
              <a:t>查询的区间内，有没有符合要求的两个数</a:t>
            </a:r>
            <a:r>
              <a:rPr lang="zh-CN" altLang="en-US" dirty="0" smtClean="0"/>
              <a:t>。</a:t>
            </a:r>
            <a:endParaRPr lang="zh-CN" alt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）字典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993951" y="-374572"/>
            <a:ext cx="10883040" cy="1699086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7847078" y="3448871"/>
            <a:ext cx="15176786"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x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a = [0]+list(map(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加</a:t>
            </a:r>
            <a:r>
              <a:rPr lang="en-US" altLang="zh-CN" sz="4000" dirty="0">
                <a:solidFill>
                  <a:schemeClr val="tx1"/>
                </a:solidFill>
                <a:latin typeface="宋体" panose="02010600030101010101" pitchFamily="2" charset="-122"/>
                <a:ea typeface="宋体" panose="02010600030101010101" pitchFamily="2" charset="-122"/>
              </a:rPr>
              <a:t>a[0]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a[1]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 = [0]*(n+10)</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[n+1] = 1&lt;&lt;30</a:t>
            </a:r>
          </a:p>
          <a:p>
            <a:pPr algn="l"/>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 = {}                           #</a:t>
            </a:r>
            <a:r>
              <a:rPr lang="zh-CN" altLang="en-US" sz="4000" dirty="0">
                <a:solidFill>
                  <a:schemeClr val="tx1"/>
                </a:solidFill>
                <a:latin typeface="宋体" panose="02010600030101010101" pitchFamily="2" charset="-122"/>
                <a:ea typeface="宋体" panose="02010600030101010101" pitchFamily="2" charset="-122"/>
              </a:rPr>
              <a:t>定义字典</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range(n,0,-1</a:t>
            </a:r>
            <a:r>
              <a:rPr lang="en-US" altLang="zh-CN" sz="4000" dirty="0" smtClean="0">
                <a:solidFill>
                  <a:schemeClr val="tx1"/>
                </a:solidFill>
                <a:latin typeface="宋体" panose="02010600030101010101" pitchFamily="2" charset="-122"/>
                <a:ea typeface="宋体" panose="02010600030101010101" pitchFamily="2" charset="-122"/>
              </a:rPr>
              <a:t>):    #n</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把</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映射到</a:t>
            </a:r>
            <a:r>
              <a:rPr lang="en-US" altLang="zh-CN" sz="4000" dirty="0" err="1">
                <a:solidFill>
                  <a:schemeClr val="tx1"/>
                </a:solidFill>
                <a:latin typeface="宋体" panose="02010600030101010101" pitchFamily="2" charset="-122"/>
                <a:ea typeface="宋体" panose="02010600030101010101" pitchFamily="2" charset="-122"/>
              </a:rPr>
              <a:t>i</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y = </a:t>
            </a:r>
            <a:r>
              <a:rPr lang="en-US" altLang="zh-CN" sz="4000" dirty="0" err="1">
                <a:solidFill>
                  <a:schemeClr val="tx1"/>
                </a:solidFill>
                <a:latin typeface="宋体" panose="02010600030101010101" pitchFamily="2" charset="-122"/>
                <a:ea typeface="宋体" panose="02010600030101010101" pitchFamily="2" charset="-122"/>
              </a:rPr>
              <a:t>x^a</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pos</a:t>
            </a:r>
            <a:r>
              <a:rPr lang="en-US" altLang="zh-CN" sz="4000" dirty="0" smtClean="0">
                <a:solidFill>
                  <a:schemeClr val="tx1"/>
                </a:solidFill>
                <a:latin typeface="宋体" panose="02010600030101010101" pitchFamily="2" charset="-122"/>
                <a:ea typeface="宋体" panose="02010600030101010101" pitchFamily="2" charset="-122"/>
              </a:rPr>
              <a:t>[i+1]  #</a:t>
            </a:r>
            <a:r>
              <a:rPr lang="zh-CN" altLang="en-US" sz="4000" dirty="0">
                <a:solidFill>
                  <a:schemeClr val="tx1"/>
                </a:solidFill>
                <a:latin typeface="宋体" panose="02010600030101010101" pitchFamily="2" charset="-122"/>
                <a:ea typeface="宋体" panose="02010600030101010101" pitchFamily="2" charset="-122"/>
              </a:rPr>
              <a:t>从下一个位置开始找符合条件的数</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 </a:t>
            </a:r>
            <a:r>
              <a:rPr lang="en-US" altLang="zh-CN" sz="4000" dirty="0" err="1">
                <a:solidFill>
                  <a:srgbClr val="FF0000"/>
                </a:solidFill>
                <a:latin typeface="宋体" panose="02010600030101010101" pitchFamily="2" charset="-122"/>
                <a:ea typeface="宋体" panose="02010600030101010101" pitchFamily="2" charset="-122"/>
              </a:rPr>
              <a:t>mp.get</a:t>
            </a:r>
            <a:r>
              <a:rPr lang="en-US" altLang="zh-CN" sz="4000" dirty="0">
                <a:solidFill>
                  <a:srgbClr val="FF0000"/>
                </a:solidFill>
                <a:latin typeface="宋体" panose="02010600030101010101" pitchFamily="2" charset="-122"/>
                <a:ea typeface="宋体" panose="02010600030101010101" pitchFamily="2" charset="-122"/>
              </a:rPr>
              <a:t>(y):</a:t>
            </a:r>
          </a:p>
          <a:p>
            <a:pPr algn="l"/>
            <a:r>
              <a:rPr lang="en-US" altLang="zh-CN" sz="4000" dirty="0">
                <a:solidFill>
                  <a:srgbClr val="FF0000"/>
                </a:solidFill>
                <a:latin typeface="宋体" panose="02010600030101010101" pitchFamily="2" charset="-122"/>
                <a:ea typeface="宋体" panose="02010600030101010101" pitchFamily="2" charset="-122"/>
              </a:rPr>
              <a:t>        </a:t>
            </a:r>
            <a:r>
              <a:rPr lang="en-US" altLang="zh-CN" sz="4000" dirty="0" err="1">
                <a:solidFill>
                  <a:srgbClr val="FF0000"/>
                </a:solidFill>
                <a:latin typeface="宋体" panose="02010600030101010101" pitchFamily="2" charset="-122"/>
                <a:ea typeface="宋体" panose="02010600030101010101" pitchFamily="2" charset="-122"/>
              </a:rPr>
              <a:t>pos</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 min(</a:t>
            </a:r>
            <a:r>
              <a:rPr lang="en-US" altLang="zh-CN" sz="4000" dirty="0" err="1">
                <a:solidFill>
                  <a:srgbClr val="FF0000"/>
                </a:solidFill>
                <a:latin typeface="宋体" panose="02010600030101010101" pitchFamily="2" charset="-122"/>
                <a:ea typeface="宋体" panose="02010600030101010101" pitchFamily="2" charset="-122"/>
              </a:rPr>
              <a:t>pos</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mp</a:t>
            </a:r>
            <a:r>
              <a:rPr lang="en-US" altLang="zh-CN" sz="4000" dirty="0">
                <a:solidFill>
                  <a:srgbClr val="FF0000"/>
                </a:solidFill>
                <a:latin typeface="宋体" panose="02010600030101010101" pitchFamily="2" charset="-122"/>
                <a:ea typeface="宋体" panose="02010600030101010101" pitchFamily="2" charset="-122"/>
              </a:rPr>
              <a:t>[y]) </a:t>
            </a:r>
            <a:r>
              <a:rPr lang="en-US" altLang="zh-CN" sz="4000" dirty="0" smtClean="0">
                <a:solidFill>
                  <a:srgbClr val="FF0000"/>
                </a:solidFill>
                <a:latin typeface="宋体" panose="02010600030101010101" pitchFamily="2" charset="-122"/>
                <a:ea typeface="宋体" panose="02010600030101010101" pitchFamily="2" charset="-122"/>
              </a:rPr>
              <a:t>   #</a:t>
            </a:r>
            <a:r>
              <a:rPr lang="zh-CN" altLang="en-US" sz="4000" dirty="0" smtClean="0">
                <a:solidFill>
                  <a:srgbClr val="FF0000"/>
                </a:solidFill>
                <a:latin typeface="宋体" panose="02010600030101010101" pitchFamily="2" charset="-122"/>
                <a:ea typeface="宋体" panose="02010600030101010101" pitchFamily="2" charset="-122"/>
              </a:rPr>
              <a:t>最近位置</a:t>
            </a:r>
            <a:endParaRPr lang="zh-CN" altLang="en-US" sz="4000" dirty="0">
              <a:solidFill>
                <a:srgbClr val="FF0000"/>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range(m</a:t>
            </a:r>
            <a:r>
              <a:rPr lang="en-US" altLang="zh-CN" sz="4000" dirty="0" smtClean="0">
                <a:solidFill>
                  <a:schemeClr val="tx1"/>
                </a:solidFill>
                <a:latin typeface="宋体" panose="02010600030101010101" pitchFamily="2" charset="-122"/>
                <a:ea typeface="宋体" panose="02010600030101010101" pitchFamily="2" charset="-122"/>
              </a:rPr>
              <a:t>):         #m</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L, R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[L]&lt;=R:   print('yes')</a:t>
            </a:r>
          </a:p>
          <a:p>
            <a:pPr algn="l"/>
            <a:r>
              <a:rPr lang="en-US" altLang="zh-CN" sz="4000" dirty="0">
                <a:solidFill>
                  <a:schemeClr val="tx1"/>
                </a:solidFill>
                <a:latin typeface="宋体" panose="02010600030101010101" pitchFamily="2" charset="-122"/>
                <a:ea typeface="宋体" panose="02010600030101010101" pitchFamily="2" charset="-122"/>
              </a:rPr>
              <a:t>    else:           print('no</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71585135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90" y="4552122"/>
            <a:ext cx="6529414" cy="886570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smtClean="0"/>
              <a:t>一次字典操作复杂</a:t>
            </a:r>
            <a:r>
              <a:rPr lang="zh-CN" altLang="en-US" dirty="0"/>
              <a:t>度是</a:t>
            </a:r>
            <a:r>
              <a:rPr lang="en-US" altLang="zh-CN" dirty="0"/>
              <a:t>O(</a:t>
            </a:r>
            <a:r>
              <a:rPr lang="en-US" altLang="zh-CN" dirty="0" err="1"/>
              <a:t>logn</a:t>
            </a:r>
            <a:r>
              <a:rPr lang="en-US" altLang="zh-CN" dirty="0" smtClean="0"/>
              <a:t>)</a:t>
            </a:r>
            <a:r>
              <a:rPr lang="zh-CN" altLang="en-US" dirty="0" smtClean="0"/>
              <a:t>，</a:t>
            </a:r>
            <a:r>
              <a:rPr lang="en-US" altLang="zh-CN" dirty="0" smtClean="0"/>
              <a:t>6</a:t>
            </a:r>
            <a:r>
              <a:rPr lang="zh-CN" altLang="en-US" dirty="0"/>
              <a:t>行做</a:t>
            </a:r>
            <a:r>
              <a:rPr lang="en-US" altLang="zh-CN" dirty="0"/>
              <a:t>n</a:t>
            </a:r>
            <a:r>
              <a:rPr lang="zh-CN" altLang="en-US" dirty="0" smtClean="0"/>
              <a:t>次，</a:t>
            </a:r>
            <a:r>
              <a:rPr lang="en-US" altLang="zh-CN" dirty="0" smtClean="0"/>
              <a:t>12</a:t>
            </a:r>
            <a:r>
              <a:rPr lang="zh-CN" altLang="en-US" dirty="0" smtClean="0"/>
              <a:t>行做</a:t>
            </a:r>
            <a:r>
              <a:rPr lang="en-US" altLang="zh-CN" dirty="0"/>
              <a:t>m</a:t>
            </a:r>
            <a:r>
              <a:rPr lang="zh-CN" altLang="en-US" dirty="0" smtClean="0"/>
              <a:t>次，</a:t>
            </a:r>
            <a:r>
              <a:rPr lang="zh-CN" altLang="en-US" dirty="0"/>
              <a:t>总复杂度</a:t>
            </a:r>
            <a:r>
              <a:rPr lang="en-US" altLang="zh-CN" dirty="0"/>
              <a:t>O(</a:t>
            </a:r>
            <a:r>
              <a:rPr lang="en-US" altLang="zh-CN" dirty="0" err="1"/>
              <a:t>nlogn</a:t>
            </a:r>
            <a:r>
              <a:rPr lang="en-US" altLang="zh-CN" dirty="0"/>
              <a:t> + </a:t>
            </a:r>
            <a:r>
              <a:rPr lang="en-US" altLang="zh-CN" dirty="0" err="1"/>
              <a:t>mlogn</a:t>
            </a:r>
            <a:r>
              <a:rPr lang="en-US" altLang="zh-CN" dirty="0"/>
              <a:t>)</a:t>
            </a:r>
            <a:r>
              <a:rPr lang="zh-CN" altLang="en-US" dirty="0"/>
              <a:t>，能通过</a:t>
            </a:r>
            <a:r>
              <a:rPr lang="en-US" altLang="zh-CN" dirty="0"/>
              <a:t>100%</a:t>
            </a:r>
            <a:r>
              <a:rPr lang="zh-CN" altLang="en-US" dirty="0"/>
              <a:t>的测试。</a:t>
            </a:r>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2</a:t>
            </a:r>
            <a:r>
              <a:rPr lang="zh-CN" altLang="en-US" sz="5600" b="1" spc="600" dirty="0" smtClean="0">
                <a:solidFill>
                  <a:schemeClr val="bg1"/>
                </a:solidFill>
                <a:latin typeface="思源宋体 CN Heavy" panose="02020900000000000000" charset="-122"/>
                <a:ea typeface="思源宋体 CN Heavy" panose="02020900000000000000" charset="-122"/>
              </a:rPr>
              <a:t>）字典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993951" y="-374572"/>
            <a:ext cx="10883040" cy="16990864"/>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7847078" y="3448871"/>
            <a:ext cx="15176786" cy="9325630"/>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m, x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a = [0]+list(map(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加</a:t>
            </a:r>
            <a:r>
              <a:rPr lang="en-US" altLang="zh-CN" sz="4000" dirty="0">
                <a:solidFill>
                  <a:schemeClr val="tx1"/>
                </a:solidFill>
                <a:latin typeface="宋体" panose="02010600030101010101" pitchFamily="2" charset="-122"/>
                <a:ea typeface="宋体" panose="02010600030101010101" pitchFamily="2" charset="-122"/>
              </a:rPr>
              <a:t>a[0]</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a[1]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 = [0]*(n+10)</a:t>
            </a:r>
          </a:p>
          <a:p>
            <a:pPr algn="l"/>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[n+1] = 1&lt;&lt;30</a:t>
            </a:r>
          </a:p>
          <a:p>
            <a:pPr algn="l"/>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 = {}                           #</a:t>
            </a:r>
            <a:r>
              <a:rPr lang="zh-CN" altLang="en-US" sz="4000" dirty="0">
                <a:solidFill>
                  <a:schemeClr val="tx1"/>
                </a:solidFill>
                <a:latin typeface="宋体" panose="02010600030101010101" pitchFamily="2" charset="-122"/>
                <a:ea typeface="宋体" panose="02010600030101010101" pitchFamily="2" charset="-122"/>
              </a:rPr>
              <a:t>定义字典</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range(n,0,-1</a:t>
            </a:r>
            <a:r>
              <a:rPr lang="en-US" altLang="zh-CN" sz="4000" dirty="0" smtClean="0">
                <a:solidFill>
                  <a:schemeClr val="tx1"/>
                </a:solidFill>
                <a:latin typeface="宋体" panose="02010600030101010101" pitchFamily="2" charset="-122"/>
                <a:ea typeface="宋体" panose="02010600030101010101" pitchFamily="2" charset="-122"/>
              </a:rPr>
              <a:t>):    #n</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把</a:t>
            </a:r>
            <a:r>
              <a:rPr lang="en-US" altLang="zh-CN" sz="4000" dirty="0">
                <a:solidFill>
                  <a:schemeClr val="tx1"/>
                </a:solidFill>
                <a:latin typeface="宋体" panose="02010600030101010101" pitchFamily="2" charset="-122"/>
                <a:ea typeface="宋体" panose="02010600030101010101" pitchFamily="2" charset="-122"/>
              </a:rPr>
              <a: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映射到</a:t>
            </a:r>
            <a:r>
              <a:rPr lang="en-US" altLang="zh-CN" sz="4000" dirty="0" err="1">
                <a:solidFill>
                  <a:schemeClr val="tx1"/>
                </a:solidFill>
                <a:latin typeface="宋体" panose="02010600030101010101" pitchFamily="2" charset="-122"/>
                <a:ea typeface="宋体" panose="02010600030101010101" pitchFamily="2" charset="-122"/>
              </a:rPr>
              <a:t>i</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y = </a:t>
            </a:r>
            <a:r>
              <a:rPr lang="en-US" altLang="zh-CN" sz="4000" dirty="0" err="1">
                <a:solidFill>
                  <a:schemeClr val="tx1"/>
                </a:solidFill>
                <a:latin typeface="宋体" panose="02010600030101010101" pitchFamily="2" charset="-122"/>
                <a:ea typeface="宋体" panose="02010600030101010101" pitchFamily="2" charset="-122"/>
              </a:rPr>
              <a:t>x^a</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 = </a:t>
            </a:r>
            <a:r>
              <a:rPr lang="en-US" altLang="zh-CN" sz="4000" dirty="0" err="1" smtClean="0">
                <a:solidFill>
                  <a:schemeClr val="tx1"/>
                </a:solidFill>
                <a:latin typeface="宋体" panose="02010600030101010101" pitchFamily="2" charset="-122"/>
                <a:ea typeface="宋体" panose="02010600030101010101" pitchFamily="2" charset="-122"/>
              </a:rPr>
              <a:t>pos</a:t>
            </a:r>
            <a:r>
              <a:rPr lang="en-US" altLang="zh-CN" sz="4000" dirty="0" smtClean="0">
                <a:solidFill>
                  <a:schemeClr val="tx1"/>
                </a:solidFill>
                <a:latin typeface="宋体" panose="02010600030101010101" pitchFamily="2" charset="-122"/>
                <a:ea typeface="宋体" panose="02010600030101010101" pitchFamily="2" charset="-122"/>
              </a:rPr>
              <a:t>[i+1]  #</a:t>
            </a:r>
            <a:r>
              <a:rPr lang="zh-CN" altLang="en-US" sz="4000" dirty="0">
                <a:solidFill>
                  <a:schemeClr val="tx1"/>
                </a:solidFill>
                <a:latin typeface="宋体" panose="02010600030101010101" pitchFamily="2" charset="-122"/>
                <a:ea typeface="宋体" panose="02010600030101010101" pitchFamily="2" charset="-122"/>
              </a:rPr>
              <a:t>从下一个位置开始找符合条件的数</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mp.get</a:t>
            </a:r>
            <a:r>
              <a:rPr lang="en-US" altLang="zh-CN" sz="4000" dirty="0">
                <a:solidFill>
                  <a:schemeClr val="tx1"/>
                </a:solidFill>
                <a:latin typeface="宋体" panose="02010600030101010101" pitchFamily="2" charset="-122"/>
                <a:ea typeface="宋体" panose="02010600030101010101" pitchFamily="2" charset="-122"/>
              </a:rPr>
              <a:t>(y):</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min(</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mp</a:t>
            </a:r>
            <a:r>
              <a:rPr lang="en-US" altLang="zh-CN" sz="4000" dirty="0">
                <a:solidFill>
                  <a:schemeClr val="tx1"/>
                </a:solidFill>
                <a:latin typeface="宋体" panose="02010600030101010101" pitchFamily="2" charset="-122"/>
                <a:ea typeface="宋体" panose="02010600030101010101" pitchFamily="2" charset="-122"/>
              </a:rPr>
              <a:t>[y])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smtClean="0">
                <a:solidFill>
                  <a:schemeClr val="tx1"/>
                </a:solidFill>
                <a:latin typeface="宋体" panose="02010600030101010101" pitchFamily="2" charset="-122"/>
                <a:ea typeface="宋体" panose="02010600030101010101" pitchFamily="2" charset="-122"/>
              </a:rPr>
              <a:t>最近位置</a:t>
            </a:r>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range(m</a:t>
            </a:r>
            <a:r>
              <a:rPr lang="en-US" altLang="zh-CN" sz="4000" dirty="0" smtClean="0">
                <a:solidFill>
                  <a:schemeClr val="tx1"/>
                </a:solidFill>
                <a:latin typeface="宋体" panose="02010600030101010101" pitchFamily="2" charset="-122"/>
                <a:ea typeface="宋体" panose="02010600030101010101" pitchFamily="2" charset="-122"/>
              </a:rPr>
              <a:t>):         #m</a:t>
            </a:r>
            <a:r>
              <a:rPr lang="zh-CN" altLang="en-US" sz="4000" dirty="0" smtClean="0">
                <a:solidFill>
                  <a:schemeClr val="tx1"/>
                </a:solidFill>
                <a:latin typeface="宋体" panose="02010600030101010101" pitchFamily="2" charset="-122"/>
                <a:ea typeface="宋体" panose="02010600030101010101" pitchFamily="2" charset="-122"/>
              </a:rPr>
              <a:t>次</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L, R = 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a:t>
            </a:r>
          </a:p>
          <a:p>
            <a:pPr algn="l"/>
            <a:r>
              <a:rPr lang="en-US" altLang="zh-CN" sz="4000" dirty="0">
                <a:solidFill>
                  <a:schemeClr val="tx1"/>
                </a:solidFill>
                <a:latin typeface="宋体" panose="02010600030101010101" pitchFamily="2" charset="-122"/>
                <a:ea typeface="宋体" panose="02010600030101010101" pitchFamily="2" charset="-122"/>
              </a:rPr>
              <a:t>    if </a:t>
            </a:r>
            <a:r>
              <a:rPr lang="en-US" altLang="zh-CN" sz="4000" dirty="0" err="1">
                <a:solidFill>
                  <a:schemeClr val="tx1"/>
                </a:solidFill>
                <a:latin typeface="宋体" panose="02010600030101010101" pitchFamily="2" charset="-122"/>
                <a:ea typeface="宋体" panose="02010600030101010101" pitchFamily="2" charset="-122"/>
              </a:rPr>
              <a:t>pos</a:t>
            </a:r>
            <a:r>
              <a:rPr lang="en-US" altLang="zh-CN" sz="4000" dirty="0">
                <a:solidFill>
                  <a:schemeClr val="tx1"/>
                </a:solidFill>
                <a:latin typeface="宋体" panose="02010600030101010101" pitchFamily="2" charset="-122"/>
                <a:ea typeface="宋体" panose="02010600030101010101" pitchFamily="2" charset="-122"/>
              </a:rPr>
              <a:t>[L]&lt;=R:   print('yes')</a:t>
            </a:r>
          </a:p>
          <a:p>
            <a:pPr algn="l"/>
            <a:r>
              <a:rPr lang="en-US" altLang="zh-CN" sz="4000" dirty="0">
                <a:solidFill>
                  <a:schemeClr val="tx1"/>
                </a:solidFill>
                <a:latin typeface="宋体" panose="02010600030101010101" pitchFamily="2" charset="-122"/>
                <a:ea typeface="宋体" panose="02010600030101010101" pitchFamily="2" charset="-122"/>
              </a:rPr>
              <a:t>    else:           print('no</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39218578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dirty="0"/>
              <a:t>区间问题一般用线段树，但是本题的区间查询是任意两个数的异</a:t>
            </a:r>
            <a:r>
              <a:rPr lang="zh-CN" altLang="en-US" dirty="0" smtClean="0"/>
              <a:t>或。</a:t>
            </a:r>
            <a:endParaRPr lang="en-US" altLang="zh-CN" dirty="0" smtClean="0"/>
          </a:p>
          <a:p>
            <a:pPr marL="0" indent="0">
              <a:buNone/>
            </a:pPr>
            <a:endParaRPr lang="en-US" altLang="zh-CN" dirty="0"/>
          </a:p>
          <a:p>
            <a:pPr marL="0" indent="0">
              <a:buNone/>
            </a:pPr>
            <a:r>
              <a:rPr lang="zh-CN" altLang="en-US" dirty="0" smtClean="0"/>
              <a:t>如果</a:t>
            </a:r>
            <a:r>
              <a:rPr lang="zh-CN" altLang="en-US" dirty="0"/>
              <a:t>能建模为区间最值或区间和，线段树就有效了</a:t>
            </a:r>
            <a:r>
              <a:rPr lang="zh-CN" altLang="en-US" dirty="0" smtClean="0"/>
              <a:t>。 </a:t>
            </a:r>
            <a:endParaRPr lang="zh-CN" altLang="en-US" dirty="0"/>
          </a:p>
          <a:p>
            <a:pPr marL="0" indent="0">
              <a:buNone/>
            </a:pPr>
            <a:r>
              <a:rPr lang="en-US" altLang="zh-CN" dirty="0" smtClean="0"/>
              <a:t> </a:t>
            </a:r>
            <a:endParaRPr lang="en-US"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411405311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题目</a:t>
            </a:r>
            <a:r>
              <a:rPr lang="zh-CN" altLang="en-US" sz="4400" dirty="0"/>
              <a:t>是找区间内的</a:t>
            </a:r>
            <a:r>
              <a:rPr lang="en-US" altLang="zh-CN" sz="4400" dirty="0" err="1"/>
              <a:t>ai⨁aj</a:t>
            </a:r>
            <a:r>
              <a:rPr lang="en-US" altLang="zh-CN" sz="4400" dirty="0"/>
              <a:t> = x</a:t>
            </a:r>
            <a:r>
              <a:rPr lang="zh-CN" altLang="en-US" sz="4400" dirty="0"/>
              <a:t>，其中</a:t>
            </a:r>
            <a:r>
              <a:rPr lang="en-US" altLang="zh-CN" sz="4400" dirty="0"/>
              <a:t>x</a:t>
            </a:r>
            <a:r>
              <a:rPr lang="zh-CN" altLang="en-US" sz="4400" dirty="0"/>
              <a:t>是给定的常数</a:t>
            </a:r>
            <a:r>
              <a:rPr lang="zh-CN" altLang="en-US" sz="4400" dirty="0" smtClean="0"/>
              <a:t>。</a:t>
            </a:r>
            <a:endParaRPr lang="en-US" altLang="zh-CN" sz="4400" dirty="0" smtClean="0"/>
          </a:p>
          <a:p>
            <a:pPr marL="0" indent="0">
              <a:buNone/>
            </a:pPr>
            <a:r>
              <a:rPr lang="zh-CN" altLang="en-US" sz="4400" dirty="0" smtClean="0"/>
              <a:t>变形</a:t>
            </a:r>
            <a:r>
              <a:rPr lang="zh-CN" altLang="en-US" sz="4400" dirty="0"/>
              <a:t>为对区间内的每个</a:t>
            </a:r>
            <a:r>
              <a:rPr lang="en-US" altLang="zh-CN" sz="4400" dirty="0" err="1"/>
              <a:t>ai</a:t>
            </a:r>
            <a:r>
              <a:rPr lang="zh-CN" altLang="en-US" sz="4400" dirty="0"/>
              <a:t>，在区间内找一个</a:t>
            </a:r>
            <a:r>
              <a:rPr lang="en-US" altLang="zh-CN" sz="4400" dirty="0" err="1"/>
              <a:t>aj</a:t>
            </a:r>
            <a:r>
              <a:rPr lang="en-US" altLang="zh-CN" sz="4400" dirty="0"/>
              <a:t> =</a:t>
            </a:r>
            <a:r>
              <a:rPr lang="en-US" altLang="zh-CN" sz="4400" dirty="0" err="1"/>
              <a:t>ai⨁x</a:t>
            </a:r>
            <a:r>
              <a:rPr lang="zh-CN" altLang="en-US" sz="4400" dirty="0" smtClean="0"/>
              <a:t>。</a:t>
            </a:r>
            <a:endParaRPr lang="en-US" altLang="zh-CN" sz="4400" dirty="0" smtClean="0"/>
          </a:p>
          <a:p>
            <a:pPr marL="0" indent="0">
              <a:buNone/>
            </a:pPr>
            <a:r>
              <a:rPr lang="zh-CN" altLang="en-US" sz="4400" dirty="0" smtClean="0"/>
              <a:t>对于</a:t>
            </a:r>
            <a:r>
              <a:rPr lang="en-US" altLang="zh-CN" sz="4400" dirty="0" err="1"/>
              <a:t>ai</a:t>
            </a:r>
            <a:r>
              <a:rPr lang="zh-CN" altLang="en-US" sz="4400" dirty="0"/>
              <a:t>来说，可能有多个</a:t>
            </a:r>
            <a:r>
              <a:rPr lang="en-US" altLang="zh-CN" sz="4400" dirty="0" err="1"/>
              <a:t>aj</a:t>
            </a:r>
            <a:r>
              <a:rPr lang="zh-CN" altLang="en-US" sz="4400" dirty="0"/>
              <a:t>满足，显然那个距离它最近的</a:t>
            </a:r>
            <a:r>
              <a:rPr lang="en-US" altLang="zh-CN" sz="4400" dirty="0" err="1"/>
              <a:t>aj</a:t>
            </a:r>
            <a:r>
              <a:rPr lang="en-US" altLang="zh-CN" sz="4400" dirty="0"/>
              <a:t> </a:t>
            </a:r>
            <a:r>
              <a:rPr lang="zh-CN" altLang="en-US" sz="4400" dirty="0"/>
              <a:t>最好，这样在做任意区间查询的时候，最小的区间查询也能满足。</a:t>
            </a:r>
          </a:p>
          <a:p>
            <a:pPr marL="0" indent="0">
              <a:buNone/>
            </a:pPr>
            <a:r>
              <a:rPr lang="en-US" altLang="zh-CN" sz="4400" dirty="0" smtClean="0"/>
              <a:t> </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5335928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定义</a:t>
            </a:r>
            <a:r>
              <a:rPr lang="zh-CN" altLang="en-US" sz="4400" dirty="0"/>
              <a:t>一个数组</a:t>
            </a:r>
            <a:r>
              <a:rPr lang="en-US" altLang="zh-CN" sz="4400" dirty="0"/>
              <a:t>Left[]</a:t>
            </a:r>
            <a:r>
              <a:rPr lang="zh-CN" altLang="en-US" sz="4400" dirty="0"/>
              <a:t>，</a:t>
            </a:r>
            <a:r>
              <a:rPr lang="en-US" altLang="zh-CN" sz="4400" dirty="0"/>
              <a:t>Left[</a:t>
            </a:r>
            <a:r>
              <a:rPr lang="en-US" altLang="zh-CN" sz="4400" dirty="0" err="1"/>
              <a:t>i</a:t>
            </a:r>
            <a:r>
              <a:rPr lang="en-US" altLang="zh-CN" sz="4400" dirty="0"/>
              <a:t>]</a:t>
            </a:r>
            <a:r>
              <a:rPr lang="zh-CN" altLang="en-US" sz="4400" dirty="0"/>
              <a:t>表示</a:t>
            </a:r>
            <a:r>
              <a:rPr lang="en-US" altLang="zh-CN" sz="4400" dirty="0"/>
              <a:t>a[</a:t>
            </a:r>
            <a:r>
              <a:rPr lang="en-US" altLang="zh-CN" sz="4400" dirty="0" err="1"/>
              <a:t>i</a:t>
            </a:r>
            <a:r>
              <a:rPr lang="en-US" altLang="zh-CN" sz="4400" dirty="0"/>
              <a:t>]</a:t>
            </a:r>
            <a:r>
              <a:rPr lang="zh-CN" altLang="en-US" sz="4400" dirty="0"/>
              <a:t>左边最近的等于</a:t>
            </a:r>
            <a:r>
              <a:rPr lang="en-US" altLang="zh-CN" sz="4400" dirty="0" err="1"/>
              <a:t>ai⨁x</a:t>
            </a:r>
            <a:r>
              <a:rPr lang="zh-CN" altLang="en-US" sz="4400" dirty="0"/>
              <a:t>的数</a:t>
            </a:r>
            <a:r>
              <a:rPr lang="en-US" altLang="zh-CN" sz="4400" dirty="0" err="1"/>
              <a:t>aj</a:t>
            </a:r>
            <a:r>
              <a:rPr lang="zh-CN" altLang="en-US" sz="4400" dirty="0"/>
              <a:t>的位置</a:t>
            </a:r>
            <a:r>
              <a:rPr lang="zh-CN" altLang="en-US" sz="4400" dirty="0" smtClean="0"/>
              <a:t>。</a:t>
            </a:r>
            <a:endParaRPr lang="en-US" altLang="zh-CN" sz="4400" dirty="0" smtClean="0"/>
          </a:p>
          <a:p>
            <a:pPr marL="0" indent="0">
              <a:buNone/>
            </a:pPr>
            <a:r>
              <a:rPr lang="zh-CN" altLang="en-US" sz="4400" dirty="0" smtClean="0"/>
              <a:t>本题</a:t>
            </a:r>
            <a:r>
              <a:rPr lang="zh-CN" altLang="en-US" sz="4400" dirty="0"/>
              <a:t>转换为在区间</a:t>
            </a:r>
            <a:r>
              <a:rPr lang="en-US" altLang="zh-CN" sz="4400" dirty="0"/>
              <a:t>[L, R]</a:t>
            </a:r>
            <a:r>
              <a:rPr lang="zh-CN" altLang="en-US" sz="4400" dirty="0"/>
              <a:t>内查询一个大于</a:t>
            </a:r>
            <a:r>
              <a:rPr lang="en-US" altLang="zh-CN" sz="4400" dirty="0"/>
              <a:t>L</a:t>
            </a:r>
            <a:r>
              <a:rPr lang="zh-CN" altLang="en-US" sz="4400" dirty="0"/>
              <a:t>的</a:t>
            </a:r>
            <a:r>
              <a:rPr lang="en-US" altLang="zh-CN" sz="4400" dirty="0"/>
              <a:t>Left[</a:t>
            </a:r>
            <a:r>
              <a:rPr lang="en-US" altLang="zh-CN" sz="4400" dirty="0" err="1"/>
              <a:t>i</a:t>
            </a:r>
            <a:r>
              <a:rPr lang="en-US" altLang="zh-CN" sz="4400" dirty="0"/>
              <a:t>]</a:t>
            </a:r>
            <a:r>
              <a:rPr lang="zh-CN" altLang="en-US" sz="4400" dirty="0"/>
              <a:t>，</a:t>
            </a:r>
            <a:r>
              <a:rPr lang="en-US" altLang="zh-CN" sz="4400" dirty="0"/>
              <a:t>a[</a:t>
            </a:r>
            <a:r>
              <a:rPr lang="en-US" altLang="zh-CN" sz="4400" dirty="0" err="1"/>
              <a:t>i</a:t>
            </a:r>
            <a:r>
              <a:rPr lang="en-US" altLang="zh-CN" sz="4400" dirty="0"/>
              <a:t>]</a:t>
            </a:r>
            <a:r>
              <a:rPr lang="zh-CN" altLang="en-US" sz="4400" dirty="0"/>
              <a:t>的</a:t>
            </a:r>
            <a:r>
              <a:rPr lang="en-US" altLang="zh-CN" sz="4400" dirty="0" err="1"/>
              <a:t>i</a:t>
            </a:r>
            <a:r>
              <a:rPr lang="zh-CN" altLang="en-US" sz="4400" dirty="0"/>
              <a:t>显然小于</a:t>
            </a:r>
            <a:r>
              <a:rPr lang="en-US" altLang="zh-CN" sz="4400" dirty="0"/>
              <a:t>R</a:t>
            </a:r>
            <a:r>
              <a:rPr lang="zh-CN" altLang="en-US" sz="4400" dirty="0"/>
              <a:t>，此时满足题目要求的一对数是</a:t>
            </a:r>
            <a:r>
              <a:rPr lang="en-US" altLang="zh-CN" sz="4400" dirty="0"/>
              <a:t>a[</a:t>
            </a:r>
            <a:r>
              <a:rPr lang="en-US" altLang="zh-CN" sz="4400" dirty="0" err="1"/>
              <a:t>i</a:t>
            </a:r>
            <a:r>
              <a:rPr lang="en-US" altLang="zh-CN" sz="4400" dirty="0"/>
              <a:t>]</a:t>
            </a:r>
            <a:r>
              <a:rPr lang="zh-CN" altLang="en-US" sz="4400" dirty="0"/>
              <a:t>和</a:t>
            </a:r>
            <a:r>
              <a:rPr lang="en-US" altLang="zh-CN" sz="4400" dirty="0"/>
              <a:t>a[Left[</a:t>
            </a:r>
            <a:r>
              <a:rPr lang="en-US" altLang="zh-CN" sz="4400" dirty="0" err="1"/>
              <a:t>i</a:t>
            </a:r>
            <a:r>
              <a:rPr lang="en-US" altLang="zh-CN" sz="4400" dirty="0"/>
              <a:t>]]</a:t>
            </a:r>
            <a:r>
              <a:rPr lang="zh-CN" altLang="en-US" sz="4400" dirty="0" smtClean="0"/>
              <a:t>。</a:t>
            </a:r>
            <a:endParaRPr lang="en-US" altLang="zh-CN" sz="4400" dirty="0" smtClean="0"/>
          </a:p>
          <a:p>
            <a:pPr marL="0" indent="0">
              <a:buNone/>
            </a:pPr>
            <a:r>
              <a:rPr lang="zh-CN" altLang="en-US" sz="4400" dirty="0" smtClean="0"/>
              <a:t>由于</a:t>
            </a:r>
            <a:r>
              <a:rPr lang="zh-CN" altLang="en-US" sz="4400" dirty="0"/>
              <a:t>那个最大的</a:t>
            </a:r>
            <a:r>
              <a:rPr lang="en-US" altLang="zh-CN" sz="4400" dirty="0"/>
              <a:t>Left[</a:t>
            </a:r>
            <a:r>
              <a:rPr lang="en-US" altLang="zh-CN" sz="4400" dirty="0" err="1"/>
              <a:t>i</a:t>
            </a:r>
            <a:r>
              <a:rPr lang="en-US" altLang="zh-CN" sz="4400" dirty="0"/>
              <a:t>]</a:t>
            </a:r>
            <a:r>
              <a:rPr lang="zh-CN" altLang="en-US" sz="4400" dirty="0"/>
              <a:t>肯定满足要求，这样就转换成了查询区间最值问题</a:t>
            </a:r>
            <a:r>
              <a:rPr lang="zh-CN" altLang="en-US" sz="4400" dirty="0" smtClean="0"/>
              <a:t>。</a:t>
            </a:r>
            <a:r>
              <a:rPr lang="en-US" altLang="zh-CN" sz="4400" dirty="0" smtClean="0"/>
              <a:t> </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1582358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0928272" y="-1360746"/>
            <a:ext cx="4277239"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423508" y="5521236"/>
            <a:ext cx="14633657" cy="2800767"/>
          </a:xfrm>
          <a:prstGeom prst="rect">
            <a:avLst/>
          </a:prstGeom>
          <a:noFill/>
          <a:ln>
            <a:noFill/>
          </a:ln>
        </p:spPr>
        <p:txBody>
          <a:bodyPr wrap="square" rtlCol="0">
            <a:spAutoFit/>
          </a:bodyPr>
          <a:lstStyle/>
          <a:p>
            <a:pPr algn="l"/>
            <a:r>
              <a:rPr lang="en-US" altLang="zh-CN" sz="44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a:t>
            </a: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39396512"/>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文本框 8" descr="7b0a202020202262756c6c6574223a20227b5c2263617465676f727949645c223a31303030352c5c2274656d706c61746549645c223a32303233313332387d220a7d0a"/>
          <p:cNvSpPr txBox="1"/>
          <p:nvPr/>
        </p:nvSpPr>
        <p:spPr>
          <a:xfrm>
            <a:off x="507489" y="2657338"/>
            <a:ext cx="22531415" cy="102436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buNone/>
            </a:pPr>
            <a:r>
              <a:rPr lang="zh-CN" altLang="en-US" sz="4400" dirty="0" smtClean="0"/>
              <a:t>定义</a:t>
            </a:r>
            <a:r>
              <a:rPr lang="en-US" altLang="zh-CN" sz="4400" dirty="0"/>
              <a:t>Left[]</a:t>
            </a:r>
            <a:r>
              <a:rPr lang="zh-CN" altLang="en-US" sz="4400" dirty="0"/>
              <a:t>时只考虑了</a:t>
            </a:r>
            <a:r>
              <a:rPr lang="en-US" altLang="zh-CN" sz="4400" dirty="0"/>
              <a:t>a[</a:t>
            </a:r>
            <a:r>
              <a:rPr lang="en-US" altLang="zh-CN" sz="4400" dirty="0" err="1"/>
              <a:t>i</a:t>
            </a:r>
            <a:r>
              <a:rPr lang="en-US" altLang="zh-CN" sz="4400" dirty="0"/>
              <a:t>]</a:t>
            </a:r>
            <a:r>
              <a:rPr lang="zh-CN" altLang="en-US" sz="4400" dirty="0"/>
              <a:t>左边的数，没有考虑</a:t>
            </a:r>
            <a:r>
              <a:rPr lang="en-US" altLang="zh-CN" sz="4400" dirty="0"/>
              <a:t>a[</a:t>
            </a:r>
            <a:r>
              <a:rPr lang="en-US" altLang="zh-CN" sz="4400" dirty="0" err="1"/>
              <a:t>i</a:t>
            </a:r>
            <a:r>
              <a:rPr lang="en-US" altLang="zh-CN" sz="4400" dirty="0"/>
              <a:t>]</a:t>
            </a:r>
            <a:r>
              <a:rPr lang="zh-CN" altLang="en-US" sz="4400" dirty="0"/>
              <a:t>右边的数。这并不会遗漏，因为</a:t>
            </a:r>
            <a:r>
              <a:rPr lang="en-US" altLang="zh-CN" sz="4400" dirty="0"/>
              <a:t>a[</a:t>
            </a:r>
            <a:r>
              <a:rPr lang="en-US" altLang="zh-CN" sz="4400" dirty="0" err="1"/>
              <a:t>i</a:t>
            </a:r>
            <a:r>
              <a:rPr lang="en-US" altLang="zh-CN" sz="4400" dirty="0"/>
              <a:t>]</a:t>
            </a:r>
            <a:r>
              <a:rPr lang="zh-CN" altLang="en-US" sz="4400" dirty="0"/>
              <a:t>和它左边的</a:t>
            </a:r>
            <a:r>
              <a:rPr lang="en-US" altLang="zh-CN" sz="4400" dirty="0"/>
              <a:t>a[j]</a:t>
            </a:r>
            <a:r>
              <a:rPr lang="zh-CN" altLang="en-US" sz="4400" dirty="0"/>
              <a:t>是成对的，对于</a:t>
            </a:r>
            <a:r>
              <a:rPr lang="en-US" altLang="zh-CN" sz="4400" dirty="0"/>
              <a:t>a[j]</a:t>
            </a:r>
            <a:r>
              <a:rPr lang="zh-CN" altLang="en-US" sz="4400" dirty="0"/>
              <a:t>来说，</a:t>
            </a:r>
            <a:r>
              <a:rPr lang="en-US" altLang="zh-CN" sz="4400" dirty="0"/>
              <a:t>a[</a:t>
            </a:r>
            <a:r>
              <a:rPr lang="en-US" altLang="zh-CN" sz="4400" dirty="0" err="1"/>
              <a:t>i</a:t>
            </a:r>
            <a:r>
              <a:rPr lang="en-US" altLang="zh-CN" sz="4400" dirty="0"/>
              <a:t>]</a:t>
            </a:r>
            <a:r>
              <a:rPr lang="zh-CN" altLang="en-US" sz="4400" dirty="0"/>
              <a:t>就是右边的数。</a:t>
            </a:r>
          </a:p>
          <a:p>
            <a:pPr marL="0" indent="0">
              <a:buNone/>
            </a:pPr>
            <a:r>
              <a:rPr lang="zh-CN" altLang="en-US" sz="4400" dirty="0"/>
              <a:t>如何快速计算</a:t>
            </a:r>
            <a:r>
              <a:rPr lang="en-US" altLang="zh-CN" sz="4400" dirty="0"/>
              <a:t>Left[]</a:t>
            </a:r>
            <a:r>
              <a:rPr lang="zh-CN" altLang="en-US" sz="4400" dirty="0"/>
              <a:t>？这里利用一个哈希技巧，定义数组</a:t>
            </a:r>
            <a:r>
              <a:rPr lang="en-US" altLang="zh-CN" sz="4400" dirty="0" err="1"/>
              <a:t>pos</a:t>
            </a:r>
            <a:r>
              <a:rPr lang="en-US" altLang="zh-CN" sz="4400" dirty="0"/>
              <a:t>[]</a:t>
            </a:r>
            <a:r>
              <a:rPr lang="zh-CN" altLang="en-US" sz="4400" dirty="0"/>
              <a:t>，从左到右遍历</a:t>
            </a:r>
            <a:r>
              <a:rPr lang="en-US" altLang="zh-CN" sz="4400" dirty="0"/>
              <a:t>a[]</a:t>
            </a:r>
            <a:r>
              <a:rPr lang="zh-CN" altLang="en-US" sz="4400" dirty="0"/>
              <a:t>时，用</a:t>
            </a:r>
            <a:r>
              <a:rPr lang="en-US" altLang="zh-CN" sz="4400" dirty="0" err="1"/>
              <a:t>pos</a:t>
            </a:r>
            <a:r>
              <a:rPr lang="en-US" altLang="zh-CN" sz="4400" dirty="0"/>
              <a:t>[k]</a:t>
            </a:r>
            <a:r>
              <a:rPr lang="zh-CN" altLang="en-US" sz="4400" dirty="0"/>
              <a:t>记录数字</a:t>
            </a:r>
            <a:r>
              <a:rPr lang="en-US" altLang="zh-CN" sz="4400" dirty="0"/>
              <a:t>k</a:t>
            </a:r>
            <a:r>
              <a:rPr lang="zh-CN" altLang="en-US" sz="4400" dirty="0"/>
              <a:t>上一次出现的位置，那么</a:t>
            </a:r>
            <a:r>
              <a:rPr lang="en-US" altLang="zh-CN" sz="4400" dirty="0"/>
              <a:t>Left[</a:t>
            </a:r>
            <a:r>
              <a:rPr lang="en-US" altLang="zh-CN" sz="4400" dirty="0" err="1"/>
              <a:t>i</a:t>
            </a:r>
            <a:r>
              <a:rPr lang="en-US" altLang="zh-CN" sz="4400" dirty="0"/>
              <a:t>] = </a:t>
            </a:r>
            <a:r>
              <a:rPr lang="en-US" altLang="zh-CN" sz="4400" dirty="0" err="1"/>
              <a:t>pos</a:t>
            </a:r>
            <a:r>
              <a:rPr lang="en-US" altLang="zh-CN" sz="4400" dirty="0"/>
              <a:t>[</a:t>
            </a:r>
            <a:r>
              <a:rPr lang="en-US" altLang="zh-CN" sz="4400" dirty="0" err="1"/>
              <a:t>ai⨁x</a:t>
            </a:r>
            <a:r>
              <a:rPr lang="en-US" altLang="zh-CN" sz="4400" dirty="0"/>
              <a:t>]</a:t>
            </a:r>
            <a:r>
              <a:rPr lang="zh-CN" altLang="en-US" sz="4400" dirty="0"/>
              <a:t>。</a:t>
            </a:r>
          </a:p>
          <a:p>
            <a:pPr marL="0" indent="0">
              <a:buNone/>
            </a:pPr>
            <a:r>
              <a:rPr lang="zh-CN" altLang="en-US" sz="4400" dirty="0"/>
              <a:t>建模为查询区间最值问题后，用线段树编码。每次查询的复杂度为</a:t>
            </a:r>
            <a:r>
              <a:rPr lang="en-US" altLang="zh-CN" sz="4400" dirty="0"/>
              <a:t>O(</a:t>
            </a:r>
            <a:r>
              <a:rPr lang="en-US" altLang="zh-CN" sz="4400" dirty="0" err="1"/>
              <a:t>logn</a:t>
            </a:r>
            <a:r>
              <a:rPr lang="en-US" altLang="zh-CN" sz="4400" dirty="0"/>
              <a:t>)</a:t>
            </a:r>
            <a:r>
              <a:rPr lang="zh-CN" altLang="en-US" sz="4400" dirty="0"/>
              <a:t>，</a:t>
            </a:r>
            <a:r>
              <a:rPr lang="en-US" altLang="zh-CN" sz="4400" dirty="0"/>
              <a:t>m</a:t>
            </a:r>
            <a:r>
              <a:rPr lang="zh-CN" altLang="en-US" sz="4400" dirty="0"/>
              <a:t>次查询的总复杂度为</a:t>
            </a:r>
            <a:r>
              <a:rPr lang="en-US" altLang="zh-CN" sz="4400" dirty="0"/>
              <a:t>O(</a:t>
            </a:r>
            <a:r>
              <a:rPr lang="en-US" altLang="zh-CN" sz="4400" dirty="0" err="1"/>
              <a:t>mlogn</a:t>
            </a:r>
            <a:r>
              <a:rPr lang="en-US" altLang="zh-CN" sz="4400" dirty="0"/>
              <a:t>)</a:t>
            </a:r>
            <a:r>
              <a:rPr lang="zh-CN" altLang="en-US" sz="4400" dirty="0"/>
              <a:t>，能通过</a:t>
            </a:r>
            <a:r>
              <a:rPr lang="en-US" altLang="zh-CN" sz="4400" dirty="0"/>
              <a:t>100%</a:t>
            </a:r>
            <a:r>
              <a:rPr lang="zh-CN" altLang="en-US" sz="4400" dirty="0"/>
              <a:t>的测试。</a:t>
            </a:r>
            <a:endParaRPr lang="en-US" sz="4400" dirty="0"/>
          </a:p>
        </p:txBody>
      </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spTree>
    <p:custDataLst>
      <p:tags r:id="rId1"/>
    </p:custDataLst>
    <p:extLst>
      <p:ext uri="{BB962C8B-B14F-4D97-AF65-F5344CB8AC3E}">
        <p14:creationId xmlns:p14="http://schemas.microsoft.com/office/powerpoint/2010/main" val="33242076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0"/>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10" name="文本框 9"/>
          <p:cNvSpPr txBox="1"/>
          <p:nvPr/>
        </p:nvSpPr>
        <p:spPr>
          <a:xfrm>
            <a:off x="805146" y="924242"/>
            <a:ext cx="15319847" cy="954355"/>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3</a:t>
            </a:r>
            <a:r>
              <a:rPr lang="zh-CN" altLang="en-US" sz="5600" b="1" spc="600" dirty="0" smtClean="0">
                <a:solidFill>
                  <a:schemeClr val="bg1"/>
                </a:solidFill>
                <a:latin typeface="思源宋体 CN Heavy" panose="02020900000000000000" charset="-122"/>
                <a:ea typeface="思源宋体 CN Heavy" panose="02020900000000000000" charset="-122"/>
              </a:rPr>
              <a:t>）线段树 </a:t>
            </a:r>
            <a:r>
              <a:rPr lang="en-US" altLang="zh-CN" sz="5600" b="1" spc="600" dirty="0" smtClean="0">
                <a:solidFill>
                  <a:schemeClr val="bg1"/>
                </a:solidFill>
                <a:latin typeface="思源宋体 CN Heavy" panose="02020900000000000000" charset="-122"/>
                <a:ea typeface="思源宋体 CN Heavy" panose="02020900000000000000" charset="-122"/>
              </a:rPr>
              <a:t>100%</a:t>
            </a:r>
            <a:endParaRPr lang="zh-CN" altLang="en-US" sz="4000" b="1" spc="600" dirty="0">
              <a:solidFill>
                <a:schemeClr val="bg1"/>
              </a:solidFill>
              <a:latin typeface="思源宋体 CN Heavy" panose="02020900000000000000" charset="-122"/>
              <a:ea typeface="思源宋体 CN Heavy" panose="02020900000000000000" charset="-122"/>
            </a:endParaRPr>
          </a:p>
        </p:txBody>
      </p:sp>
      <p:pic>
        <p:nvPicPr>
          <p:cNvPr id="12" name="图片 11"/>
          <p:cNvPicPr/>
          <p:nvPr/>
        </p:nvPicPr>
        <p:blipFill>
          <a:blip r:embed="rId5">
            <a:lum bright="34000" contrast="-8000"/>
          </a:blip>
          <a:srcRect l="20046" t="6270" r="19548" b="5808"/>
          <a:stretch>
            <a:fillRect/>
          </a:stretch>
        </p:blipFill>
        <p:spPr>
          <a:xfrm rot="5400000">
            <a:off x="9674126" y="-1361456"/>
            <a:ext cx="13910556" cy="1663346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9858055" y="894351"/>
            <a:ext cx="15176786" cy="17266265"/>
          </a:xfrm>
          <a:prstGeom prst="rect">
            <a:avLst/>
          </a:prstGeom>
          <a:noFill/>
          <a:ln>
            <a:noFill/>
          </a:ln>
        </p:spPr>
        <p:txBody>
          <a:bodyPr wrap="square" rtlCol="0">
            <a:spAutoFit/>
          </a:bodyPr>
          <a:lstStyle/>
          <a:p>
            <a:pPr algn="l"/>
            <a:r>
              <a:rPr lang="en-US" altLang="zh-CN" sz="3600" dirty="0">
                <a:solidFill>
                  <a:schemeClr val="tx1"/>
                </a:solidFill>
                <a:latin typeface="宋体" panose="02010600030101010101" pitchFamily="2" charset="-122"/>
                <a:ea typeface="宋体" panose="02010600030101010101" pitchFamily="2" charset="-122"/>
              </a:rPr>
              <a:t>N = 100010</a:t>
            </a:r>
          </a:p>
          <a:p>
            <a:pPr algn="l"/>
            <a:r>
              <a:rPr lang="en-US" altLang="zh-CN" sz="3600" dirty="0">
                <a:solidFill>
                  <a:schemeClr val="tx1"/>
                </a:solidFill>
                <a:latin typeface="宋体" panose="02010600030101010101" pitchFamily="2" charset="-122"/>
                <a:ea typeface="宋体" panose="02010600030101010101" pitchFamily="2" charset="-122"/>
              </a:rPr>
              <a:t>Left=[0]*N</a:t>
            </a:r>
          </a:p>
          <a:p>
            <a:pPr algn="l"/>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=[0]*((1 &lt;&lt; 20) + 10)</a:t>
            </a:r>
          </a:p>
          <a:p>
            <a:pPr algn="l"/>
            <a:r>
              <a:rPr lang="en-US" altLang="zh-CN" sz="3600" dirty="0">
                <a:solidFill>
                  <a:schemeClr val="tx1"/>
                </a:solidFill>
                <a:latin typeface="宋体" panose="02010600030101010101" pitchFamily="2" charset="-122"/>
                <a:ea typeface="宋体" panose="02010600030101010101" pitchFamily="2" charset="-122"/>
              </a:rPr>
              <a:t>tree = [0]*(N&lt;&lt;2)              #4</a:t>
            </a:r>
            <a:r>
              <a:rPr lang="zh-CN" altLang="en-US" sz="3600" dirty="0">
                <a:solidFill>
                  <a:schemeClr val="tx1"/>
                </a:solidFill>
                <a:latin typeface="宋体" panose="02010600030101010101" pitchFamily="2" charset="-122"/>
                <a:ea typeface="宋体" panose="02010600030101010101" pitchFamily="2" charset="-122"/>
              </a:rPr>
              <a:t>倍</a:t>
            </a:r>
          </a:p>
          <a:p>
            <a:pPr algn="l"/>
            <a:r>
              <a:rPr lang="en-US" altLang="zh-CN" sz="3600" dirty="0" err="1">
                <a:solidFill>
                  <a:schemeClr val="tx1"/>
                </a:solidFill>
                <a:latin typeface="宋体" panose="02010600030101010101" pitchFamily="2" charset="-122"/>
                <a:ea typeface="宋体" panose="02010600030101010101" pitchFamily="2" charset="-122"/>
              </a:rPr>
              <a:t>def</a:t>
            </a:r>
            <a:r>
              <a:rPr lang="en-US" altLang="zh-CN" sz="3600" dirty="0">
                <a:solidFill>
                  <a:schemeClr val="tx1"/>
                </a:solidFill>
                <a:latin typeface="宋体" panose="02010600030101010101" pitchFamily="2" charset="-122"/>
                <a:ea typeface="宋体" panose="02010600030101010101" pitchFamily="2" charset="-122"/>
              </a:rPr>
              <a:t> build(</a:t>
            </a:r>
            <a:r>
              <a:rPr lang="en-US" altLang="zh-CN" sz="3600" dirty="0" err="1">
                <a:solidFill>
                  <a:schemeClr val="tx1"/>
                </a:solidFill>
                <a:latin typeface="宋体" panose="02010600030101010101" pitchFamily="2" charset="-122"/>
                <a:ea typeface="宋体" panose="02010600030101010101" pitchFamily="2" charset="-122"/>
              </a:rPr>
              <a:t>p,pl,pr</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if </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tree[p] = Left[</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  </a:t>
            </a:r>
          </a:p>
          <a:p>
            <a:pPr algn="l"/>
            <a:r>
              <a:rPr lang="en-US" altLang="zh-CN" sz="3600" dirty="0">
                <a:solidFill>
                  <a:schemeClr val="tx1"/>
                </a:solidFill>
                <a:latin typeface="宋体" panose="02010600030101010101" pitchFamily="2" charset="-122"/>
                <a:ea typeface="宋体" panose="02010600030101010101" pitchFamily="2" charset="-122"/>
              </a:rPr>
              <a:t>        return</a:t>
            </a:r>
          </a:p>
          <a:p>
            <a:pPr algn="l"/>
            <a:r>
              <a:rPr lang="en-US" altLang="zh-CN" sz="3600" dirty="0">
                <a:solidFill>
                  <a:schemeClr val="tx1"/>
                </a:solidFill>
                <a:latin typeface="宋体" panose="02010600030101010101" pitchFamily="2" charset="-122"/>
                <a:ea typeface="宋体" panose="02010600030101010101" pitchFamily="2" charset="-122"/>
              </a:rPr>
              <a:t>    mid=(</a:t>
            </a:r>
            <a:r>
              <a:rPr lang="en-US" altLang="zh-CN" sz="3600" dirty="0" err="1">
                <a:solidFill>
                  <a:schemeClr val="tx1"/>
                </a:solidFill>
                <a:latin typeface="宋体" panose="02010600030101010101" pitchFamily="2" charset="-122"/>
                <a:ea typeface="宋体" panose="02010600030101010101" pitchFamily="2" charset="-122"/>
              </a:rPr>
              <a:t>pl+pr</a:t>
            </a:r>
            <a:r>
              <a:rPr lang="en-US" altLang="zh-CN" sz="3600" dirty="0">
                <a:solidFill>
                  <a:schemeClr val="tx1"/>
                </a:solidFill>
                <a:latin typeface="宋体" panose="02010600030101010101" pitchFamily="2" charset="-122"/>
                <a:ea typeface="宋体" panose="02010600030101010101" pitchFamily="2" charset="-122"/>
              </a:rPr>
              <a:t>)&gt;&gt;1</a:t>
            </a:r>
          </a:p>
          <a:p>
            <a:pPr algn="l"/>
            <a:r>
              <a:rPr lang="en-US" altLang="zh-CN" sz="3600" dirty="0">
                <a:solidFill>
                  <a:schemeClr val="tx1"/>
                </a:solidFill>
                <a:latin typeface="宋体" panose="02010600030101010101" pitchFamily="2" charset="-122"/>
                <a:ea typeface="宋体" panose="02010600030101010101" pitchFamily="2" charset="-122"/>
              </a:rPr>
              <a:t>    build(p&lt;&lt;1,pl,mid)         #p&lt;&lt;1 </a:t>
            </a:r>
            <a:r>
              <a:rPr lang="zh-CN" altLang="en-US" sz="3600" dirty="0">
                <a:solidFill>
                  <a:schemeClr val="tx1"/>
                </a:solidFill>
                <a:latin typeface="宋体" panose="02010600030101010101" pitchFamily="2" charset="-122"/>
                <a:ea typeface="宋体" panose="02010600030101010101" pitchFamily="2" charset="-122"/>
              </a:rPr>
              <a:t>是左儿子</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build(p&lt;&lt;1|1,mid+1,pr)     #p&lt;&lt;1|1</a:t>
            </a:r>
            <a:r>
              <a:rPr lang="zh-CN" altLang="en-US" sz="3600" dirty="0">
                <a:solidFill>
                  <a:schemeClr val="tx1"/>
                </a:solidFill>
                <a:latin typeface="宋体" panose="02010600030101010101" pitchFamily="2" charset="-122"/>
                <a:ea typeface="宋体" panose="02010600030101010101" pitchFamily="2" charset="-122"/>
              </a:rPr>
              <a:t>是右儿子</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tree[p] = max(tree[p&lt;&lt;1],tree[p&lt;&lt;1|1])  #</a:t>
            </a:r>
            <a:r>
              <a:rPr lang="en-US" altLang="zh-CN" sz="3600" dirty="0" err="1">
                <a:solidFill>
                  <a:schemeClr val="tx1"/>
                </a:solidFill>
                <a:latin typeface="宋体" panose="02010600030101010101" pitchFamily="2" charset="-122"/>
                <a:ea typeface="宋体" panose="02010600030101010101" pitchFamily="2" charset="-122"/>
              </a:rPr>
              <a:t>push_up</a:t>
            </a:r>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err="1">
                <a:solidFill>
                  <a:schemeClr val="tx1"/>
                </a:solidFill>
                <a:latin typeface="宋体" panose="02010600030101010101" pitchFamily="2" charset="-122"/>
                <a:ea typeface="宋体" panose="02010600030101010101" pitchFamily="2" charset="-122"/>
              </a:rPr>
              <a:t>def</a:t>
            </a:r>
            <a:r>
              <a:rPr lang="en-US" altLang="zh-CN" sz="3600" dirty="0">
                <a:solidFill>
                  <a:schemeClr val="tx1"/>
                </a:solidFill>
                <a:latin typeface="宋体" panose="02010600030101010101" pitchFamily="2" charset="-122"/>
                <a:ea typeface="宋体" panose="02010600030101010101" pitchFamily="2" charset="-122"/>
              </a:rPr>
              <a:t> query(</a:t>
            </a:r>
            <a:r>
              <a:rPr lang="en-US" altLang="zh-CN" sz="3600" dirty="0" err="1">
                <a:solidFill>
                  <a:schemeClr val="tx1"/>
                </a:solidFill>
                <a:latin typeface="宋体" panose="02010600030101010101" pitchFamily="2" charset="-122"/>
                <a:ea typeface="宋体" panose="02010600030101010101" pitchFamily="2" charset="-122"/>
              </a:rPr>
              <a:t>p,pl,pr,L,R</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if L&lt;=</a:t>
            </a:r>
            <a:r>
              <a:rPr lang="en-US" altLang="zh-CN" sz="3600" dirty="0" err="1">
                <a:solidFill>
                  <a:schemeClr val="tx1"/>
                </a:solidFill>
                <a:latin typeface="宋体" panose="02010600030101010101" pitchFamily="2" charset="-122"/>
                <a:ea typeface="宋体" panose="02010600030101010101" pitchFamily="2" charset="-122"/>
              </a:rPr>
              <a:t>pl</a:t>
            </a:r>
            <a:r>
              <a:rPr lang="en-US" altLang="zh-CN" sz="3600" dirty="0">
                <a:solidFill>
                  <a:schemeClr val="tx1"/>
                </a:solidFill>
                <a:latin typeface="宋体" panose="02010600030101010101" pitchFamily="2" charset="-122"/>
                <a:ea typeface="宋体" panose="02010600030101010101" pitchFamily="2" charset="-122"/>
              </a:rPr>
              <a:t> and </a:t>
            </a:r>
            <a:r>
              <a:rPr lang="en-US" altLang="zh-CN" sz="3600" dirty="0" err="1">
                <a:solidFill>
                  <a:schemeClr val="tx1"/>
                </a:solidFill>
                <a:latin typeface="宋体" panose="02010600030101010101" pitchFamily="2" charset="-122"/>
                <a:ea typeface="宋体" panose="02010600030101010101" pitchFamily="2" charset="-122"/>
              </a:rPr>
              <a:t>pr</a:t>
            </a:r>
            <a:r>
              <a:rPr lang="en-US" altLang="zh-CN" sz="3600" dirty="0">
                <a:solidFill>
                  <a:schemeClr val="tx1"/>
                </a:solidFill>
                <a:latin typeface="宋体" panose="02010600030101010101" pitchFamily="2" charset="-122"/>
                <a:ea typeface="宋体" panose="02010600030101010101" pitchFamily="2" charset="-122"/>
              </a:rPr>
              <a:t>&lt;=R:  return tree[p]</a:t>
            </a:r>
          </a:p>
          <a:p>
            <a:pPr algn="l"/>
            <a:r>
              <a:rPr lang="en-US" altLang="zh-CN" sz="3600" dirty="0">
                <a:solidFill>
                  <a:schemeClr val="tx1"/>
                </a:solidFill>
                <a:latin typeface="宋体" panose="02010600030101010101" pitchFamily="2" charset="-122"/>
                <a:ea typeface="宋体" panose="02010600030101010101" pitchFamily="2" charset="-122"/>
              </a:rPr>
              <a:t>    mid=(</a:t>
            </a:r>
            <a:r>
              <a:rPr lang="en-US" altLang="zh-CN" sz="3600" dirty="0" err="1">
                <a:solidFill>
                  <a:schemeClr val="tx1"/>
                </a:solidFill>
                <a:latin typeface="宋体" panose="02010600030101010101" pitchFamily="2" charset="-122"/>
                <a:ea typeface="宋体" panose="02010600030101010101" pitchFamily="2" charset="-122"/>
              </a:rPr>
              <a:t>pl+pr</a:t>
            </a:r>
            <a:r>
              <a:rPr lang="en-US" altLang="zh-CN" sz="3600" dirty="0">
                <a:solidFill>
                  <a:schemeClr val="tx1"/>
                </a:solidFill>
                <a:latin typeface="宋体" panose="02010600030101010101" pitchFamily="2" charset="-122"/>
                <a:ea typeface="宋体" panose="02010600030101010101" pitchFamily="2" charset="-122"/>
              </a:rPr>
              <a:t>)&gt;&gt;1</a:t>
            </a:r>
          </a:p>
          <a:p>
            <a:pPr algn="l"/>
            <a:r>
              <a:rPr lang="en-US" altLang="zh-CN" sz="3600" dirty="0">
                <a:solidFill>
                  <a:schemeClr val="tx1"/>
                </a:solidFill>
                <a:latin typeface="宋体" panose="02010600030101010101" pitchFamily="2" charset="-122"/>
                <a:ea typeface="宋体" panose="02010600030101010101" pitchFamily="2" charset="-122"/>
              </a:rPr>
              <a:t>    res = 0</a:t>
            </a:r>
          </a:p>
          <a:p>
            <a:pPr algn="l"/>
            <a:r>
              <a:rPr lang="en-US" altLang="zh-CN" sz="3600" dirty="0">
                <a:solidFill>
                  <a:schemeClr val="tx1"/>
                </a:solidFill>
                <a:latin typeface="宋体" panose="02010600030101010101" pitchFamily="2" charset="-122"/>
                <a:ea typeface="宋体" panose="02010600030101010101" pitchFamily="2" charset="-122"/>
              </a:rPr>
              <a:t>    if L&lt;=mid:  res=max(</a:t>
            </a:r>
            <a:r>
              <a:rPr lang="en-US" altLang="zh-CN" sz="3600" dirty="0" err="1">
                <a:solidFill>
                  <a:schemeClr val="tx1"/>
                </a:solidFill>
                <a:latin typeface="宋体" panose="02010600030101010101" pitchFamily="2" charset="-122"/>
                <a:ea typeface="宋体" panose="02010600030101010101" pitchFamily="2" charset="-122"/>
              </a:rPr>
              <a:t>res,query</a:t>
            </a:r>
            <a:r>
              <a:rPr lang="en-US" altLang="zh-CN" sz="3600" dirty="0">
                <a:solidFill>
                  <a:schemeClr val="tx1"/>
                </a:solidFill>
                <a:latin typeface="宋体" panose="02010600030101010101" pitchFamily="2" charset="-122"/>
                <a:ea typeface="宋体" panose="02010600030101010101" pitchFamily="2" charset="-122"/>
              </a:rPr>
              <a:t>(p&lt;&lt;1,pl,mid,L,R))</a:t>
            </a:r>
          </a:p>
          <a:p>
            <a:pPr algn="l"/>
            <a:r>
              <a:rPr lang="en-US" altLang="zh-CN" sz="3600" dirty="0">
                <a:solidFill>
                  <a:schemeClr val="tx1"/>
                </a:solidFill>
                <a:latin typeface="宋体" panose="02010600030101010101" pitchFamily="2" charset="-122"/>
                <a:ea typeface="宋体" panose="02010600030101010101" pitchFamily="2" charset="-122"/>
              </a:rPr>
              <a:t>    if R&gt;mid:   res=max(</a:t>
            </a:r>
            <a:r>
              <a:rPr lang="en-US" altLang="zh-CN" sz="3600" dirty="0" err="1">
                <a:solidFill>
                  <a:schemeClr val="tx1"/>
                </a:solidFill>
                <a:latin typeface="宋体" panose="02010600030101010101" pitchFamily="2" charset="-122"/>
                <a:ea typeface="宋体" panose="02010600030101010101" pitchFamily="2" charset="-122"/>
              </a:rPr>
              <a:t>res,query</a:t>
            </a:r>
            <a:r>
              <a:rPr lang="en-US" altLang="zh-CN" sz="3600" dirty="0">
                <a:solidFill>
                  <a:schemeClr val="tx1"/>
                </a:solidFill>
                <a:latin typeface="宋体" panose="02010600030101010101" pitchFamily="2" charset="-122"/>
                <a:ea typeface="宋体" panose="02010600030101010101" pitchFamily="2" charset="-122"/>
              </a:rPr>
              <a:t>(p&lt;&lt;1|1,mid+1,pr,L,R))</a:t>
            </a:r>
          </a:p>
          <a:p>
            <a:pPr algn="l"/>
            <a:r>
              <a:rPr lang="en-US" altLang="zh-CN" sz="3600" dirty="0">
                <a:solidFill>
                  <a:schemeClr val="tx1"/>
                </a:solidFill>
                <a:latin typeface="宋体" panose="02010600030101010101" pitchFamily="2" charset="-122"/>
                <a:ea typeface="宋体" panose="02010600030101010101" pitchFamily="2" charset="-122"/>
              </a:rPr>
              <a:t>    return res</a:t>
            </a:r>
          </a:p>
          <a:p>
            <a:pPr algn="l"/>
            <a:r>
              <a:rPr lang="en-US" altLang="zh-CN" sz="3600" dirty="0">
                <a:solidFill>
                  <a:schemeClr val="tx1"/>
                </a:solidFill>
                <a:latin typeface="宋体" panose="02010600030101010101" pitchFamily="2" charset="-122"/>
                <a:ea typeface="宋体" panose="02010600030101010101" pitchFamily="2" charset="-122"/>
              </a:rPr>
              <a:t>n, m, x = map(</a:t>
            </a:r>
            <a:r>
              <a:rPr lang="en-US" altLang="zh-CN" sz="3600" dirty="0" err="1">
                <a:solidFill>
                  <a:schemeClr val="tx1"/>
                </a:solidFill>
                <a:latin typeface="宋体" panose="02010600030101010101" pitchFamily="2" charset="-122"/>
                <a:ea typeface="宋体" panose="02010600030101010101" pitchFamily="2" charset="-122"/>
              </a:rPr>
              <a:t>int,input</a:t>
            </a:r>
            <a:r>
              <a:rPr lang="en-US" altLang="zh-CN" sz="3600" dirty="0">
                <a:solidFill>
                  <a:schemeClr val="tx1"/>
                </a:solidFill>
                <a:latin typeface="宋体" panose="02010600030101010101" pitchFamily="2" charset="-122"/>
                <a:ea typeface="宋体" panose="02010600030101010101" pitchFamily="2" charset="-122"/>
              </a:rPr>
              <a:t>().split())</a:t>
            </a:r>
          </a:p>
          <a:p>
            <a:pPr algn="l"/>
            <a:r>
              <a:rPr lang="en-US" altLang="zh-CN" sz="3600" dirty="0">
                <a:solidFill>
                  <a:schemeClr val="tx1"/>
                </a:solidFill>
                <a:latin typeface="宋体" panose="02010600030101010101" pitchFamily="2" charset="-122"/>
                <a:ea typeface="宋体" panose="02010600030101010101" pitchFamily="2" charset="-122"/>
              </a:rPr>
              <a:t>a = list(input().split())</a:t>
            </a:r>
          </a:p>
          <a:p>
            <a:pPr algn="l"/>
            <a:r>
              <a:rPr lang="en-US" altLang="zh-CN" sz="3600" dirty="0" err="1">
                <a:solidFill>
                  <a:schemeClr val="tx1"/>
                </a:solidFill>
                <a:latin typeface="宋体" panose="02010600030101010101" pitchFamily="2" charset="-122"/>
                <a:ea typeface="宋体" panose="02010600030101010101" pitchFamily="2" charset="-122"/>
              </a:rPr>
              <a:t>a.insert</a:t>
            </a:r>
            <a:r>
              <a:rPr lang="en-US" altLang="zh-CN" sz="3600" dirty="0">
                <a:solidFill>
                  <a:schemeClr val="tx1"/>
                </a:solidFill>
                <a:latin typeface="宋体" panose="02010600030101010101" pitchFamily="2" charset="-122"/>
                <a:ea typeface="宋体" panose="02010600030101010101" pitchFamily="2" charset="-122"/>
              </a:rPr>
              <a:t>(0,0)                   #</a:t>
            </a:r>
            <a:r>
              <a:rPr lang="zh-CN" altLang="en-US" sz="3600" dirty="0">
                <a:solidFill>
                  <a:schemeClr val="tx1"/>
                </a:solidFill>
                <a:latin typeface="宋体" panose="02010600030101010101" pitchFamily="2" charset="-122"/>
                <a:ea typeface="宋体" panose="02010600030101010101" pitchFamily="2" charset="-122"/>
              </a:rPr>
              <a:t>加个</a:t>
            </a:r>
            <a:r>
              <a:rPr lang="en-US" altLang="zh-CN" sz="3600" dirty="0">
                <a:solidFill>
                  <a:schemeClr val="tx1"/>
                </a:solidFill>
                <a:latin typeface="宋体" panose="02010600030101010101" pitchFamily="2" charset="-122"/>
                <a:ea typeface="宋体" panose="02010600030101010101" pitchFamily="2" charset="-122"/>
              </a:rPr>
              <a:t>a[0]</a:t>
            </a:r>
            <a:r>
              <a:rPr lang="zh-CN" altLang="en-US" sz="3600" dirty="0">
                <a:solidFill>
                  <a:schemeClr val="tx1"/>
                </a:solidFill>
                <a:latin typeface="宋体" panose="02010600030101010101" pitchFamily="2" charset="-122"/>
                <a:ea typeface="宋体" panose="02010600030101010101" pitchFamily="2" charset="-122"/>
              </a:rPr>
              <a:t>。从</a:t>
            </a:r>
            <a:r>
              <a:rPr lang="en-US" altLang="zh-CN" sz="3600" dirty="0">
                <a:solidFill>
                  <a:schemeClr val="tx1"/>
                </a:solidFill>
                <a:latin typeface="宋体" panose="02010600030101010101" pitchFamily="2" charset="-122"/>
                <a:ea typeface="宋体" panose="02010600030101010101" pitchFamily="2" charset="-122"/>
              </a:rPr>
              <a:t>a[1]</a:t>
            </a:r>
            <a:r>
              <a:rPr lang="zh-CN" altLang="en-US" sz="3600" dirty="0">
                <a:solidFill>
                  <a:schemeClr val="tx1"/>
                </a:solidFill>
                <a:latin typeface="宋体" panose="02010600030101010101" pitchFamily="2" charset="-122"/>
                <a:ea typeface="宋体" panose="02010600030101010101" pitchFamily="2" charset="-122"/>
              </a:rPr>
              <a:t>开始</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range(1,n+1):</a:t>
            </a:r>
          </a:p>
          <a:p>
            <a:pPr algn="l"/>
            <a:r>
              <a:rPr lang="en-US" altLang="zh-CN" sz="3600" dirty="0">
                <a:solidFill>
                  <a:schemeClr val="tx1"/>
                </a:solidFill>
                <a:latin typeface="宋体" panose="02010600030101010101" pitchFamily="2" charset="-122"/>
                <a:ea typeface="宋体" panose="02010600030101010101" pitchFamily="2" charset="-122"/>
              </a:rPr>
              <a:t>    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Left[</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x]</a:t>
            </a:r>
          </a:p>
          <a:p>
            <a:pPr algn="l"/>
            <a:r>
              <a:rPr lang="en-US" altLang="zh-CN" sz="3600" dirty="0">
                <a:solidFill>
                  <a:schemeClr val="tx1"/>
                </a:solidFill>
                <a:latin typeface="宋体" panose="02010600030101010101" pitchFamily="2" charset="-122"/>
                <a:ea typeface="宋体" panose="02010600030101010101" pitchFamily="2" charset="-122"/>
              </a:rPr>
              <a:t>    </a:t>
            </a:r>
            <a:r>
              <a:rPr lang="en-US" altLang="zh-CN" sz="3600" dirty="0" err="1">
                <a:solidFill>
                  <a:schemeClr val="tx1"/>
                </a:solidFill>
                <a:latin typeface="宋体" panose="02010600030101010101" pitchFamily="2" charset="-122"/>
                <a:ea typeface="宋体" panose="02010600030101010101" pitchFamily="2" charset="-122"/>
              </a:rPr>
              <a:t>pos</a:t>
            </a:r>
            <a:r>
              <a:rPr lang="en-US" altLang="zh-CN" sz="3600" dirty="0">
                <a:solidFill>
                  <a:schemeClr val="tx1"/>
                </a:solidFill>
                <a:latin typeface="宋体" panose="02010600030101010101" pitchFamily="2" charset="-122"/>
                <a:ea typeface="宋体" panose="02010600030101010101" pitchFamily="2" charset="-122"/>
              </a:rPr>
              <a:t>[a[</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a:t>
            </a:r>
            <a:r>
              <a:rPr lang="en-US" altLang="zh-CN" sz="3600" dirty="0" err="1">
                <a:solidFill>
                  <a:schemeClr val="tx1"/>
                </a:solidFill>
                <a:latin typeface="宋体" panose="02010600030101010101" pitchFamily="2" charset="-122"/>
                <a:ea typeface="宋体" panose="02010600030101010101" pitchFamily="2" charset="-122"/>
              </a:rPr>
              <a:t>i</a:t>
            </a:r>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3600" dirty="0">
                <a:solidFill>
                  <a:schemeClr val="tx1"/>
                </a:solidFill>
                <a:latin typeface="宋体" panose="02010600030101010101" pitchFamily="2" charset="-122"/>
                <a:ea typeface="宋体" panose="02010600030101010101" pitchFamily="2" charset="-122"/>
              </a:rPr>
              <a:t>build(1,1,n)  </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range(m):</a:t>
            </a:r>
          </a:p>
          <a:p>
            <a:pPr algn="l"/>
            <a:r>
              <a:rPr lang="en-US" altLang="zh-CN" sz="3600" dirty="0">
                <a:solidFill>
                  <a:schemeClr val="tx1"/>
                </a:solidFill>
                <a:latin typeface="宋体" panose="02010600030101010101" pitchFamily="2" charset="-122"/>
                <a:ea typeface="宋体" panose="02010600030101010101" pitchFamily="2" charset="-122"/>
              </a:rPr>
              <a:t>    L, R = map(</a:t>
            </a:r>
            <a:r>
              <a:rPr lang="en-US" altLang="zh-CN" sz="3600" dirty="0" err="1">
                <a:solidFill>
                  <a:schemeClr val="tx1"/>
                </a:solidFill>
                <a:latin typeface="宋体" panose="02010600030101010101" pitchFamily="2" charset="-122"/>
                <a:ea typeface="宋体" panose="02010600030101010101" pitchFamily="2" charset="-122"/>
              </a:rPr>
              <a:t>int,input</a:t>
            </a:r>
            <a:r>
              <a:rPr lang="en-US" altLang="zh-CN" sz="3600" dirty="0">
                <a:solidFill>
                  <a:schemeClr val="tx1"/>
                </a:solidFill>
                <a:latin typeface="宋体" panose="02010600030101010101" pitchFamily="2" charset="-122"/>
                <a:ea typeface="宋体" panose="02010600030101010101" pitchFamily="2" charset="-122"/>
              </a:rPr>
              <a:t>().split())</a:t>
            </a:r>
          </a:p>
          <a:p>
            <a:pPr algn="l"/>
            <a:r>
              <a:rPr lang="en-US" altLang="zh-CN" sz="3600" dirty="0">
                <a:solidFill>
                  <a:schemeClr val="tx1"/>
                </a:solidFill>
                <a:latin typeface="宋体" panose="02010600030101010101" pitchFamily="2" charset="-122"/>
                <a:ea typeface="宋体" panose="02010600030101010101" pitchFamily="2" charset="-122"/>
              </a:rPr>
              <a:t>    if query(1,1,n,L,R)&gt;=L: print('yes')</a:t>
            </a:r>
          </a:p>
          <a:p>
            <a:pPr algn="l"/>
            <a:r>
              <a:rPr lang="en-US" altLang="zh-CN" sz="3600" dirty="0">
                <a:solidFill>
                  <a:schemeClr val="tx1"/>
                </a:solidFill>
                <a:latin typeface="宋体" panose="02010600030101010101" pitchFamily="2" charset="-122"/>
                <a:ea typeface="宋体" panose="02010600030101010101" pitchFamily="2" charset="-122"/>
              </a:rPr>
              <a:t>    else:                   print('no')</a:t>
            </a:r>
            <a:endParaRPr lang="en-US" altLang="zh-CN" sz="3600" dirty="0" smtClean="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95603243"/>
      </p:ext>
    </p:extLst>
  </p:cSld>
  <p:clrMapOvr>
    <a:masterClrMapping/>
  </p:clrMapOvr>
  <p:transition spd="slow" advClick="0" advTm="1000">
    <p:push dir="u"/>
  </p:transition>
  <p:timing>
    <p:tnLst>
      <p:par>
        <p:cTn id="1" dur="indefinite" restart="never" nodeType="tmRoot"/>
      </p:par>
    </p:tnLst>
    <p:bldLst>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a:t>
              </a:r>
              <a:r>
                <a:rPr lang="zh-CN" altLang="en-US" sz="5600" b="1" spc="600" dirty="0" smtClean="0">
                  <a:solidFill>
                    <a:schemeClr val="bg1"/>
                  </a:solidFill>
                  <a:latin typeface="宋体" panose="02010600030101010101" pitchFamily="2" charset="-122"/>
                  <a:ea typeface="宋体" panose="02010600030101010101" pitchFamily="2" charset="-122"/>
                </a:rPr>
                <a:t>树的核心技术：</a:t>
              </a:r>
              <a:r>
                <a:rPr lang="en-US" altLang="zh-CN" sz="5600" b="1" spc="600" dirty="0" smtClean="0">
                  <a:solidFill>
                    <a:schemeClr val="bg1"/>
                  </a:solidFill>
                  <a:latin typeface="宋体" panose="02010600030101010101" pitchFamily="2" charset="-122"/>
                  <a:ea typeface="宋体" panose="02010600030101010101" pitchFamily="2" charset="-122"/>
                </a:rPr>
                <a:t> 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6" y="3296471"/>
            <a:ext cx="22488899" cy="821763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背景：区间修改</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简单区间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修改，例如对一个数列的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区间内每个元素统一加上</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在线段树</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上用“单点修改”一个个修改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这些元素</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，一次区间修改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nlogn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，还不如直接暴力修改的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解决办法，利用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线段树的特征：线段树的结点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，记录了</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这个区间的值</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再</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定义一个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，用它统一记录</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这个区间的修改，而不是</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一个个修改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区间内的每个</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办法被称为“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lazy-tag”</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。一次区间修改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9544583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145249" y="3636400"/>
            <a:ext cx="19601568" cy="7992383"/>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pP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lazy-tag</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（懒惰标记，或者延迟标记）</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修改一</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个线段区间时</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，只</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对这个线段区间进行</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整体修改（把修改记录在子树的根结点上），</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其内部每个元素的内容先不做</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修改。</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当</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这个线段区间的一致性被破坏时，才把变化值传递给下一</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层。</a:t>
            </a:r>
            <a:endPar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复杂</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度：每次</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区间修改的复杂度是</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err="1">
                <a:latin typeface="Times New Roman" panose="02020603050405020304" pitchFamily="18" charset="0"/>
                <a:ea typeface="宋体" panose="02010600030101010101" pitchFamily="2" charset="-122"/>
                <a:cs typeface="Times New Roman" panose="02020603050405020304" pitchFamily="18" charset="0"/>
              </a:rPr>
              <a:t>logn</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4800"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sz="480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262866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fade">
                                      <p:cBhvr>
                                        <p:cTn id="1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update()</a:t>
              </a:r>
              <a:r>
                <a:rPr lang="zh-CN" altLang="en-US" sz="5600" b="1" spc="600" dirty="0" smtClean="0">
                  <a:solidFill>
                    <a:schemeClr val="bg1"/>
                  </a:solidFill>
                  <a:latin typeface="宋体" panose="02010600030101010101" pitchFamily="2" charset="-122"/>
                  <a:ea typeface="宋体" panose="02010600030101010101" pitchFamily="2" charset="-122"/>
                </a:rPr>
                <a:t>中的</a:t>
              </a:r>
              <a:r>
                <a:rPr lang="en-US" altLang="zh-CN" sz="5600" b="1" spc="600" dirty="0" smtClean="0">
                  <a:solidFill>
                    <a:schemeClr val="bg1"/>
                  </a:solidFill>
                  <a:latin typeface="宋体" panose="02010600030101010101" pitchFamily="2" charset="-122"/>
                  <a:ea typeface="宋体" panose="02010600030101010101" pitchFamily="2" charset="-122"/>
                </a:rPr>
                <a:t>lazy-tag</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339668" y="2494508"/>
            <a:ext cx="20684246" cy="1084380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dirty="0" smtClean="0"/>
              <a:t>例：把</a:t>
            </a:r>
            <a:r>
              <a:rPr lang="en-US" altLang="zh-CN" dirty="0" smtClean="0"/>
              <a:t>[4</a:t>
            </a:r>
            <a:r>
              <a:rPr lang="en-US" altLang="zh-CN" dirty="0"/>
              <a:t>, 9]</a:t>
            </a:r>
            <a:r>
              <a:rPr lang="zh-CN" altLang="en-US" dirty="0"/>
              <a:t>区间内的每个元素加</a:t>
            </a:r>
            <a:r>
              <a:rPr lang="en-US" altLang="zh-CN" dirty="0" smtClean="0"/>
              <a:t>3</a:t>
            </a:r>
            <a:r>
              <a:rPr lang="zh-CN" altLang="en-US" dirty="0" smtClean="0"/>
              <a:t>：</a:t>
            </a:r>
            <a:endParaRPr lang="zh-CN" altLang="en-US" dirty="0"/>
          </a:p>
          <a:p>
            <a:pPr marL="0" indent="0">
              <a:lnSpc>
                <a:spcPct val="150000"/>
              </a:lnSpc>
              <a:spcBef>
                <a:spcPts val="0"/>
              </a:spcBef>
              <a:buNone/>
            </a:pPr>
            <a:r>
              <a:rPr lang="zh-CN" altLang="en-US" dirty="0" smtClean="0"/>
              <a:t>（</a:t>
            </a:r>
            <a:r>
              <a:rPr lang="en-US" altLang="zh-CN" dirty="0"/>
              <a:t>1</a:t>
            </a:r>
            <a:r>
              <a:rPr lang="zh-CN" altLang="en-US" dirty="0"/>
              <a:t>）左子树递归到结点</a:t>
            </a:r>
            <a:r>
              <a:rPr lang="en-US" altLang="zh-CN" dirty="0"/>
              <a:t>5</a:t>
            </a:r>
            <a:r>
              <a:rPr lang="zh-CN" altLang="en-US" dirty="0"/>
              <a:t>，即区间</a:t>
            </a:r>
            <a:r>
              <a:rPr lang="en-US" altLang="zh-CN" dirty="0"/>
              <a:t>[4, 5]</a:t>
            </a:r>
            <a:r>
              <a:rPr lang="zh-CN" altLang="en-US" dirty="0"/>
              <a:t>，完全包含在</a:t>
            </a:r>
            <a:r>
              <a:rPr lang="en-US" altLang="zh-CN" dirty="0"/>
              <a:t>[4, 9]</a:t>
            </a:r>
            <a:r>
              <a:rPr lang="zh-CN" altLang="en-US" dirty="0"/>
              <a:t>内，打标记</a:t>
            </a:r>
            <a:r>
              <a:rPr lang="en-US" altLang="zh-CN" dirty="0"/>
              <a:t>tag[5] = 3</a:t>
            </a:r>
            <a:r>
              <a:rPr lang="zh-CN" altLang="en-US" dirty="0"/>
              <a:t>，更新</a:t>
            </a:r>
            <a:r>
              <a:rPr lang="en-US" altLang="zh-CN" dirty="0"/>
              <a:t>tree[5]</a:t>
            </a:r>
            <a:r>
              <a:rPr lang="zh-CN" altLang="en-US" dirty="0"/>
              <a:t>为</a:t>
            </a:r>
            <a:r>
              <a:rPr lang="en-US" altLang="zh-CN" dirty="0"/>
              <a:t>20</a:t>
            </a:r>
            <a:r>
              <a:rPr lang="zh-CN" altLang="en-US" dirty="0"/>
              <a:t>，不再继续深入；</a:t>
            </a:r>
          </a:p>
          <a:p>
            <a:pPr marL="0" indent="0">
              <a:lnSpc>
                <a:spcPct val="150000"/>
              </a:lnSpc>
              <a:spcBef>
                <a:spcPts val="0"/>
              </a:spcBef>
              <a:buNone/>
            </a:pPr>
            <a:r>
              <a:rPr lang="zh-CN" altLang="en-US" dirty="0" smtClean="0"/>
              <a:t>（</a:t>
            </a:r>
            <a:r>
              <a:rPr lang="en-US" altLang="zh-CN" dirty="0"/>
              <a:t>2</a:t>
            </a:r>
            <a:r>
              <a:rPr lang="zh-CN" altLang="en-US" dirty="0"/>
              <a:t>）左子树递归返回，更新</a:t>
            </a:r>
            <a:r>
              <a:rPr lang="en-US" altLang="zh-CN" dirty="0"/>
              <a:t>tree[2]</a:t>
            </a:r>
            <a:r>
              <a:rPr lang="zh-CN" altLang="en-US" dirty="0"/>
              <a:t>为</a:t>
            </a:r>
            <a:r>
              <a:rPr lang="en-US" altLang="zh-CN" dirty="0"/>
              <a:t>30</a:t>
            </a:r>
            <a:r>
              <a:rPr lang="zh-CN" altLang="en-US" dirty="0"/>
              <a:t>；</a:t>
            </a:r>
          </a:p>
          <a:p>
            <a:pPr marL="0" indent="0">
              <a:lnSpc>
                <a:spcPct val="150000"/>
              </a:lnSpc>
              <a:spcBef>
                <a:spcPts val="0"/>
              </a:spcBef>
              <a:buNone/>
            </a:pPr>
            <a:r>
              <a:rPr lang="zh-CN" altLang="en-US" dirty="0" smtClean="0"/>
              <a:t>（</a:t>
            </a:r>
            <a:r>
              <a:rPr lang="en-US" altLang="zh-CN" dirty="0"/>
              <a:t>3</a:t>
            </a:r>
            <a:r>
              <a:rPr lang="zh-CN" altLang="en-US" dirty="0"/>
              <a:t>）右子树递归到结点</a:t>
            </a:r>
            <a:r>
              <a:rPr lang="en-US" altLang="zh-CN" dirty="0"/>
              <a:t>6</a:t>
            </a:r>
            <a:r>
              <a:rPr lang="zh-CN" altLang="en-US" dirty="0"/>
              <a:t>，即区间</a:t>
            </a:r>
            <a:r>
              <a:rPr lang="en-US" altLang="zh-CN" dirty="0"/>
              <a:t>[6, 8]</a:t>
            </a:r>
            <a:r>
              <a:rPr lang="zh-CN" altLang="en-US" dirty="0"/>
              <a:t>，完全包含在</a:t>
            </a:r>
            <a:r>
              <a:rPr lang="en-US" altLang="zh-CN" dirty="0"/>
              <a:t>[4, 9]</a:t>
            </a:r>
            <a:r>
              <a:rPr lang="zh-CN" altLang="en-US" dirty="0"/>
              <a:t>内，打标记</a:t>
            </a:r>
            <a:r>
              <a:rPr lang="en-US" altLang="zh-CN" dirty="0"/>
              <a:t>tag[6]=3</a:t>
            </a:r>
            <a:r>
              <a:rPr lang="zh-CN" altLang="en-US" dirty="0"/>
              <a:t>，更新</a:t>
            </a:r>
            <a:r>
              <a:rPr lang="en-US" altLang="zh-CN" dirty="0"/>
              <a:t>tree[6]</a:t>
            </a:r>
            <a:r>
              <a:rPr lang="zh-CN" altLang="en-US" dirty="0"/>
              <a:t>为</a:t>
            </a:r>
            <a:r>
              <a:rPr lang="en-US" altLang="zh-CN" dirty="0"/>
              <a:t>23</a:t>
            </a:r>
            <a:r>
              <a:rPr lang="zh-CN" altLang="en-US" dirty="0"/>
              <a:t>。</a:t>
            </a:r>
          </a:p>
          <a:p>
            <a:pPr marL="0" indent="0">
              <a:lnSpc>
                <a:spcPct val="150000"/>
              </a:lnSpc>
              <a:spcBef>
                <a:spcPts val="0"/>
              </a:spcBef>
              <a:buNone/>
            </a:pPr>
            <a:r>
              <a:rPr lang="zh-CN" altLang="en-US" dirty="0" smtClean="0"/>
              <a:t>（</a:t>
            </a:r>
            <a:r>
              <a:rPr lang="en-US" altLang="zh-CN" dirty="0"/>
              <a:t>4</a:t>
            </a:r>
            <a:r>
              <a:rPr lang="zh-CN" altLang="en-US" dirty="0"/>
              <a:t>）右子树递归到结点</a:t>
            </a:r>
            <a:r>
              <a:rPr lang="en-US" altLang="zh-CN" dirty="0"/>
              <a:t>14</a:t>
            </a:r>
            <a:r>
              <a:rPr lang="zh-CN" altLang="en-US" dirty="0"/>
              <a:t>，即区间</a:t>
            </a:r>
            <a:r>
              <a:rPr lang="en-US" altLang="zh-CN" dirty="0"/>
              <a:t>[9, 9]</a:t>
            </a:r>
            <a:r>
              <a:rPr lang="zh-CN" altLang="en-US" dirty="0"/>
              <a:t>，打标记</a:t>
            </a:r>
            <a:r>
              <a:rPr lang="en-US" altLang="zh-CN" dirty="0"/>
              <a:t>tag[14]=3</a:t>
            </a:r>
            <a:r>
              <a:rPr lang="zh-CN" altLang="en-US" dirty="0"/>
              <a:t>，更新</a:t>
            </a:r>
            <a:r>
              <a:rPr lang="en-US" altLang="zh-CN" dirty="0"/>
              <a:t>tree[14]=13</a:t>
            </a:r>
            <a:r>
              <a:rPr lang="zh-CN" altLang="en-US" dirty="0"/>
              <a:t>；</a:t>
            </a:r>
          </a:p>
          <a:p>
            <a:pPr marL="0" indent="0">
              <a:lnSpc>
                <a:spcPct val="150000"/>
              </a:lnSpc>
              <a:spcBef>
                <a:spcPts val="0"/>
              </a:spcBef>
              <a:buNone/>
            </a:pPr>
            <a:r>
              <a:rPr lang="zh-CN" altLang="en-US" dirty="0" smtClean="0"/>
              <a:t>（</a:t>
            </a:r>
            <a:r>
              <a:rPr lang="en-US" altLang="zh-CN" dirty="0"/>
              <a:t>5</a:t>
            </a:r>
            <a:r>
              <a:rPr lang="zh-CN" altLang="en-US" dirty="0"/>
              <a:t>）右子树递归返回，更新</a:t>
            </a:r>
            <a:r>
              <a:rPr lang="en-US" altLang="zh-CN" dirty="0"/>
              <a:t>tree[7]=20</a:t>
            </a:r>
            <a:r>
              <a:rPr lang="zh-CN" altLang="en-US" dirty="0"/>
              <a:t>；继续返回，更新</a:t>
            </a:r>
            <a:r>
              <a:rPr lang="en-US" altLang="zh-CN" dirty="0"/>
              <a:t>tree[3]=43</a:t>
            </a:r>
            <a:r>
              <a:rPr lang="zh-CN" altLang="en-US" dirty="0"/>
              <a:t>；</a:t>
            </a:r>
          </a:p>
          <a:p>
            <a:pPr marL="0" indent="0">
              <a:lnSpc>
                <a:spcPct val="150000"/>
              </a:lnSpc>
              <a:spcBef>
                <a:spcPts val="0"/>
              </a:spcBef>
              <a:buNone/>
            </a:pPr>
            <a:r>
              <a:rPr lang="zh-CN" altLang="en-US" dirty="0" smtClean="0"/>
              <a:t>（</a:t>
            </a:r>
            <a:r>
              <a:rPr lang="en-US" altLang="zh-CN" dirty="0"/>
              <a:t>6</a:t>
            </a:r>
            <a:r>
              <a:rPr lang="zh-CN" altLang="en-US" dirty="0"/>
              <a:t>）返回到根结点，更新</a:t>
            </a:r>
            <a:r>
              <a:rPr lang="en-US" altLang="zh-CN" dirty="0"/>
              <a:t>tree[1]=73</a:t>
            </a:r>
            <a:r>
              <a:rPr lang="zh-CN" altLang="en-US" dirty="0"/>
              <a:t>。</a:t>
            </a:r>
          </a:p>
        </p:txBody>
      </p:sp>
    </p:spTree>
    <p:custDataLst>
      <p:tags r:id="rId1"/>
    </p:custDataLst>
    <p:extLst>
      <p:ext uri="{BB962C8B-B14F-4D97-AF65-F5344CB8AC3E}">
        <p14:creationId xmlns:p14="http://schemas.microsoft.com/office/powerpoint/2010/main" val="965783262"/>
      </p:ext>
    </p:extLst>
  </p:cSld>
  <p:clrMapOvr>
    <a:masterClrMapping/>
  </p:clrMapOvr>
  <p:transition spd="slow" advClick="0" advTm="1000">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00000"/>
              </a:lnSpc>
              <a:spcBef>
                <a:spcPts val="0"/>
              </a:spcBef>
              <a:buNone/>
            </a:pPr>
            <a:r>
              <a:rPr lang="zh-CN" altLang="en-US" dirty="0" smtClean="0"/>
              <a:t>（</a:t>
            </a:r>
            <a:r>
              <a:rPr lang="en-US" altLang="zh-CN" dirty="0"/>
              <a:t>1</a:t>
            </a:r>
            <a:r>
              <a:rPr lang="zh-CN" altLang="en-US" dirty="0"/>
              <a:t>）左子树递归到结点</a:t>
            </a:r>
            <a:r>
              <a:rPr lang="en-US" altLang="zh-CN" dirty="0"/>
              <a:t>5</a:t>
            </a:r>
            <a:r>
              <a:rPr lang="zh-CN" altLang="en-US" dirty="0"/>
              <a:t>，即区间</a:t>
            </a:r>
            <a:r>
              <a:rPr lang="en-US" altLang="zh-CN" dirty="0"/>
              <a:t>[4, 5]</a:t>
            </a:r>
            <a:r>
              <a:rPr lang="zh-CN" altLang="en-US" dirty="0"/>
              <a:t>，完全包含在</a:t>
            </a:r>
            <a:r>
              <a:rPr lang="en-US" altLang="zh-CN" dirty="0"/>
              <a:t>[4, 9]</a:t>
            </a:r>
            <a:r>
              <a:rPr lang="zh-CN" altLang="en-US" dirty="0"/>
              <a:t>内，打标记</a:t>
            </a:r>
            <a:r>
              <a:rPr lang="en-US" altLang="zh-CN" dirty="0"/>
              <a:t>tag[5] = 3</a:t>
            </a:r>
            <a:r>
              <a:rPr lang="zh-CN" altLang="en-US" dirty="0"/>
              <a:t>，更新</a:t>
            </a:r>
            <a:r>
              <a:rPr lang="en-US" altLang="zh-CN" dirty="0"/>
              <a:t>tree[5]</a:t>
            </a:r>
            <a:r>
              <a:rPr lang="zh-CN" altLang="en-US" dirty="0"/>
              <a:t>为</a:t>
            </a:r>
            <a:r>
              <a:rPr lang="en-US" altLang="zh-CN" dirty="0"/>
              <a:t>20</a:t>
            </a:r>
            <a:r>
              <a:rPr lang="zh-CN" altLang="en-US" dirty="0"/>
              <a:t>，不再继续深入</a:t>
            </a:r>
            <a:r>
              <a:rPr lang="zh-CN" altLang="en-US" dirty="0" smtClean="0"/>
              <a:t>；</a:t>
            </a:r>
            <a:endParaRPr lang="zh-CN" altLang="en-US" dirty="0"/>
          </a:p>
        </p:txBody>
      </p:sp>
      <p:sp>
        <p:nvSpPr>
          <p:cNvPr id="6" name="右箭头 5"/>
          <p:cNvSpPr/>
          <p:nvPr/>
        </p:nvSpPr>
        <p:spPr>
          <a:xfrm rot="16200000">
            <a:off x="11381725" y="8516097"/>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08619445"/>
      </p:ext>
    </p:extLst>
  </p:cSld>
  <p:clrMapOvr>
    <a:masterClrMapping/>
  </p:clrMapOvr>
  <p:transition spd="slow" advClick="0" advTm="1000">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2</a:t>
            </a:r>
            <a:r>
              <a:rPr lang="zh-CN" altLang="en-US" dirty="0"/>
              <a:t>）左子树递归返回，更新</a:t>
            </a:r>
            <a:r>
              <a:rPr lang="en-US" altLang="zh-CN" dirty="0"/>
              <a:t>tree[2]</a:t>
            </a:r>
            <a:r>
              <a:rPr lang="zh-CN" altLang="en-US" dirty="0"/>
              <a:t>为</a:t>
            </a:r>
            <a:r>
              <a:rPr lang="en-US" altLang="zh-CN" dirty="0"/>
              <a:t>30</a:t>
            </a:r>
            <a:r>
              <a:rPr lang="zh-CN" altLang="en-US" dirty="0"/>
              <a:t>；</a:t>
            </a:r>
          </a:p>
        </p:txBody>
      </p:sp>
      <p:sp>
        <p:nvSpPr>
          <p:cNvPr id="13" name="右箭头 12"/>
          <p:cNvSpPr/>
          <p:nvPr/>
        </p:nvSpPr>
        <p:spPr>
          <a:xfrm rot="16200000">
            <a:off x="4190393" y="7144246"/>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27012349"/>
      </p:ext>
    </p:extLst>
  </p:cSld>
  <p:clrMapOvr>
    <a:masterClrMapping/>
  </p:clrMapOvr>
  <p:transition spd="slow" advClick="0" advTm="1000">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3</a:t>
            </a:r>
            <a:r>
              <a:rPr lang="zh-CN" altLang="en-US" dirty="0"/>
              <a:t>）右子树递归到结点</a:t>
            </a:r>
            <a:r>
              <a:rPr lang="en-US" altLang="zh-CN" dirty="0"/>
              <a:t>6</a:t>
            </a:r>
            <a:r>
              <a:rPr lang="zh-CN" altLang="en-US" dirty="0"/>
              <a:t>，即区间</a:t>
            </a:r>
            <a:r>
              <a:rPr lang="en-US" altLang="zh-CN" dirty="0"/>
              <a:t>[6, 8]</a:t>
            </a:r>
            <a:r>
              <a:rPr lang="zh-CN" altLang="en-US" dirty="0"/>
              <a:t>，完全包含在</a:t>
            </a:r>
            <a:r>
              <a:rPr lang="en-US" altLang="zh-CN" dirty="0"/>
              <a:t>[4, 9]</a:t>
            </a:r>
            <a:r>
              <a:rPr lang="zh-CN" altLang="en-US" dirty="0"/>
              <a:t>内，打标记</a:t>
            </a:r>
            <a:r>
              <a:rPr lang="en-US" altLang="zh-CN" dirty="0"/>
              <a:t>tag[6]=3</a:t>
            </a:r>
            <a:r>
              <a:rPr lang="zh-CN" altLang="en-US" dirty="0"/>
              <a:t>，更新</a:t>
            </a:r>
            <a:r>
              <a:rPr lang="en-US" altLang="zh-CN" dirty="0"/>
              <a:t>tree[6]</a:t>
            </a:r>
            <a:r>
              <a:rPr lang="zh-CN" altLang="en-US" dirty="0"/>
              <a:t>为</a:t>
            </a:r>
            <a:r>
              <a:rPr lang="en-US" altLang="zh-CN" dirty="0"/>
              <a:t>23</a:t>
            </a:r>
            <a:r>
              <a:rPr lang="zh-CN" altLang="en-US" dirty="0"/>
              <a:t>。</a:t>
            </a:r>
          </a:p>
        </p:txBody>
      </p:sp>
      <p:sp>
        <p:nvSpPr>
          <p:cNvPr id="13" name="右箭头 12"/>
          <p:cNvSpPr/>
          <p:nvPr/>
        </p:nvSpPr>
        <p:spPr>
          <a:xfrm rot="18672187">
            <a:off x="16362813" y="8666839"/>
            <a:ext cx="823767" cy="532306"/>
          </a:xfrm>
          <a:prstGeom prst="rightArrow">
            <a:avLst>
              <a:gd name="adj1" fmla="val 59164"/>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04255074"/>
      </p:ext>
    </p:extLst>
  </p:cSld>
  <p:clrMapOvr>
    <a:masterClrMapping/>
  </p:clrMapOvr>
  <p:transition spd="slow" advClick="0" advTm="1000">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4</a:t>
            </a:r>
            <a:r>
              <a:rPr lang="zh-CN" altLang="en-US" dirty="0"/>
              <a:t>）右子树递归到结点</a:t>
            </a:r>
            <a:r>
              <a:rPr lang="en-US" altLang="zh-CN" dirty="0"/>
              <a:t>14</a:t>
            </a:r>
            <a:r>
              <a:rPr lang="zh-CN" altLang="en-US" dirty="0"/>
              <a:t>，即区间</a:t>
            </a:r>
            <a:r>
              <a:rPr lang="en-US" altLang="zh-CN" dirty="0"/>
              <a:t>[9, 9]</a:t>
            </a:r>
            <a:r>
              <a:rPr lang="zh-CN" altLang="en-US" dirty="0"/>
              <a:t>，打标记</a:t>
            </a:r>
            <a:r>
              <a:rPr lang="en-US" altLang="zh-CN" dirty="0"/>
              <a:t>tag[14]=3</a:t>
            </a:r>
            <a:r>
              <a:rPr lang="zh-CN" altLang="en-US" dirty="0"/>
              <a:t>，更新</a:t>
            </a:r>
            <a:r>
              <a:rPr lang="en-US" altLang="zh-CN" dirty="0"/>
              <a:t>tree[14]=13</a:t>
            </a:r>
            <a:r>
              <a:rPr lang="zh-CN" altLang="en-US" dirty="0"/>
              <a:t>；</a:t>
            </a:r>
          </a:p>
        </p:txBody>
      </p:sp>
      <p:sp>
        <p:nvSpPr>
          <p:cNvPr id="13" name="右箭头 12"/>
          <p:cNvSpPr/>
          <p:nvPr/>
        </p:nvSpPr>
        <p:spPr>
          <a:xfrm rot="16200000">
            <a:off x="16285032" y="11474490"/>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64097660"/>
      </p:ext>
    </p:extLst>
  </p:cSld>
  <p:clrMapOvr>
    <a:masterClrMapping/>
  </p:clrMapOvr>
  <p:transition spd="slow" advClick="0" advTm="1000">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5</a:t>
            </a:r>
            <a:r>
              <a:rPr lang="zh-CN" altLang="en-US" dirty="0"/>
              <a:t>）右子树递归返回，更新</a:t>
            </a:r>
            <a:r>
              <a:rPr lang="en-US" altLang="zh-CN" dirty="0"/>
              <a:t>tree[7]=20</a:t>
            </a:r>
            <a:r>
              <a:rPr lang="zh-CN" altLang="en-US" dirty="0"/>
              <a:t>；继续返回，更新</a:t>
            </a:r>
            <a:r>
              <a:rPr lang="en-US" altLang="zh-CN" dirty="0"/>
              <a:t>tree[3]=43</a:t>
            </a:r>
            <a:r>
              <a:rPr lang="zh-CN" altLang="en-US" dirty="0"/>
              <a:t>；</a:t>
            </a:r>
          </a:p>
        </p:txBody>
      </p:sp>
      <p:sp>
        <p:nvSpPr>
          <p:cNvPr id="13" name="右箭头 12"/>
          <p:cNvSpPr/>
          <p:nvPr/>
        </p:nvSpPr>
        <p:spPr>
          <a:xfrm rot="16200000">
            <a:off x="21559292" y="10003498"/>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3840739">
            <a:off x="20654117" y="6707230"/>
            <a:ext cx="1035360"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34808130"/>
      </p:ext>
    </p:extLst>
  </p:cSld>
  <p:clrMapOvr>
    <a:masterClrMapping/>
  </p:clrMapOvr>
  <p:transition spd="slow" advClick="0" advTm="1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并查集的查找</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8149923"/>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查找元素的集，是一个递归的过程，直到元素的值和它的集相等，就找到了根结点的集。</a:t>
            </a:r>
          </a:p>
          <a:p>
            <a:pPr marL="571500" indent="-571500" algn="l">
              <a:lnSpc>
                <a:spcPct val="17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这棵搜索树，可能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很细长，</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，变成了一个链表，出现了树的“退化”现象。</a:t>
            </a:r>
          </a:p>
        </p:txBody>
      </p:sp>
      <p:pic>
        <p:nvPicPr>
          <p:cNvPr id="9" name="图片 8"/>
          <p:cNvPicPr/>
          <p:nvPr/>
        </p:nvPicPr>
        <p:blipFill>
          <a:blip r:embed="rId5">
            <a:lum bright="34000" contrast="-8000"/>
          </a:blip>
          <a:srcRect l="20046" t="6270" r="19548" b="5808"/>
          <a:stretch>
            <a:fillRect/>
          </a:stretch>
        </p:blipFill>
        <p:spPr>
          <a:xfrm rot="5400000">
            <a:off x="10644962" y="-1028658"/>
            <a:ext cx="3143997"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4723743" y="6356214"/>
            <a:ext cx="14633657" cy="2123658"/>
          </a:xfrm>
          <a:prstGeom prst="rect">
            <a:avLst/>
          </a:prstGeom>
          <a:noFill/>
          <a:ln>
            <a:noFill/>
          </a:ln>
        </p:spPr>
        <p:txBody>
          <a:bodyPr wrap="square" rtlCol="0">
            <a:spAutoFit/>
          </a:bodyPr>
          <a:lstStyle/>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return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return x</a:t>
            </a:r>
          </a:p>
        </p:txBody>
      </p:sp>
    </p:spTree>
    <p:custDataLst>
      <p:tags r:id="rId1"/>
    </p:custDataLst>
    <p:extLst>
      <p:ext uri="{BB962C8B-B14F-4D97-AF65-F5344CB8AC3E}">
        <p14:creationId xmlns:p14="http://schemas.microsoft.com/office/powerpoint/2010/main" val="188653555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2" name="内容占位符 2"/>
          <p:cNvSpPr txBox="1">
            <a:spLocks noChangeArrowheads="1"/>
          </p:cNvSpPr>
          <p:nvPr/>
        </p:nvSpPr>
        <p:spPr>
          <a:xfrm>
            <a:off x="860546" y="771842"/>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marL="0" indent="0">
              <a:lnSpc>
                <a:spcPct val="150000"/>
              </a:lnSpc>
              <a:spcBef>
                <a:spcPts val="0"/>
              </a:spcBef>
              <a:buNone/>
            </a:pPr>
            <a:r>
              <a:rPr lang="zh-CN" altLang="en-US" sz="5400" b="1" dirty="0">
                <a:solidFill>
                  <a:srgbClr val="FF0000"/>
                </a:solidFill>
              </a:rPr>
              <a:t>把</a:t>
            </a:r>
            <a:r>
              <a:rPr lang="en-US" altLang="zh-CN" sz="5400" b="1" dirty="0">
                <a:solidFill>
                  <a:srgbClr val="FF0000"/>
                </a:solidFill>
              </a:rPr>
              <a:t>[4, 9]</a:t>
            </a:r>
            <a:r>
              <a:rPr lang="zh-CN" altLang="en-US" sz="5400" b="1" dirty="0">
                <a:solidFill>
                  <a:srgbClr val="FF0000"/>
                </a:solidFill>
              </a:rPr>
              <a:t>区间内的每个元素加</a:t>
            </a:r>
            <a:r>
              <a:rPr lang="en-US" altLang="zh-CN" sz="5400" b="1" dirty="0" smtClean="0">
                <a:solidFill>
                  <a:srgbClr val="FF0000"/>
                </a:solidFill>
              </a:rPr>
              <a:t>3</a:t>
            </a:r>
            <a:r>
              <a:rPr lang="zh-CN" altLang="en-US" sz="5400" b="1" dirty="0" smtClean="0">
                <a:solidFill>
                  <a:srgbClr val="FF0000"/>
                </a:solidFill>
              </a:rPr>
              <a:t> </a:t>
            </a:r>
            <a:endParaRPr lang="zh-CN" altLang="en-US" sz="5400" b="1" dirty="0">
              <a:solidFill>
                <a:srgbClr val="FF0000"/>
              </a:solidFill>
            </a:endParaRPr>
          </a:p>
        </p:txBody>
      </p:sp>
      <p:pic>
        <p:nvPicPr>
          <p:cNvPr id="2" name="图片 1"/>
          <p:cNvPicPr>
            <a:picLocks noChangeAspect="1"/>
          </p:cNvPicPr>
          <p:nvPr/>
        </p:nvPicPr>
        <p:blipFill>
          <a:blip r:embed="rId5"/>
          <a:stretch>
            <a:fillRect/>
          </a:stretch>
        </p:blipFill>
        <p:spPr>
          <a:xfrm>
            <a:off x="1397445" y="4572001"/>
            <a:ext cx="22615735" cy="8754894"/>
          </a:xfrm>
          <a:prstGeom prst="rect">
            <a:avLst/>
          </a:prstGeom>
        </p:spPr>
      </p:pic>
      <p:sp>
        <p:nvSpPr>
          <p:cNvPr id="10" name="内容占位符 2"/>
          <p:cNvSpPr txBox="1">
            <a:spLocks/>
          </p:cNvSpPr>
          <p:nvPr/>
        </p:nvSpPr>
        <p:spPr>
          <a:xfrm>
            <a:off x="1339667" y="2494508"/>
            <a:ext cx="21917897" cy="229615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eaLnBrk="1" hangingPunct="1">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a:t>
            </a:r>
            <a:r>
              <a:rPr lang="en-US" altLang="zh-CN" dirty="0"/>
              <a:t>6</a:t>
            </a:r>
            <a:r>
              <a:rPr lang="zh-CN" altLang="en-US" dirty="0"/>
              <a:t>）返回到根结点，更新</a:t>
            </a:r>
            <a:r>
              <a:rPr lang="en-US" altLang="zh-CN" dirty="0"/>
              <a:t>tree[1]=73</a:t>
            </a:r>
            <a:r>
              <a:rPr lang="zh-CN" altLang="en-US" dirty="0"/>
              <a:t>。</a:t>
            </a:r>
          </a:p>
        </p:txBody>
      </p:sp>
      <p:sp>
        <p:nvSpPr>
          <p:cNvPr id="13" name="右箭头 12"/>
          <p:cNvSpPr/>
          <p:nvPr/>
        </p:nvSpPr>
        <p:spPr>
          <a:xfrm rot="16200000">
            <a:off x="14058667" y="5449700"/>
            <a:ext cx="753848" cy="8667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72038681"/>
      </p:ext>
    </p:extLst>
  </p:cSld>
  <p:clrMapOvr>
    <a:masterClrMapping/>
  </p:clrMapOvr>
  <p:transition spd="slow" advClick="0" advTm="1000">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多次修改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noChangeArrowheads="1"/>
          </p:cNvSpPr>
          <p:nvPr/>
        </p:nvSpPr>
        <p:spPr>
          <a:xfrm>
            <a:off x="2528809" y="3021585"/>
            <a:ext cx="19630800" cy="987940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如果发生多次</a:t>
            </a:r>
            <a:r>
              <a:rPr lang="zh-CN" altLang="en-US" dirty="0" smtClean="0"/>
              <a:t>修改同</a:t>
            </a:r>
            <a:r>
              <a:rPr lang="zh-CN" altLang="en-US" dirty="0"/>
              <a:t>一个结点上的</a:t>
            </a:r>
            <a:r>
              <a:rPr lang="en-US" altLang="zh-CN" dirty="0"/>
              <a:t>tag</a:t>
            </a:r>
            <a:r>
              <a:rPr lang="zh-CN" altLang="en-US" dirty="0"/>
              <a:t>会发生多次修改</a:t>
            </a:r>
            <a:r>
              <a:rPr lang="zh-CN" altLang="en-US" dirty="0" smtClean="0"/>
              <a:t>，导致</a:t>
            </a:r>
            <a:r>
              <a:rPr lang="zh-CN" altLang="en-US" dirty="0"/>
              <a:t>冲突。</a:t>
            </a:r>
          </a:p>
          <a:p>
            <a:pPr>
              <a:lnSpc>
                <a:spcPct val="150000"/>
              </a:lnSpc>
              <a:spcBef>
                <a:spcPts val="0"/>
              </a:spcBef>
            </a:pPr>
            <a:r>
              <a:rPr lang="zh-CN" altLang="en-US" dirty="0" smtClean="0"/>
              <a:t>例如</a:t>
            </a:r>
            <a:r>
              <a:rPr lang="zh-CN" altLang="en-US" dirty="0"/>
              <a:t>做</a:t>
            </a:r>
            <a:r>
              <a:rPr lang="en-US" altLang="zh-CN" dirty="0"/>
              <a:t>2</a:t>
            </a:r>
            <a:r>
              <a:rPr lang="zh-CN" altLang="en-US" dirty="0"/>
              <a:t>次区间修改，一次是</a:t>
            </a:r>
            <a:r>
              <a:rPr lang="en-US" altLang="zh-CN" dirty="0"/>
              <a:t>[4, 9]</a:t>
            </a:r>
            <a:r>
              <a:rPr lang="zh-CN" altLang="en-US" dirty="0"/>
              <a:t>，一次是</a:t>
            </a:r>
            <a:r>
              <a:rPr lang="en-US" altLang="zh-CN" dirty="0"/>
              <a:t>[5, 8]</a:t>
            </a:r>
            <a:r>
              <a:rPr lang="zh-CN" altLang="en-US" dirty="0"/>
              <a:t>，它们都会影响</a:t>
            </a:r>
            <a:r>
              <a:rPr lang="en-US" altLang="zh-CN" dirty="0"/>
              <a:t>5:[4, 5]</a:t>
            </a:r>
            <a:r>
              <a:rPr lang="zh-CN" altLang="en-US" dirty="0"/>
              <a:t>这个结点</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第一次</a:t>
            </a:r>
            <a:r>
              <a:rPr lang="zh-CN" altLang="en-US" dirty="0"/>
              <a:t>修改</a:t>
            </a:r>
            <a:r>
              <a:rPr lang="en-US" altLang="zh-CN" dirty="0"/>
              <a:t>[4, 9]</a:t>
            </a:r>
            <a:r>
              <a:rPr lang="zh-CN" altLang="en-US" dirty="0"/>
              <a:t>覆盖了结点</a:t>
            </a:r>
            <a:r>
              <a:rPr lang="en-US" altLang="zh-CN" dirty="0"/>
              <a:t>5</a:t>
            </a:r>
            <a:r>
              <a:rPr lang="zh-CN" altLang="en-US" dirty="0"/>
              <a:t>，用</a:t>
            </a:r>
            <a:r>
              <a:rPr lang="en-US" altLang="zh-CN" dirty="0"/>
              <a:t>tag[5]</a:t>
            </a:r>
            <a:r>
              <a:rPr lang="zh-CN" altLang="en-US" dirty="0"/>
              <a:t>做了记录</a:t>
            </a:r>
            <a:r>
              <a:rPr lang="zh-CN" altLang="en-US" dirty="0" smtClean="0"/>
              <a:t>；</a:t>
            </a:r>
            <a:endParaRPr lang="en-US" altLang="zh-CN" dirty="0" smtClean="0"/>
          </a:p>
          <a:p>
            <a:pPr>
              <a:lnSpc>
                <a:spcPct val="150000"/>
              </a:lnSpc>
              <a:spcBef>
                <a:spcPts val="0"/>
              </a:spcBef>
              <a:buFont typeface="Wingdings" panose="05000000000000000000" pitchFamily="2" charset="2"/>
              <a:buChar char="Ø"/>
            </a:pPr>
            <a:r>
              <a:rPr lang="zh-CN" altLang="en-US" dirty="0" smtClean="0"/>
              <a:t>第二</a:t>
            </a:r>
            <a:r>
              <a:rPr lang="zh-CN" altLang="en-US" dirty="0"/>
              <a:t>次修改</a:t>
            </a:r>
            <a:r>
              <a:rPr lang="en-US" altLang="zh-CN" dirty="0"/>
              <a:t>[5, 8]</a:t>
            </a:r>
            <a:r>
              <a:rPr lang="zh-CN" altLang="en-US" dirty="0"/>
              <a:t>不能覆盖结点</a:t>
            </a:r>
            <a:r>
              <a:rPr lang="en-US" altLang="zh-CN" dirty="0"/>
              <a:t>5</a:t>
            </a:r>
            <a:r>
              <a:rPr lang="zh-CN" altLang="en-US" dirty="0"/>
              <a:t>，需要再向下搜到结点</a:t>
            </a:r>
            <a:r>
              <a:rPr lang="en-US" altLang="zh-CN" dirty="0"/>
              <a:t>11:[5, 5]</a:t>
            </a:r>
            <a:r>
              <a:rPr lang="zh-CN" altLang="en-US" dirty="0"/>
              <a:t>，从而破坏了</a:t>
            </a:r>
            <a:r>
              <a:rPr lang="en-US" altLang="zh-CN" dirty="0"/>
              <a:t>tag[5]</a:t>
            </a:r>
            <a:r>
              <a:rPr lang="zh-CN" altLang="en-US" dirty="0"/>
              <a:t>，此时原</a:t>
            </a:r>
            <a:r>
              <a:rPr lang="en-US" altLang="zh-CN" dirty="0"/>
              <a:t>tag[5]</a:t>
            </a:r>
            <a:r>
              <a:rPr lang="zh-CN" altLang="en-US" dirty="0"/>
              <a:t>记录的区间统一修改就不得不往它的子结点传递和执行了，传递后</a:t>
            </a:r>
            <a:r>
              <a:rPr lang="en-US" altLang="zh-CN" dirty="0"/>
              <a:t>tag[5]</a:t>
            </a:r>
            <a:r>
              <a:rPr lang="zh-CN" altLang="en-US" dirty="0"/>
              <a:t>失去了用途，需要清空</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30990827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909736" y="3439578"/>
            <a:ext cx="19934263" cy="692362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en-US" altLang="zh-CN" dirty="0" smtClean="0"/>
              <a:t>lazy-tag</a:t>
            </a:r>
            <a:r>
              <a:rPr lang="zh-CN" altLang="en-US" dirty="0"/>
              <a:t>的主要操作是解决多次区间修改的冲突，用</a:t>
            </a:r>
            <a:r>
              <a:rPr lang="en-US" altLang="zh-CN" dirty="0" err="1"/>
              <a:t>push_down</a:t>
            </a:r>
            <a:r>
              <a:rPr lang="en-US" altLang="zh-CN" dirty="0"/>
              <a:t>()</a:t>
            </a:r>
            <a:r>
              <a:rPr lang="zh-CN" altLang="en-US" dirty="0"/>
              <a:t>函数完成</a:t>
            </a:r>
            <a:r>
              <a:rPr lang="zh-CN" altLang="en-US" dirty="0" smtClean="0"/>
              <a:t>。</a:t>
            </a:r>
            <a:endParaRPr lang="en-US" altLang="zh-CN" dirty="0" smtClean="0"/>
          </a:p>
          <a:p>
            <a:pPr>
              <a:lnSpc>
                <a:spcPct val="150000"/>
              </a:lnSpc>
              <a:spcBef>
                <a:spcPts val="0"/>
              </a:spcBef>
            </a:pPr>
            <a:r>
              <a:rPr lang="zh-CN" altLang="en-US" dirty="0" smtClean="0"/>
              <a:t>它</a:t>
            </a:r>
            <a:r>
              <a:rPr lang="zh-CN" altLang="en-US" dirty="0"/>
              <a:t>首先检查结点</a:t>
            </a:r>
            <a:r>
              <a:rPr lang="en-US" altLang="zh-CN" dirty="0"/>
              <a:t>p</a:t>
            </a:r>
            <a:r>
              <a:rPr lang="zh-CN" altLang="en-US" dirty="0"/>
              <a:t>的</a:t>
            </a:r>
            <a:r>
              <a:rPr lang="en-US" altLang="zh-CN" dirty="0"/>
              <a:t>tag[p]</a:t>
            </a:r>
            <a:r>
              <a:rPr lang="zh-CN" altLang="en-US" dirty="0"/>
              <a:t>，如果有值，说明前面做区间修改时给</a:t>
            </a:r>
            <a:r>
              <a:rPr lang="en-US" altLang="zh-CN" dirty="0"/>
              <a:t>p</a:t>
            </a:r>
            <a:r>
              <a:rPr lang="zh-CN" altLang="en-US" dirty="0"/>
              <a:t>打了</a:t>
            </a:r>
            <a:r>
              <a:rPr lang="en-US" altLang="zh-CN" dirty="0"/>
              <a:t>tag</a:t>
            </a:r>
            <a:r>
              <a:rPr lang="zh-CN" altLang="en-US" dirty="0"/>
              <a:t>标记，接下来就把</a:t>
            </a:r>
            <a:r>
              <a:rPr lang="en-US" altLang="zh-CN" dirty="0"/>
              <a:t>tag[p]</a:t>
            </a:r>
            <a:r>
              <a:rPr lang="zh-CN" altLang="en-US" dirty="0"/>
              <a:t>传给左右子树，然后把</a:t>
            </a:r>
            <a:r>
              <a:rPr lang="en-US" altLang="zh-CN" dirty="0"/>
              <a:t>tag[p]</a:t>
            </a:r>
            <a:r>
              <a:rPr lang="zh-CN" altLang="en-US" dirty="0"/>
              <a:t>清零。</a:t>
            </a:r>
          </a:p>
          <a:p>
            <a:pPr>
              <a:lnSpc>
                <a:spcPct val="150000"/>
              </a:lnSpc>
              <a:spcBef>
                <a:spcPts val="0"/>
              </a:spcBef>
            </a:pPr>
            <a:r>
              <a:rPr lang="en-US" altLang="zh-CN" dirty="0" err="1"/>
              <a:t>push_down</a:t>
            </a:r>
            <a:r>
              <a:rPr lang="en-US" altLang="zh-CN" dirty="0"/>
              <a:t>()</a:t>
            </a:r>
            <a:r>
              <a:rPr lang="zh-CN" altLang="en-US" dirty="0"/>
              <a:t>函数不仅在“区间修改”中用到，在“区间查询”中同样用到。</a:t>
            </a:r>
          </a:p>
        </p:txBody>
      </p:sp>
      <p:sp>
        <p:nvSpPr>
          <p:cNvPr id="9" name="文本框 8"/>
          <p:cNvSpPr txBox="1"/>
          <p:nvPr/>
        </p:nvSpPr>
        <p:spPr>
          <a:xfrm>
            <a:off x="805146" y="924242"/>
            <a:ext cx="15319847" cy="953086"/>
          </a:xfrm>
          <a:prstGeom prst="rect">
            <a:avLst/>
          </a:prstGeom>
          <a:noFill/>
        </p:spPr>
        <p:txBody>
          <a:bodyPr wrap="square">
            <a:spAutoFit/>
          </a:bodyPr>
          <a:lstStyle/>
          <a:p>
            <a:pPr algn="l"/>
            <a:r>
              <a:rPr lang="en-US" altLang="zh-CN" sz="5600" b="1" spc="600" dirty="0" err="1">
                <a:solidFill>
                  <a:schemeClr val="bg1"/>
                </a:solidFill>
                <a:latin typeface="宋体" panose="02010600030101010101" pitchFamily="2" charset="-122"/>
                <a:ea typeface="宋体" panose="02010600030101010101" pitchFamily="2" charset="-122"/>
              </a:rPr>
              <a:t>p</a:t>
            </a:r>
            <a:r>
              <a:rPr lang="en-US" altLang="zh-CN" sz="5600" b="1" spc="600" dirty="0" err="1" smtClean="0">
                <a:solidFill>
                  <a:schemeClr val="bg1"/>
                </a:solidFill>
                <a:latin typeface="宋体" panose="02010600030101010101" pitchFamily="2" charset="-122"/>
                <a:ea typeface="宋体" panose="02010600030101010101" pitchFamily="2" charset="-122"/>
              </a:rPr>
              <a:t>ush_down</a:t>
            </a:r>
            <a:endParaRPr lang="zh-CN" altLang="en-US" sz="5600" b="1" spc="600" dirty="0">
              <a:solidFill>
                <a:schemeClr val="bg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7820052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2472"/>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区间修改、区间查询 </a:t>
              </a:r>
              <a:r>
                <a:rPr lang="en-US" altLang="zh-CN" sz="4800" b="1" spc="600" dirty="0" err="1" smtClean="0">
                  <a:solidFill>
                    <a:schemeClr val="bg1"/>
                  </a:solidFill>
                  <a:latin typeface="思源宋体 CN Heavy" panose="02020900000000000000" charset="-122"/>
                  <a:ea typeface="思源宋体 CN Heavy" panose="02020900000000000000" charset="-122"/>
                </a:rPr>
                <a:t>lanqiaoOJ</a:t>
              </a:r>
              <a:r>
                <a:rPr lang="en-US" altLang="zh-CN" sz="4800" b="1" spc="600" dirty="0" smtClean="0">
                  <a:solidFill>
                    <a:schemeClr val="bg1"/>
                  </a:solidFill>
                  <a:latin typeface="思源宋体 CN Heavy" panose="02020900000000000000" charset="-122"/>
                  <a:ea typeface="思源宋体 CN Heavy" panose="02020900000000000000" charset="-122"/>
                </a:rPr>
                <a:t> 1133</a:t>
              </a:r>
            </a:p>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8217634"/>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，初值为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个操作，操作有两种：</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：将区间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内每个数的和</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 ≤ n</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m ≤ </a:t>
            </a:r>
            <a:r>
              <a:rPr lang="en-US" altLang="zh-CN"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的初值</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3~M-2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行每行表示一个操作</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输出每行一个整数，表示查询的答案</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3" name="矩形标注 2"/>
          <p:cNvSpPr/>
          <p:nvPr/>
        </p:nvSpPr>
        <p:spPr>
          <a:xfrm>
            <a:off x="17529244" y="2973908"/>
            <a:ext cx="6610930" cy="1775073"/>
          </a:xfrm>
          <a:prstGeom prst="wedgeRectCallout">
            <a:avLst>
              <a:gd name="adj1" fmla="val -59938"/>
              <a:gd name="adj2" fmla="val 360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smtClean="0"/>
              <a:t>前面用</a:t>
            </a:r>
            <a:r>
              <a:rPr lang="zh-CN" altLang="en-US" sz="4800" dirty="0" smtClean="0"/>
              <a:t>树状数组做过</a:t>
            </a:r>
            <a:endParaRPr lang="zh-CN" altLang="en-US" sz="4800" dirty="0"/>
          </a:p>
        </p:txBody>
      </p:sp>
    </p:spTree>
    <p:custDataLst>
      <p:tags r:id="rId1"/>
    </p:custDataLst>
    <p:extLst>
      <p:ext uri="{BB962C8B-B14F-4D97-AF65-F5344CB8AC3E}">
        <p14:creationId xmlns:p14="http://schemas.microsoft.com/office/powerpoint/2010/main" val="166725666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493485" y="420424"/>
            <a:ext cx="6656932" cy="12218730"/>
          </a:xfrm>
          <a:prstGeom prst="rect">
            <a:avLst/>
          </a:prstGeom>
          <a:noFill/>
        </p:spPr>
        <p:txBody>
          <a:bodyPr wrap="square" rtlCol="0">
            <a:spAutoFit/>
          </a:bodyPr>
          <a:lstStyle/>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3~M-2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行表示一个操作</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1 2 3 4 5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2 1 2</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2 1 3</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1 1 5 1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8</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22</a:t>
            </a:r>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881256" y="1059053"/>
            <a:ext cx="15771905" cy="11310789"/>
          </a:xfrm>
          <a:prstGeom prst="rect">
            <a:avLst/>
          </a:prstGeom>
          <a:noFill/>
          <a:ln>
            <a:noFill/>
          </a:ln>
        </p:spPr>
        <p:txBody>
          <a:bodyPr wrap="square" rtlCol="0">
            <a:spAutoFit/>
          </a:bodyPr>
          <a:lstStyle/>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x &amp; -x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update1(x, d):      #</a:t>
            </a:r>
            <a:r>
              <a:rPr lang="zh-CN" altLang="en-US" sz="900" dirty="0">
                <a:solidFill>
                  <a:schemeClr val="tx1"/>
                </a:solidFill>
                <a:latin typeface="宋体" panose="02010600030101010101" pitchFamily="2" charset="-122"/>
                <a:ea typeface="宋体" panose="02010600030101010101" pitchFamily="2" charset="-122"/>
              </a:rPr>
              <a:t>修改元素</a:t>
            </a:r>
            <a:r>
              <a:rPr lang="en-US" altLang="zh-CN" sz="900" dirty="0">
                <a:solidFill>
                  <a:schemeClr val="tx1"/>
                </a:solidFill>
                <a:latin typeface="宋体" panose="02010600030101010101" pitchFamily="2" charset="-122"/>
                <a:ea typeface="宋体" panose="02010600030101010101" pitchFamily="2" charset="-122"/>
              </a:rPr>
              <a:t>a[x],  a[x] = a[x] + d</a:t>
            </a:r>
          </a:p>
          <a:p>
            <a:pPr algn="l"/>
            <a:r>
              <a:rPr lang="en-US" altLang="zh-CN" sz="900" dirty="0">
                <a:solidFill>
                  <a:schemeClr val="tx1"/>
                </a:solidFill>
                <a:latin typeface="宋体" panose="02010600030101010101" pitchFamily="2" charset="-122"/>
                <a:ea typeface="宋体" panose="02010600030101010101" pitchFamily="2" charset="-122"/>
              </a:rPr>
              <a:t>    while(x &lt;= N):</a:t>
            </a:r>
          </a:p>
          <a:p>
            <a:pPr algn="l"/>
            <a:r>
              <a:rPr lang="en-US" altLang="zh-CN" sz="900" dirty="0">
                <a:solidFill>
                  <a:schemeClr val="tx1"/>
                </a:solidFill>
                <a:latin typeface="宋体" panose="02010600030101010101" pitchFamily="2" charset="-122"/>
                <a:ea typeface="宋体" panose="02010600030101010101" pitchFamily="2" charset="-122"/>
              </a:rPr>
              <a:t>        tree1[x] += d</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update2(x, d):      #</a:t>
            </a:r>
            <a:r>
              <a:rPr lang="zh-CN" altLang="en-US" sz="900" dirty="0">
                <a:solidFill>
                  <a:schemeClr val="tx1"/>
                </a:solidFill>
                <a:latin typeface="宋体" panose="02010600030101010101" pitchFamily="2" charset="-122"/>
                <a:ea typeface="宋体" panose="02010600030101010101" pitchFamily="2" charset="-122"/>
              </a:rPr>
              <a:t>修改元素</a:t>
            </a:r>
            <a:r>
              <a:rPr lang="en-US" altLang="zh-CN" sz="900" dirty="0">
                <a:solidFill>
                  <a:schemeClr val="tx1"/>
                </a:solidFill>
                <a:latin typeface="宋体" panose="02010600030101010101" pitchFamily="2" charset="-122"/>
                <a:ea typeface="宋体" panose="02010600030101010101" pitchFamily="2" charset="-122"/>
              </a:rPr>
              <a:t>a[x],  a[x] = a[x] + d</a:t>
            </a:r>
          </a:p>
          <a:p>
            <a:pPr algn="l"/>
            <a:r>
              <a:rPr lang="en-US" altLang="zh-CN" sz="900" dirty="0">
                <a:solidFill>
                  <a:schemeClr val="tx1"/>
                </a:solidFill>
                <a:latin typeface="宋体" panose="02010600030101010101" pitchFamily="2" charset="-122"/>
                <a:ea typeface="宋体" panose="02010600030101010101" pitchFamily="2" charset="-122"/>
              </a:rPr>
              <a:t>    while(x &lt;= N):</a:t>
            </a:r>
          </a:p>
          <a:p>
            <a:pPr algn="l"/>
            <a:r>
              <a:rPr lang="en-US" altLang="zh-CN" sz="900" dirty="0">
                <a:solidFill>
                  <a:schemeClr val="tx1"/>
                </a:solidFill>
                <a:latin typeface="宋体" panose="02010600030101010101" pitchFamily="2" charset="-122"/>
                <a:ea typeface="宋体" panose="02010600030101010101" pitchFamily="2" charset="-122"/>
              </a:rPr>
              <a:t>        tree2[x] += d</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sum1(x):      </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0</a:t>
            </a:r>
          </a:p>
          <a:p>
            <a:pPr algn="l"/>
            <a:r>
              <a:rPr lang="en-US" altLang="zh-CN" sz="900" dirty="0">
                <a:solidFill>
                  <a:schemeClr val="tx1"/>
                </a:solidFill>
                <a:latin typeface="宋体" panose="02010600030101010101" pitchFamily="2" charset="-122"/>
                <a:ea typeface="宋体" panose="02010600030101010101" pitchFamily="2" charset="-122"/>
              </a:rPr>
              <a:t>    while(x &gt; 0):</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tree1[x]</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a:t>
            </a:r>
            <a:r>
              <a:rPr lang="en-US" altLang="zh-CN" sz="900" dirty="0" err="1">
                <a:solidFill>
                  <a:schemeClr val="tx1"/>
                </a:solidFill>
                <a:latin typeface="宋体" panose="02010600030101010101" pitchFamily="2" charset="-122"/>
                <a:ea typeface="宋体" panose="02010600030101010101" pitchFamily="2" charset="-122"/>
              </a:rPr>
              <a:t>ans</a:t>
            </a:r>
            <a:endParaRPr lang="en-US" altLang="zh-CN" sz="900" dirty="0">
              <a:solidFill>
                <a:schemeClr val="tx1"/>
              </a:solidFill>
              <a:latin typeface="宋体" panose="02010600030101010101" pitchFamily="2" charset="-122"/>
              <a:ea typeface="宋体" panose="02010600030101010101" pitchFamily="2" charset="-122"/>
            </a:endParaRP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sum2(x):      </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0</a:t>
            </a:r>
          </a:p>
          <a:p>
            <a:pPr algn="l"/>
            <a:r>
              <a:rPr lang="en-US" altLang="zh-CN" sz="900" dirty="0">
                <a:solidFill>
                  <a:schemeClr val="tx1"/>
                </a:solidFill>
                <a:latin typeface="宋体" panose="02010600030101010101" pitchFamily="2" charset="-122"/>
                <a:ea typeface="宋体" panose="02010600030101010101" pitchFamily="2" charset="-122"/>
              </a:rPr>
              <a:t>    while(x &gt; 0):</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tree2[x]</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a:t>
            </a:r>
            <a:r>
              <a:rPr lang="en-US" altLang="zh-CN" sz="900" dirty="0" err="1">
                <a:solidFill>
                  <a:schemeClr val="tx1"/>
                </a:solidFill>
                <a:latin typeface="宋体" panose="02010600030101010101" pitchFamily="2" charset="-122"/>
                <a:ea typeface="宋体" panose="02010600030101010101" pitchFamily="2" charset="-122"/>
              </a:rPr>
              <a:t>ans</a:t>
            </a:r>
            <a:endParaRPr lang="en-US" altLang="zh-CN" sz="900" dirty="0">
              <a:solidFill>
                <a:schemeClr val="tx1"/>
              </a:solidFill>
              <a:latin typeface="宋体" panose="02010600030101010101" pitchFamily="2" charset="-122"/>
              <a:ea typeface="宋体" panose="02010600030101010101" pitchFamily="2" charset="-122"/>
            </a:endParaRPr>
          </a:p>
          <a:p>
            <a:pPr algn="l"/>
            <a:r>
              <a:rPr lang="en-US" altLang="zh-CN" sz="1100" dirty="0" smtClean="0">
                <a:solidFill>
                  <a:schemeClr val="tx1"/>
                </a:solidFill>
                <a:latin typeface="宋体" panose="02010600030101010101" pitchFamily="2" charset="-122"/>
                <a:ea typeface="宋体" panose="02010600030101010101" pitchFamily="2" charset="-122"/>
              </a:rPr>
              <a:t>N </a:t>
            </a:r>
            <a:r>
              <a:rPr lang="en-US" altLang="zh-CN" sz="1100" dirty="0">
                <a:solidFill>
                  <a:schemeClr val="tx1"/>
                </a:solidFill>
                <a:latin typeface="宋体" panose="02010600030101010101" pitchFamily="2" charset="-122"/>
                <a:ea typeface="宋体" panose="02010600030101010101" pitchFamily="2" charset="-122"/>
              </a:rPr>
              <a:t>= 100010</a:t>
            </a:r>
          </a:p>
          <a:p>
            <a:pPr algn="l"/>
            <a:r>
              <a:rPr lang="en-US" altLang="zh-CN" sz="1100" dirty="0">
                <a:solidFill>
                  <a:schemeClr val="tx1"/>
                </a:solidFill>
                <a:latin typeface="宋体" panose="02010600030101010101" pitchFamily="2" charset="-122"/>
                <a:ea typeface="宋体" panose="02010600030101010101" pitchFamily="2" charset="-122"/>
              </a:rPr>
              <a:t>tree1 = [0] * N</a:t>
            </a:r>
          </a:p>
          <a:p>
            <a:pPr algn="l"/>
            <a:r>
              <a:rPr lang="en-US" altLang="zh-CN" sz="1100" dirty="0">
                <a:solidFill>
                  <a:schemeClr val="tx1"/>
                </a:solidFill>
                <a:latin typeface="宋体" panose="02010600030101010101" pitchFamily="2" charset="-122"/>
                <a:ea typeface="宋体" panose="02010600030101010101" pitchFamily="2" charset="-122"/>
              </a:rPr>
              <a:t>tree2 = [0] * N   #2</a:t>
            </a:r>
            <a:r>
              <a:rPr lang="zh-CN" altLang="en-US" sz="1100" dirty="0">
                <a:solidFill>
                  <a:schemeClr val="tx1"/>
                </a:solidFill>
                <a:latin typeface="宋体" panose="02010600030101010101" pitchFamily="2" charset="-122"/>
                <a:ea typeface="宋体" panose="02010600030101010101" pitchFamily="2" charset="-122"/>
              </a:rPr>
              <a:t>个树状数组</a:t>
            </a:r>
          </a:p>
          <a:p>
            <a:pPr algn="l"/>
            <a:r>
              <a:rPr lang="en-US" altLang="zh-CN" sz="4000" dirty="0">
                <a:solidFill>
                  <a:srgbClr val="FF0000"/>
                </a:solidFill>
                <a:latin typeface="宋体" panose="02010600030101010101" pitchFamily="2" charset="-122"/>
                <a:ea typeface="宋体" panose="02010600030101010101" pitchFamily="2" charset="-122"/>
              </a:rPr>
              <a:t>n, m = map(</a:t>
            </a:r>
            <a:r>
              <a:rPr lang="en-US" altLang="zh-CN" sz="4000" dirty="0" err="1">
                <a:solidFill>
                  <a:srgbClr val="FF0000"/>
                </a:solidFill>
                <a:latin typeface="宋体" panose="02010600030101010101" pitchFamily="2" charset="-122"/>
                <a:ea typeface="宋体" panose="02010600030101010101" pitchFamily="2" charset="-122"/>
              </a:rPr>
              <a:t>int,input</a:t>
            </a:r>
            <a:r>
              <a:rPr lang="en-US" altLang="zh-CN" sz="4000" dirty="0">
                <a:solidFill>
                  <a:srgbClr val="FF0000"/>
                </a:solidFill>
                <a:latin typeface="宋体" panose="02010600030101010101" pitchFamily="2" charset="-122"/>
                <a:ea typeface="宋体" panose="02010600030101010101" pitchFamily="2" charset="-122"/>
              </a:rPr>
              <a:t>().split())</a:t>
            </a:r>
          </a:p>
          <a:p>
            <a:pPr algn="l"/>
            <a:r>
              <a:rPr lang="en-US" altLang="zh-CN" sz="1800" dirty="0">
                <a:solidFill>
                  <a:schemeClr val="tx1"/>
                </a:solidFill>
                <a:latin typeface="宋体" panose="02010600030101010101" pitchFamily="2" charset="-122"/>
                <a:ea typeface="宋体" panose="02010600030101010101" pitchFamily="2" charset="-122"/>
              </a:rPr>
              <a:t>old = 0</a:t>
            </a:r>
          </a:p>
          <a:p>
            <a:pPr algn="l"/>
            <a:r>
              <a:rPr lang="en-US" altLang="zh-CN" sz="4000" dirty="0">
                <a:solidFill>
                  <a:srgbClr val="FF0000"/>
                </a:solidFill>
                <a:latin typeface="宋体" panose="02010600030101010101" pitchFamily="2" charset="-122"/>
                <a:ea typeface="宋体" panose="02010600030101010101" pitchFamily="2" charset="-122"/>
              </a:rPr>
              <a:t>a = [0]+[</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input().split()]  #a[0]</a:t>
            </a:r>
            <a:r>
              <a:rPr lang="zh-CN" altLang="en-US" sz="4000" dirty="0">
                <a:solidFill>
                  <a:srgbClr val="FF0000"/>
                </a:solidFill>
                <a:latin typeface="宋体" panose="02010600030101010101" pitchFamily="2" charset="-122"/>
                <a:ea typeface="宋体" panose="02010600030101010101" pitchFamily="2" charset="-122"/>
              </a:rPr>
              <a:t>不用</a:t>
            </a:r>
          </a:p>
          <a:p>
            <a:pPr algn="l"/>
            <a:r>
              <a:rPr lang="en-US" altLang="zh-CN" sz="1400" dirty="0">
                <a:solidFill>
                  <a:schemeClr val="tx1"/>
                </a:solidFill>
                <a:latin typeface="宋体" panose="02010600030101010101" pitchFamily="2" charset="-122"/>
                <a:ea typeface="宋体" panose="02010600030101010101" pitchFamily="2" charset="-122"/>
              </a:rPr>
              <a:t>for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in range(1,n+1):    </a:t>
            </a:r>
          </a:p>
          <a:p>
            <a:pPr algn="l"/>
            <a:r>
              <a:rPr lang="en-US" altLang="zh-CN" sz="1400" dirty="0">
                <a:solidFill>
                  <a:schemeClr val="tx1"/>
                </a:solidFill>
                <a:latin typeface="宋体" panose="02010600030101010101" pitchFamily="2" charset="-122"/>
                <a:ea typeface="宋体" panose="02010600030101010101" pitchFamily="2" charset="-122"/>
              </a:rPr>
              <a:t>    update1(</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]-old)          #</a:t>
            </a:r>
            <a:r>
              <a:rPr lang="zh-CN" altLang="en-US" sz="1400" dirty="0">
                <a:solidFill>
                  <a:schemeClr val="tx1"/>
                </a:solidFill>
                <a:latin typeface="宋体" panose="02010600030101010101" pitchFamily="2" charset="-122"/>
                <a:ea typeface="宋体" panose="02010600030101010101" pitchFamily="2" charset="-122"/>
              </a:rPr>
              <a:t>差分数组原理，初始化</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update2(</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,(i-1)*(a[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]-old))</a:t>
            </a:r>
          </a:p>
          <a:p>
            <a:pPr algn="l"/>
            <a:r>
              <a:rPr lang="en-US" altLang="zh-CN" sz="1400" dirty="0">
                <a:solidFill>
                  <a:schemeClr val="tx1"/>
                </a:solidFill>
                <a:latin typeface="宋体" panose="02010600030101010101" pitchFamily="2" charset="-122"/>
                <a:ea typeface="宋体" panose="02010600030101010101" pitchFamily="2" charset="-122"/>
              </a:rPr>
              <a:t>    old = 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for _ in range(m):</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g = [</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input().split()]</a:t>
            </a:r>
          </a:p>
          <a:p>
            <a:pPr algn="l"/>
            <a:r>
              <a:rPr lang="en-US" altLang="zh-CN" sz="4000" dirty="0">
                <a:solidFill>
                  <a:srgbClr val="FF0000"/>
                </a:solidFill>
                <a:latin typeface="宋体" panose="02010600030101010101" pitchFamily="2" charset="-122"/>
                <a:ea typeface="宋体" panose="02010600030101010101" pitchFamily="2" charset="-122"/>
              </a:rPr>
              <a:t>    if (g[0]==1):                #</a:t>
            </a:r>
            <a:r>
              <a:rPr lang="zh-CN" altLang="en-US" sz="4000" dirty="0">
                <a:solidFill>
                  <a:srgbClr val="FF0000"/>
                </a:solidFill>
                <a:latin typeface="宋体" panose="02010600030101010101" pitchFamily="2" charset="-122"/>
                <a:ea typeface="宋体" panose="02010600030101010101" pitchFamily="2" charset="-122"/>
              </a:rPr>
              <a:t>区间修改</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L, R, </a:t>
            </a:r>
            <a:r>
              <a:rPr lang="en-US" altLang="zh-CN" sz="4000" dirty="0" smtClean="0">
                <a:solidFill>
                  <a:srgbClr val="FF0000"/>
                </a:solidFill>
                <a:latin typeface="宋体" panose="02010600030101010101" pitchFamily="2" charset="-122"/>
                <a:ea typeface="宋体" panose="02010600030101010101" pitchFamily="2" charset="-122"/>
              </a:rPr>
              <a:t>d = g[1</a:t>
            </a:r>
            <a:r>
              <a:rPr lang="en-US" altLang="zh-CN" sz="4000" dirty="0">
                <a:solidFill>
                  <a:srgbClr val="FF0000"/>
                </a:solidFill>
                <a:latin typeface="宋体" panose="02010600030101010101" pitchFamily="2" charset="-122"/>
                <a:ea typeface="宋体" panose="02010600030101010101" pitchFamily="2" charset="-122"/>
              </a:rPr>
              <a:t>],g[2],g[3]</a:t>
            </a:r>
          </a:p>
          <a:p>
            <a:pPr algn="l"/>
            <a:r>
              <a:rPr lang="en-US" altLang="zh-CN" sz="1600" dirty="0">
                <a:solidFill>
                  <a:schemeClr val="tx1"/>
                </a:solidFill>
                <a:latin typeface="宋体" panose="02010600030101010101" pitchFamily="2" charset="-122"/>
                <a:ea typeface="宋体" panose="02010600030101010101" pitchFamily="2" charset="-122"/>
              </a:rPr>
              <a:t>        update1(</a:t>
            </a:r>
            <a:r>
              <a:rPr lang="en-US" altLang="zh-CN" sz="1600" dirty="0" err="1">
                <a:solidFill>
                  <a:schemeClr val="tx1"/>
                </a:solidFill>
                <a:latin typeface="宋体" panose="02010600030101010101" pitchFamily="2" charset="-122"/>
                <a:ea typeface="宋体" panose="02010600030101010101" pitchFamily="2" charset="-122"/>
              </a:rPr>
              <a:t>L,d</a:t>
            </a:r>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第</a:t>
            </a:r>
            <a:r>
              <a:rPr lang="en-US" altLang="zh-CN" sz="1600" dirty="0">
                <a:solidFill>
                  <a:schemeClr val="tx1"/>
                </a:solidFill>
                <a:latin typeface="宋体" panose="02010600030101010101" pitchFamily="2" charset="-122"/>
                <a:ea typeface="宋体" panose="02010600030101010101" pitchFamily="2" charset="-122"/>
              </a:rPr>
              <a:t>1</a:t>
            </a:r>
            <a:r>
              <a:rPr lang="zh-CN" altLang="en-US" sz="1600" dirty="0">
                <a:solidFill>
                  <a:schemeClr val="tx1"/>
                </a:solidFill>
                <a:latin typeface="宋体" panose="02010600030101010101" pitchFamily="2" charset="-122"/>
                <a:ea typeface="宋体" panose="02010600030101010101" pitchFamily="2" charset="-122"/>
              </a:rPr>
              <a:t>个树状数组</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update1(R+1,-d); </a:t>
            </a:r>
          </a:p>
          <a:p>
            <a:pPr algn="l"/>
            <a:r>
              <a:rPr lang="en-US" altLang="zh-CN" sz="1600" dirty="0">
                <a:solidFill>
                  <a:schemeClr val="tx1"/>
                </a:solidFill>
                <a:latin typeface="宋体" panose="02010600030101010101" pitchFamily="2" charset="-122"/>
                <a:ea typeface="宋体" panose="02010600030101010101" pitchFamily="2" charset="-122"/>
              </a:rPr>
              <a:t>        update2(</a:t>
            </a:r>
            <a:r>
              <a:rPr lang="en-US" altLang="zh-CN" sz="1600" dirty="0" err="1">
                <a:solidFill>
                  <a:schemeClr val="tx1"/>
                </a:solidFill>
                <a:latin typeface="宋体" panose="02010600030101010101" pitchFamily="2" charset="-122"/>
                <a:ea typeface="宋体" panose="02010600030101010101" pitchFamily="2" charset="-122"/>
              </a:rPr>
              <a:t>L,d</a:t>
            </a:r>
            <a:r>
              <a:rPr lang="en-US" altLang="zh-CN" sz="1600" dirty="0">
                <a:solidFill>
                  <a:schemeClr val="tx1"/>
                </a:solidFill>
                <a:latin typeface="宋体" panose="02010600030101010101" pitchFamily="2" charset="-122"/>
                <a:ea typeface="宋体" panose="02010600030101010101" pitchFamily="2" charset="-122"/>
              </a:rPr>
              <a:t>*(L-1));       #</a:t>
            </a:r>
            <a:r>
              <a:rPr lang="zh-CN" altLang="en-US" sz="1600" dirty="0">
                <a:solidFill>
                  <a:schemeClr val="tx1"/>
                </a:solidFill>
                <a:latin typeface="宋体" panose="02010600030101010101" pitchFamily="2" charset="-122"/>
                <a:ea typeface="宋体" panose="02010600030101010101" pitchFamily="2" charset="-122"/>
              </a:rPr>
              <a:t>第</a:t>
            </a:r>
            <a:r>
              <a:rPr lang="en-US" altLang="zh-CN" sz="1600" dirty="0">
                <a:solidFill>
                  <a:schemeClr val="tx1"/>
                </a:solidFill>
                <a:latin typeface="宋体" panose="02010600030101010101" pitchFamily="2" charset="-122"/>
                <a:ea typeface="宋体" panose="02010600030101010101" pitchFamily="2" charset="-122"/>
              </a:rPr>
              <a:t>2</a:t>
            </a:r>
            <a:r>
              <a:rPr lang="zh-CN" altLang="en-US" sz="1600" dirty="0">
                <a:solidFill>
                  <a:schemeClr val="tx1"/>
                </a:solidFill>
                <a:latin typeface="宋体" panose="02010600030101010101" pitchFamily="2" charset="-122"/>
                <a:ea typeface="宋体" panose="02010600030101010101" pitchFamily="2" charset="-122"/>
              </a:rPr>
              <a:t>个树状数组</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update2(R+1,-d*R);        #d*R = d*(R+1-1)</a:t>
            </a:r>
          </a:p>
          <a:p>
            <a:pPr algn="l"/>
            <a:r>
              <a:rPr lang="en-US" altLang="zh-CN" sz="4000" dirty="0">
                <a:solidFill>
                  <a:srgbClr val="FF0000"/>
                </a:solidFill>
                <a:latin typeface="宋体" panose="02010600030101010101" pitchFamily="2" charset="-122"/>
                <a:ea typeface="宋体" panose="02010600030101010101" pitchFamily="2" charset="-122"/>
              </a:rPr>
              <a:t>    else:                         #</a:t>
            </a:r>
            <a:r>
              <a:rPr lang="zh-CN" altLang="en-US" sz="4000" dirty="0">
                <a:solidFill>
                  <a:srgbClr val="FF0000"/>
                </a:solidFill>
                <a:latin typeface="宋体" panose="02010600030101010101" pitchFamily="2" charset="-122"/>
                <a:ea typeface="宋体" panose="02010600030101010101" pitchFamily="2" charset="-122"/>
              </a:rPr>
              <a:t>区间询问</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L, R = g[1],g[2]</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print(R*sum1(R)-sum2(R) - (L-1)*sum1(L-1)+sum2(L-1))</a:t>
            </a:r>
          </a:p>
        </p:txBody>
      </p:sp>
    </p:spTree>
    <p:custDataLst>
      <p:tags r:id="rId1"/>
    </p:custDataLst>
    <p:extLst>
      <p:ext uri="{BB962C8B-B14F-4D97-AF65-F5344CB8AC3E}">
        <p14:creationId xmlns:p14="http://schemas.microsoft.com/office/powerpoint/2010/main" val="17040031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493485" y="420424"/>
            <a:ext cx="6656932" cy="12218730"/>
          </a:xfrm>
          <a:prstGeom prst="rect">
            <a:avLst/>
          </a:prstGeom>
          <a:noFill/>
        </p:spPr>
        <p:txBody>
          <a:bodyPr wrap="square" rtlCol="0">
            <a:spAutoFit/>
          </a:bodyPr>
          <a:lstStyle/>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3~M-2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行表示一个操作</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1 2 3 4 5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2 1 2</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2 1 3</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1 1 5 1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8</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22</a:t>
            </a:r>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95132" y="-4752563"/>
            <a:ext cx="15771905" cy="16896933"/>
          </a:xfrm>
          <a:prstGeom prst="rect">
            <a:avLst/>
          </a:prstGeom>
          <a:noFill/>
          <a:ln>
            <a:noFill/>
          </a:ln>
        </p:spPr>
        <p:txBody>
          <a:bodyPr wrap="square" rtlCol="0">
            <a:spAutoFit/>
          </a:bodyPr>
          <a:lstStyle/>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build(p,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 </a:t>
            </a:r>
            <a:r>
              <a:rPr lang="zh-CN" altLang="en-US" sz="1400" dirty="0">
                <a:solidFill>
                  <a:schemeClr val="tx1"/>
                </a:solidFill>
                <a:latin typeface="宋体" panose="02010600030101010101" pitchFamily="2" charset="-122"/>
                <a:ea typeface="宋体" panose="02010600030101010101" pitchFamily="2" charset="-122"/>
              </a:rPr>
              <a:t>建树</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if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tree[p] = a[</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return </a:t>
            </a:r>
          </a:p>
          <a:p>
            <a:pPr algn="l"/>
            <a:r>
              <a:rPr lang="en-US" altLang="zh-CN" sz="1400" dirty="0">
                <a:solidFill>
                  <a:schemeClr val="tx1"/>
                </a:solidFill>
                <a:latin typeface="宋体" panose="02010600030101010101" pitchFamily="2" charset="-122"/>
                <a:ea typeface="宋体" panose="02010600030101010101" pitchFamily="2" charset="-122"/>
              </a:rPr>
              <a:t>    mid =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&gt;&gt; 1</a:t>
            </a:r>
          </a:p>
          <a:p>
            <a:pPr algn="l"/>
            <a:r>
              <a:rPr lang="en-US" altLang="zh-CN" sz="1400" dirty="0">
                <a:solidFill>
                  <a:schemeClr val="tx1"/>
                </a:solidFill>
                <a:latin typeface="宋体" panose="02010600030101010101" pitchFamily="2" charset="-122"/>
                <a:ea typeface="宋体" panose="02010600030101010101" pitchFamily="2" charset="-122"/>
              </a:rPr>
              <a:t>    build(p&lt;&lt;1,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mid)</a:t>
            </a:r>
          </a:p>
          <a:p>
            <a:pPr algn="l"/>
            <a:r>
              <a:rPr lang="en-US" altLang="zh-CN" sz="1400" dirty="0">
                <a:solidFill>
                  <a:schemeClr val="tx1"/>
                </a:solidFill>
                <a:latin typeface="宋体" panose="02010600030101010101" pitchFamily="2" charset="-122"/>
                <a:ea typeface="宋体" panose="02010600030101010101" pitchFamily="2" charset="-122"/>
              </a:rPr>
              <a:t>    build(p&lt;&lt;1|1, mid + 1,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tree[p] = tree[p&lt;&lt;1] + tree[p&lt;&lt;1|1]     #</a:t>
            </a:r>
            <a:r>
              <a:rPr lang="en-US" altLang="zh-CN" sz="1400" dirty="0" err="1">
                <a:solidFill>
                  <a:schemeClr val="tx1"/>
                </a:solidFill>
                <a:latin typeface="宋体" panose="02010600030101010101" pitchFamily="2" charset="-122"/>
                <a:ea typeface="宋体" panose="02010600030101010101" pitchFamily="2" charset="-122"/>
              </a:rPr>
              <a:t>push_up</a:t>
            </a:r>
            <a:r>
              <a:rPr lang="en-US" altLang="zh-CN" sz="1400" dirty="0">
                <a:solidFill>
                  <a:schemeClr val="tx1"/>
                </a:solidFill>
                <a:latin typeface="宋体" panose="02010600030101010101" pitchFamily="2" charset="-122"/>
                <a:ea typeface="宋体" panose="02010600030101010101" pitchFamily="2" charset="-122"/>
              </a:rPr>
              <a:t>(p)</a:t>
            </a:r>
          </a:p>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addtag</a:t>
            </a:r>
            <a:r>
              <a:rPr lang="en-US" altLang="zh-CN" sz="1400" dirty="0">
                <a:solidFill>
                  <a:schemeClr val="tx1"/>
                </a:solidFill>
                <a:latin typeface="宋体" panose="02010600030101010101" pitchFamily="2" charset="-122"/>
                <a:ea typeface="宋体" panose="02010600030101010101" pitchFamily="2" charset="-122"/>
              </a:rPr>
              <a:t>(</a:t>
            </a:r>
            <a:r>
              <a:rPr lang="en-US" altLang="zh-CN" sz="1400" dirty="0" err="1">
                <a:solidFill>
                  <a:schemeClr val="tx1"/>
                </a:solidFill>
                <a:latin typeface="宋体" panose="02010600030101010101" pitchFamily="2" charset="-122"/>
                <a:ea typeface="宋体" panose="02010600030101010101" pitchFamily="2" charset="-122"/>
              </a:rPr>
              <a:t>p,pl,pr,d</a:t>
            </a:r>
            <a:r>
              <a:rPr lang="en-US" altLang="zh-CN" sz="1400" dirty="0">
                <a:solidFill>
                  <a:schemeClr val="tx1"/>
                </a:solidFill>
                <a:latin typeface="宋体" panose="02010600030101010101" pitchFamily="2" charset="-122"/>
                <a:ea typeface="宋体" panose="02010600030101010101" pitchFamily="2" charset="-122"/>
              </a:rPr>
              <a:t>):              #</a:t>
            </a:r>
            <a:r>
              <a:rPr lang="zh-CN" altLang="en-US" sz="1400" dirty="0">
                <a:solidFill>
                  <a:schemeClr val="tx1"/>
                </a:solidFill>
                <a:latin typeface="宋体" panose="02010600030101010101" pitchFamily="2" charset="-122"/>
                <a:ea typeface="宋体" panose="02010600030101010101" pitchFamily="2" charset="-122"/>
              </a:rPr>
              <a:t>给结点</a:t>
            </a:r>
            <a:r>
              <a:rPr lang="en-US" altLang="zh-CN" sz="1400" dirty="0">
                <a:solidFill>
                  <a:schemeClr val="tx1"/>
                </a:solidFill>
                <a:latin typeface="宋体" panose="02010600030101010101" pitchFamily="2" charset="-122"/>
                <a:ea typeface="宋体" panose="02010600030101010101" pitchFamily="2" charset="-122"/>
              </a:rPr>
              <a:t>p</a:t>
            </a:r>
            <a:r>
              <a:rPr lang="zh-CN" altLang="en-US" sz="1400" dirty="0">
                <a:solidFill>
                  <a:schemeClr val="tx1"/>
                </a:solidFill>
                <a:latin typeface="宋体" panose="02010600030101010101" pitchFamily="2" charset="-122"/>
                <a:ea typeface="宋体" panose="02010600030101010101" pitchFamily="2" charset="-122"/>
              </a:rPr>
              <a:t>打</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标记，并更新</a:t>
            </a:r>
            <a:r>
              <a:rPr lang="en-US" altLang="zh-CN" sz="1400" dirty="0">
                <a:solidFill>
                  <a:schemeClr val="tx1"/>
                </a:solidFill>
                <a:latin typeface="宋体" panose="02010600030101010101" pitchFamily="2" charset="-122"/>
                <a:ea typeface="宋体" panose="02010600030101010101" pitchFamily="2" charset="-122"/>
              </a:rPr>
              <a:t>tree</a:t>
            </a:r>
          </a:p>
          <a:p>
            <a:pPr algn="l"/>
            <a:r>
              <a:rPr lang="en-US" altLang="zh-CN" sz="1400" dirty="0">
                <a:solidFill>
                  <a:schemeClr val="tx1"/>
                </a:solidFill>
                <a:latin typeface="宋体" panose="02010600030101010101" pitchFamily="2" charset="-122"/>
                <a:ea typeface="宋体" panose="02010600030101010101" pitchFamily="2" charset="-122"/>
              </a:rPr>
              <a:t>    tag[p]  += d;                   #</a:t>
            </a:r>
            <a:r>
              <a:rPr lang="zh-CN" altLang="en-US" sz="1400" dirty="0">
                <a:solidFill>
                  <a:schemeClr val="tx1"/>
                </a:solidFill>
                <a:latin typeface="宋体" panose="02010600030101010101" pitchFamily="2" charset="-122"/>
                <a:ea typeface="宋体" panose="02010600030101010101" pitchFamily="2" charset="-122"/>
              </a:rPr>
              <a:t>打上</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标记</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tree[p] += d*(pr-pl+1);         #</a:t>
            </a:r>
            <a:r>
              <a:rPr lang="zh-CN" altLang="en-US" sz="1400" dirty="0">
                <a:solidFill>
                  <a:schemeClr val="tx1"/>
                </a:solidFill>
                <a:latin typeface="宋体" panose="02010600030101010101" pitchFamily="2" charset="-122"/>
                <a:ea typeface="宋体" panose="02010600030101010101" pitchFamily="2" charset="-122"/>
              </a:rPr>
              <a:t>计算新的</a:t>
            </a:r>
            <a:r>
              <a:rPr lang="en-US" altLang="zh-CN" sz="1400" dirty="0">
                <a:solidFill>
                  <a:schemeClr val="tx1"/>
                </a:solidFill>
                <a:latin typeface="宋体" panose="02010600030101010101" pitchFamily="2" charset="-122"/>
                <a:ea typeface="宋体" panose="02010600030101010101" pitchFamily="2" charset="-122"/>
              </a:rPr>
              <a:t>tree </a:t>
            </a:r>
          </a:p>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push_down</a:t>
            </a:r>
            <a:r>
              <a:rPr lang="en-US" altLang="zh-CN" sz="1400" dirty="0">
                <a:solidFill>
                  <a:schemeClr val="tx1"/>
                </a:solidFill>
                <a:latin typeface="宋体" panose="02010600030101010101" pitchFamily="2" charset="-122"/>
                <a:ea typeface="宋体" panose="02010600030101010101" pitchFamily="2" charset="-122"/>
              </a:rPr>
              <a:t>(p,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if tag[p]&gt;0:                      #</a:t>
            </a:r>
            <a:r>
              <a:rPr lang="zh-CN" altLang="en-US" sz="1400" dirty="0">
                <a:solidFill>
                  <a:schemeClr val="tx1"/>
                </a:solidFill>
                <a:latin typeface="宋体" panose="02010600030101010101" pitchFamily="2" charset="-122"/>
                <a:ea typeface="宋体" panose="02010600030101010101" pitchFamily="2" charset="-122"/>
              </a:rPr>
              <a:t>有</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标记，这是以前做区间修改时留下的</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mid = (</a:t>
            </a:r>
            <a:r>
              <a:rPr lang="en-US" altLang="zh-CN" sz="1400" dirty="0" err="1">
                <a:solidFill>
                  <a:schemeClr val="tx1"/>
                </a:solidFill>
                <a:latin typeface="宋体" panose="02010600030101010101" pitchFamily="2" charset="-122"/>
                <a:ea typeface="宋体" panose="02010600030101010101" pitchFamily="2" charset="-122"/>
              </a:rPr>
              <a:t>pl+pr</a:t>
            </a:r>
            <a:r>
              <a:rPr lang="en-US" altLang="zh-CN" sz="1400" dirty="0">
                <a:solidFill>
                  <a:schemeClr val="tx1"/>
                </a:solidFill>
                <a:latin typeface="宋体" panose="02010600030101010101" pitchFamily="2" charset="-122"/>
                <a:ea typeface="宋体" panose="02010600030101010101" pitchFamily="2" charset="-122"/>
              </a:rPr>
              <a:t>)&gt;&gt;1</a:t>
            </a:r>
          </a:p>
          <a:p>
            <a:pPr algn="l"/>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addtag</a:t>
            </a:r>
            <a:r>
              <a:rPr lang="en-US" altLang="zh-CN" sz="1400" dirty="0">
                <a:solidFill>
                  <a:schemeClr val="tx1"/>
                </a:solidFill>
                <a:latin typeface="宋体" panose="02010600030101010101" pitchFamily="2" charset="-122"/>
                <a:ea typeface="宋体" panose="02010600030101010101" pitchFamily="2" charset="-122"/>
              </a:rPr>
              <a:t>(p&lt;&lt;1,pl,mid,tag[p])     #</a:t>
            </a:r>
            <a:r>
              <a:rPr lang="zh-CN" altLang="en-US" sz="1400" dirty="0">
                <a:solidFill>
                  <a:schemeClr val="tx1"/>
                </a:solidFill>
                <a:latin typeface="宋体" panose="02010600030101010101" pitchFamily="2" charset="-122"/>
                <a:ea typeface="宋体" panose="02010600030101010101" pitchFamily="2" charset="-122"/>
              </a:rPr>
              <a:t>把</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标记传给左子树</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addtag</a:t>
            </a:r>
            <a:r>
              <a:rPr lang="en-US" altLang="zh-CN" sz="1400" dirty="0">
                <a:solidFill>
                  <a:schemeClr val="tx1"/>
                </a:solidFill>
                <a:latin typeface="宋体" panose="02010600030101010101" pitchFamily="2" charset="-122"/>
                <a:ea typeface="宋体" panose="02010600030101010101" pitchFamily="2" charset="-122"/>
              </a:rPr>
              <a:t>(p&lt;&lt;1|1,mid+1,pr,tag[p]) #</a:t>
            </a:r>
            <a:r>
              <a:rPr lang="zh-CN" altLang="en-US" sz="1400" dirty="0">
                <a:solidFill>
                  <a:schemeClr val="tx1"/>
                </a:solidFill>
                <a:latin typeface="宋体" panose="02010600030101010101" pitchFamily="2" charset="-122"/>
                <a:ea typeface="宋体" panose="02010600030101010101" pitchFamily="2" charset="-122"/>
              </a:rPr>
              <a:t>把</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标记传给右子树</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tag[p]=0                       #p</a:t>
            </a:r>
            <a:r>
              <a:rPr lang="zh-CN" altLang="en-US" sz="1400" dirty="0">
                <a:solidFill>
                  <a:schemeClr val="tx1"/>
                </a:solidFill>
                <a:latin typeface="宋体" panose="02010600030101010101" pitchFamily="2" charset="-122"/>
                <a:ea typeface="宋体" panose="02010600030101010101" pitchFamily="2" charset="-122"/>
              </a:rPr>
              <a:t>自己的</a:t>
            </a:r>
            <a:r>
              <a:rPr lang="en-US" altLang="zh-CN" sz="1400" dirty="0">
                <a:solidFill>
                  <a:schemeClr val="tx1"/>
                </a:solidFill>
                <a:latin typeface="宋体" panose="02010600030101010101" pitchFamily="2" charset="-122"/>
                <a:ea typeface="宋体" panose="02010600030101010101" pitchFamily="2" charset="-122"/>
              </a:rPr>
              <a:t>tag</a:t>
            </a:r>
            <a:r>
              <a:rPr lang="zh-CN" altLang="en-US" sz="1400" dirty="0">
                <a:solidFill>
                  <a:schemeClr val="tx1"/>
                </a:solidFill>
                <a:latin typeface="宋体" panose="02010600030101010101" pitchFamily="2" charset="-122"/>
                <a:ea typeface="宋体" panose="02010600030101010101" pitchFamily="2" charset="-122"/>
              </a:rPr>
              <a:t>被传走了，归</a:t>
            </a:r>
            <a:r>
              <a:rPr lang="en-US" altLang="zh-CN" sz="1400" dirty="0">
                <a:solidFill>
                  <a:schemeClr val="tx1"/>
                </a:solidFill>
                <a:latin typeface="宋体" panose="02010600030101010101" pitchFamily="2" charset="-122"/>
                <a:ea typeface="宋体" panose="02010600030101010101" pitchFamily="2" charset="-122"/>
              </a:rPr>
              <a:t>0</a:t>
            </a:r>
          </a:p>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update(L, R, 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d):</a:t>
            </a:r>
          </a:p>
          <a:p>
            <a:pPr algn="l"/>
            <a:r>
              <a:rPr lang="en-US" altLang="zh-CN" sz="1400" dirty="0">
                <a:solidFill>
                  <a:schemeClr val="tx1"/>
                </a:solidFill>
                <a:latin typeface="宋体" panose="02010600030101010101" pitchFamily="2" charset="-122"/>
                <a:ea typeface="宋体" panose="02010600030101010101" pitchFamily="2" charset="-122"/>
              </a:rPr>
              <a:t>    if L&lt;=</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and R&gt;=</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addtag</a:t>
            </a:r>
            <a:r>
              <a:rPr lang="en-US" altLang="zh-CN" sz="1400" dirty="0">
                <a:solidFill>
                  <a:schemeClr val="tx1"/>
                </a:solidFill>
                <a:latin typeface="宋体" panose="02010600030101010101" pitchFamily="2" charset="-122"/>
                <a:ea typeface="宋体" panose="02010600030101010101" pitchFamily="2" charset="-122"/>
              </a:rPr>
              <a:t>(p,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pr,d</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return     </a:t>
            </a:r>
          </a:p>
          <a:p>
            <a:pPr algn="l"/>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push_down</a:t>
            </a:r>
            <a:r>
              <a:rPr lang="en-US" altLang="zh-CN" sz="1400" dirty="0">
                <a:solidFill>
                  <a:schemeClr val="tx1"/>
                </a:solidFill>
                <a:latin typeface="宋体" panose="02010600030101010101" pitchFamily="2" charset="-122"/>
                <a:ea typeface="宋体" panose="02010600030101010101" pitchFamily="2" charset="-122"/>
              </a:rPr>
              <a:t>(p,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 </a:t>
            </a:r>
            <a:r>
              <a:rPr lang="zh-CN" altLang="en-US" sz="1400" dirty="0">
                <a:solidFill>
                  <a:schemeClr val="tx1"/>
                </a:solidFill>
                <a:latin typeface="宋体" panose="02010600030101010101" pitchFamily="2" charset="-122"/>
                <a:ea typeface="宋体" panose="02010600030101010101" pitchFamily="2" charset="-122"/>
              </a:rPr>
              <a:t>将懒惰标记传递给孩子</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mid =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&gt;&gt; 1</a:t>
            </a:r>
          </a:p>
          <a:p>
            <a:pPr algn="l"/>
            <a:r>
              <a:rPr lang="en-US" altLang="zh-CN" sz="1400" dirty="0">
                <a:solidFill>
                  <a:schemeClr val="tx1"/>
                </a:solidFill>
                <a:latin typeface="宋体" panose="02010600030101010101" pitchFamily="2" charset="-122"/>
                <a:ea typeface="宋体" panose="02010600030101010101" pitchFamily="2" charset="-122"/>
              </a:rPr>
              <a:t>    if L &lt;= mid:     update(L, R, p&lt;&lt;1,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mid,d</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if R &gt;= mid + 1: update(L, R, p&lt;&lt;1|1, mid+1,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d)</a:t>
            </a:r>
          </a:p>
          <a:p>
            <a:pPr algn="l"/>
            <a:r>
              <a:rPr lang="en-US" altLang="zh-CN" sz="1400" dirty="0">
                <a:solidFill>
                  <a:schemeClr val="tx1"/>
                </a:solidFill>
                <a:latin typeface="宋体" panose="02010600030101010101" pitchFamily="2" charset="-122"/>
                <a:ea typeface="宋体" panose="02010600030101010101" pitchFamily="2" charset="-122"/>
              </a:rPr>
              <a:t>    tree[p] = tree[p&lt;&lt;1] + tree[p&lt;&lt;1|1]         #</a:t>
            </a:r>
            <a:r>
              <a:rPr lang="en-US" altLang="zh-CN" sz="1400" dirty="0" err="1">
                <a:solidFill>
                  <a:schemeClr val="tx1"/>
                </a:solidFill>
                <a:latin typeface="宋体" panose="02010600030101010101" pitchFamily="2" charset="-122"/>
                <a:ea typeface="宋体" panose="02010600030101010101" pitchFamily="2" charset="-122"/>
              </a:rPr>
              <a:t>push_up</a:t>
            </a:r>
            <a:r>
              <a:rPr lang="en-US" altLang="zh-CN" sz="1400" dirty="0">
                <a:solidFill>
                  <a:schemeClr val="tx1"/>
                </a:solidFill>
                <a:latin typeface="宋体" panose="02010600030101010101" pitchFamily="2" charset="-122"/>
                <a:ea typeface="宋体" panose="02010600030101010101" pitchFamily="2" charset="-122"/>
              </a:rPr>
              <a:t>(p)</a:t>
            </a:r>
          </a:p>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query(L, R, 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a:t>
            </a:r>
          </a:p>
          <a:p>
            <a:pPr algn="l"/>
            <a:r>
              <a:rPr lang="en-US" altLang="zh-CN" sz="1400" dirty="0">
                <a:solidFill>
                  <a:schemeClr val="tx1"/>
                </a:solidFill>
                <a:latin typeface="宋体" panose="02010600030101010101" pitchFamily="2" charset="-122"/>
                <a:ea typeface="宋体" panose="02010600030101010101" pitchFamily="2" charset="-122"/>
              </a:rPr>
              <a:t>    if L &lt;=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and R &gt;=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return tree[p]    </a:t>
            </a:r>
          </a:p>
          <a:p>
            <a:pPr algn="l"/>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push_down</a:t>
            </a:r>
            <a:r>
              <a:rPr lang="en-US" altLang="zh-CN" sz="1400" dirty="0">
                <a:solidFill>
                  <a:schemeClr val="tx1"/>
                </a:solidFill>
                <a:latin typeface="宋体" panose="02010600030101010101" pitchFamily="2" charset="-122"/>
                <a:ea typeface="宋体" panose="02010600030101010101" pitchFamily="2" charset="-122"/>
              </a:rPr>
              <a:t>(p,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1400" dirty="0">
                <a:solidFill>
                  <a:schemeClr val="tx1"/>
                </a:solidFill>
                <a:latin typeface="宋体" panose="02010600030101010101" pitchFamily="2" charset="-122"/>
                <a:ea typeface="宋体" panose="02010600030101010101" pitchFamily="2" charset="-122"/>
              </a:rPr>
              <a:t>    res = 0</a:t>
            </a:r>
          </a:p>
          <a:p>
            <a:pPr algn="l"/>
            <a:r>
              <a:rPr lang="en-US" altLang="zh-CN" sz="1400" dirty="0">
                <a:solidFill>
                  <a:schemeClr val="tx1"/>
                </a:solidFill>
                <a:latin typeface="宋体" panose="02010600030101010101" pitchFamily="2" charset="-122"/>
                <a:ea typeface="宋体" panose="02010600030101010101" pitchFamily="2" charset="-122"/>
              </a:rPr>
              <a:t>    mid =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 </a:t>
            </a:r>
            <a:r>
              <a:rPr lang="en-US" altLang="zh-CN" sz="1400" dirty="0" err="1">
                <a:solidFill>
                  <a:schemeClr val="tx1"/>
                </a:solidFill>
                <a:latin typeface="宋体" panose="02010600030101010101" pitchFamily="2" charset="-122"/>
                <a:ea typeface="宋体" panose="02010600030101010101" pitchFamily="2" charset="-122"/>
              </a:rPr>
              <a:t>pr</a:t>
            </a:r>
            <a:r>
              <a:rPr lang="en-US" altLang="zh-CN" sz="1400" dirty="0">
                <a:solidFill>
                  <a:schemeClr val="tx1"/>
                </a:solidFill>
                <a:latin typeface="宋体" panose="02010600030101010101" pitchFamily="2" charset="-122"/>
                <a:ea typeface="宋体" panose="02010600030101010101" pitchFamily="2" charset="-122"/>
              </a:rPr>
              <a:t>) &gt;&gt; 1</a:t>
            </a:r>
          </a:p>
          <a:p>
            <a:pPr algn="l"/>
            <a:r>
              <a:rPr lang="en-US" altLang="zh-CN" sz="1400" dirty="0">
                <a:solidFill>
                  <a:schemeClr val="tx1"/>
                </a:solidFill>
                <a:latin typeface="宋体" panose="02010600030101010101" pitchFamily="2" charset="-122"/>
                <a:ea typeface="宋体" panose="02010600030101010101" pitchFamily="2" charset="-122"/>
              </a:rPr>
              <a:t>    if L &lt;= mid:  res += query(L, R, p&lt;&lt;1,   </a:t>
            </a:r>
            <a:r>
              <a:rPr lang="en-US" altLang="zh-CN" sz="1400" dirty="0" err="1">
                <a:solidFill>
                  <a:schemeClr val="tx1"/>
                </a:solidFill>
                <a:latin typeface="宋体" panose="02010600030101010101" pitchFamily="2" charset="-122"/>
                <a:ea typeface="宋体" panose="02010600030101010101" pitchFamily="2" charset="-122"/>
              </a:rPr>
              <a:t>pl</a:t>
            </a:r>
            <a:r>
              <a:rPr lang="en-US" altLang="zh-CN" sz="1400" dirty="0">
                <a:solidFill>
                  <a:schemeClr val="tx1"/>
                </a:solidFill>
                <a:latin typeface="宋体" panose="02010600030101010101" pitchFamily="2" charset="-122"/>
                <a:ea typeface="宋体" panose="02010600030101010101" pitchFamily="2" charset="-122"/>
              </a:rPr>
              <a:t>,   mid,)</a:t>
            </a:r>
          </a:p>
          <a:p>
            <a:pPr algn="l"/>
            <a:r>
              <a:rPr lang="en-US" altLang="zh-CN" sz="1400" dirty="0">
                <a:solidFill>
                  <a:schemeClr val="tx1"/>
                </a:solidFill>
                <a:latin typeface="宋体" panose="02010600030101010101" pitchFamily="2" charset="-122"/>
                <a:ea typeface="宋体" panose="02010600030101010101" pitchFamily="2" charset="-122"/>
              </a:rPr>
              <a:t>    if R &gt;  mid:  res += query(L, R, p&lt;&lt;1|1, mid+1,pr)    </a:t>
            </a:r>
          </a:p>
          <a:p>
            <a:pPr algn="l"/>
            <a:r>
              <a:rPr lang="en-US" altLang="zh-CN" sz="1400" dirty="0">
                <a:solidFill>
                  <a:schemeClr val="tx1"/>
                </a:solidFill>
                <a:latin typeface="宋体" panose="02010600030101010101" pitchFamily="2" charset="-122"/>
                <a:ea typeface="宋体" panose="02010600030101010101" pitchFamily="2" charset="-122"/>
              </a:rPr>
              <a:t>    return res</a:t>
            </a:r>
          </a:p>
          <a:p>
            <a:pPr algn="l"/>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rgbClr val="FF0000"/>
                </a:solidFill>
                <a:latin typeface="宋体" panose="02010600030101010101" pitchFamily="2" charset="-122"/>
                <a:ea typeface="宋体" panose="02010600030101010101" pitchFamily="2" charset="-122"/>
              </a:rPr>
              <a:t>n,m</a:t>
            </a:r>
            <a:r>
              <a:rPr lang="en-US" altLang="zh-CN" sz="4400" dirty="0">
                <a:solidFill>
                  <a:srgbClr val="FF0000"/>
                </a:solidFill>
                <a:latin typeface="宋体" panose="02010600030101010101" pitchFamily="2" charset="-122"/>
                <a:ea typeface="宋体" panose="02010600030101010101" pitchFamily="2" charset="-122"/>
              </a:rPr>
              <a:t> = map(</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input().split())</a:t>
            </a:r>
          </a:p>
          <a:p>
            <a:pPr algn="l"/>
            <a:r>
              <a:rPr lang="en-US" altLang="zh-CN" sz="4400" dirty="0">
                <a:solidFill>
                  <a:srgbClr val="FF0000"/>
                </a:solidFill>
                <a:latin typeface="宋体" panose="02010600030101010101" pitchFamily="2" charset="-122"/>
                <a:ea typeface="宋体" panose="02010600030101010101" pitchFamily="2" charset="-122"/>
              </a:rPr>
              <a:t>a = [0] + list(map(</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input().split()))</a:t>
            </a:r>
          </a:p>
          <a:p>
            <a:pPr algn="l"/>
            <a:r>
              <a:rPr lang="en-US" altLang="zh-CN" sz="4400" dirty="0">
                <a:solidFill>
                  <a:schemeClr val="tx1"/>
                </a:solidFill>
                <a:latin typeface="宋体" panose="02010600030101010101" pitchFamily="2" charset="-122"/>
                <a:ea typeface="宋体" panose="02010600030101010101" pitchFamily="2" charset="-122"/>
              </a:rPr>
              <a:t>tag  = [0]*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(a)&lt;&lt;2</a:t>
            </a:r>
            <a:r>
              <a:rPr lang="en-US" altLang="zh-CN" sz="4400" dirty="0" smtClean="0">
                <a:solidFill>
                  <a:schemeClr val="tx1"/>
                </a:solidFill>
                <a:latin typeface="宋体" panose="02010600030101010101" pitchFamily="2" charset="-122"/>
                <a:ea typeface="宋体" panose="02010600030101010101" pitchFamily="2" charset="-122"/>
              </a:rPr>
              <a:t>)   #4</a:t>
            </a:r>
            <a:r>
              <a:rPr lang="zh-CN" altLang="en-US" sz="4400" dirty="0" smtClean="0">
                <a:solidFill>
                  <a:schemeClr val="tx1"/>
                </a:solidFill>
                <a:latin typeface="宋体" panose="02010600030101010101" pitchFamily="2" charset="-122"/>
                <a:ea typeface="宋体" panose="02010600030101010101" pitchFamily="2" charset="-122"/>
              </a:rPr>
              <a:t>倍大</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tree = [0]* (</a:t>
            </a:r>
            <a:r>
              <a:rPr lang="en-US" altLang="zh-CN" sz="4400" dirty="0" err="1">
                <a:solidFill>
                  <a:schemeClr val="tx1"/>
                </a:solidFill>
                <a:latin typeface="宋体" panose="02010600030101010101" pitchFamily="2" charset="-122"/>
                <a:ea typeface="宋体" panose="02010600030101010101" pitchFamily="2" charset="-122"/>
              </a:rPr>
              <a:t>len</a:t>
            </a:r>
            <a:r>
              <a:rPr lang="en-US" altLang="zh-CN" sz="4400" dirty="0">
                <a:solidFill>
                  <a:schemeClr val="tx1"/>
                </a:solidFill>
                <a:latin typeface="宋体" panose="02010600030101010101" pitchFamily="2" charset="-122"/>
                <a:ea typeface="宋体" panose="02010600030101010101" pitchFamily="2" charset="-122"/>
              </a:rPr>
              <a:t>(a)&lt;&lt;2</a:t>
            </a:r>
            <a:r>
              <a:rPr lang="en-US" altLang="zh-CN" sz="4400" dirty="0" smtClean="0">
                <a:solidFill>
                  <a:schemeClr val="tx1"/>
                </a:solidFill>
                <a:latin typeface="宋体" panose="02010600030101010101" pitchFamily="2" charset="-122"/>
                <a:ea typeface="宋体" panose="02010600030101010101" pitchFamily="2" charset="-122"/>
              </a:rPr>
              <a:t>)</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4</a:t>
            </a:r>
            <a:r>
              <a:rPr lang="zh-CN" altLang="en-US" sz="4400" dirty="0">
                <a:solidFill>
                  <a:schemeClr val="tx1"/>
                </a:solidFill>
                <a:latin typeface="宋体" panose="02010600030101010101" pitchFamily="2" charset="-122"/>
                <a:ea typeface="宋体" panose="02010600030101010101" pitchFamily="2" charset="-122"/>
              </a:rPr>
              <a:t>倍大</a:t>
            </a:r>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build(1,1,n)             </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smtClean="0">
                <a:solidFill>
                  <a:schemeClr val="tx1"/>
                </a:solidFill>
                <a:latin typeface="宋体" panose="02010600030101010101" pitchFamily="2" charset="-122"/>
                <a:ea typeface="宋体" panose="02010600030101010101" pitchFamily="2" charset="-122"/>
              </a:rPr>
              <a:t>建树</a:t>
            </a:r>
            <a:endParaRPr lang="zh-CN" altLang="en-US"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rgbClr val="FF0000"/>
                </a:solidFill>
                <a:latin typeface="宋体" panose="02010600030101010101" pitchFamily="2" charset="-122"/>
                <a:ea typeface="宋体" panose="02010600030101010101" pitchFamily="2" charset="-122"/>
              </a:rPr>
              <a:t>for </a:t>
            </a:r>
            <a:r>
              <a:rPr lang="en-US" altLang="zh-CN" sz="4400" dirty="0" err="1">
                <a:solidFill>
                  <a:srgbClr val="FF0000"/>
                </a:solidFill>
                <a:latin typeface="宋体" panose="02010600030101010101" pitchFamily="2" charset="-122"/>
                <a:ea typeface="宋体" panose="02010600030101010101" pitchFamily="2" charset="-122"/>
              </a:rPr>
              <a:t>i</a:t>
            </a:r>
            <a:r>
              <a:rPr lang="en-US" altLang="zh-CN" sz="4400" dirty="0">
                <a:solidFill>
                  <a:srgbClr val="FF0000"/>
                </a:solidFill>
                <a:latin typeface="宋体" panose="02010600030101010101" pitchFamily="2" charset="-122"/>
                <a:ea typeface="宋体" panose="02010600030101010101" pitchFamily="2" charset="-122"/>
              </a:rPr>
              <a:t> in range(m):</a:t>
            </a:r>
          </a:p>
          <a:p>
            <a:pPr algn="l"/>
            <a:r>
              <a:rPr lang="en-US" altLang="zh-CN" sz="4400" dirty="0">
                <a:solidFill>
                  <a:srgbClr val="FF0000"/>
                </a:solidFill>
                <a:latin typeface="宋体" panose="02010600030101010101" pitchFamily="2" charset="-122"/>
                <a:ea typeface="宋体" panose="02010600030101010101" pitchFamily="2" charset="-122"/>
              </a:rPr>
              <a:t>    w = list(map(</a:t>
            </a:r>
            <a:r>
              <a:rPr lang="en-US" altLang="zh-CN" sz="4400" dirty="0" err="1">
                <a:solidFill>
                  <a:srgbClr val="FF0000"/>
                </a:solidFill>
                <a:latin typeface="宋体" panose="02010600030101010101" pitchFamily="2" charset="-122"/>
                <a:ea typeface="宋体" panose="02010600030101010101" pitchFamily="2" charset="-122"/>
              </a:rPr>
              <a:t>int</a:t>
            </a:r>
            <a:r>
              <a:rPr lang="en-US" altLang="zh-CN" sz="4400" dirty="0">
                <a:solidFill>
                  <a:srgbClr val="FF0000"/>
                </a:solidFill>
                <a:latin typeface="宋体" panose="02010600030101010101" pitchFamily="2" charset="-122"/>
                <a:ea typeface="宋体" panose="02010600030101010101" pitchFamily="2" charset="-122"/>
              </a:rPr>
              <a:t>, input().split()))</a:t>
            </a:r>
          </a:p>
          <a:p>
            <a:pPr algn="l"/>
            <a:r>
              <a:rPr lang="en-US" altLang="zh-CN" sz="4400" dirty="0">
                <a:solidFill>
                  <a:srgbClr val="FF0000"/>
                </a:solidFill>
                <a:latin typeface="宋体" panose="02010600030101010101" pitchFamily="2" charset="-122"/>
                <a:ea typeface="宋体" panose="02010600030101010101" pitchFamily="2" charset="-122"/>
              </a:rPr>
              <a:t>    if </a:t>
            </a:r>
            <a:r>
              <a:rPr lang="en-US" altLang="zh-CN" sz="4400" dirty="0" err="1">
                <a:solidFill>
                  <a:srgbClr val="FF0000"/>
                </a:solidFill>
                <a:latin typeface="宋体" panose="02010600030101010101" pitchFamily="2" charset="-122"/>
                <a:ea typeface="宋体" panose="02010600030101010101" pitchFamily="2" charset="-122"/>
              </a:rPr>
              <a:t>len</a:t>
            </a:r>
            <a:r>
              <a:rPr lang="en-US" altLang="zh-CN" sz="4400" dirty="0">
                <a:solidFill>
                  <a:srgbClr val="FF0000"/>
                </a:solidFill>
                <a:latin typeface="宋体" panose="02010600030101010101" pitchFamily="2" charset="-122"/>
                <a:ea typeface="宋体" panose="02010600030101010101" pitchFamily="2" charset="-122"/>
              </a:rPr>
              <a:t>(w) == 3:      # </a:t>
            </a:r>
            <a:r>
              <a:rPr lang="zh-CN" altLang="en-US" sz="4400" dirty="0">
                <a:solidFill>
                  <a:srgbClr val="FF0000"/>
                </a:solidFill>
                <a:latin typeface="宋体" panose="02010600030101010101" pitchFamily="2" charset="-122"/>
                <a:ea typeface="宋体" panose="02010600030101010101" pitchFamily="2" charset="-122"/>
              </a:rPr>
              <a:t>区间询问：</a:t>
            </a:r>
            <a:r>
              <a:rPr lang="en-US" altLang="zh-CN" sz="4400" dirty="0">
                <a:solidFill>
                  <a:srgbClr val="FF0000"/>
                </a:solidFill>
                <a:latin typeface="宋体" panose="02010600030101010101" pitchFamily="2" charset="-122"/>
                <a:ea typeface="宋体" panose="02010600030101010101" pitchFamily="2" charset="-122"/>
              </a:rPr>
              <a:t>[L,R]</a:t>
            </a:r>
            <a:r>
              <a:rPr lang="zh-CN" altLang="en-US" sz="4400" dirty="0">
                <a:solidFill>
                  <a:srgbClr val="FF0000"/>
                </a:solidFill>
                <a:latin typeface="宋体" panose="02010600030101010101" pitchFamily="2" charset="-122"/>
                <a:ea typeface="宋体" panose="02010600030101010101" pitchFamily="2" charset="-122"/>
              </a:rPr>
              <a:t>的区间和</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q, L, R = w       </a:t>
            </a:r>
          </a:p>
          <a:p>
            <a:pPr algn="l"/>
            <a:r>
              <a:rPr lang="en-US" altLang="zh-CN" sz="4400" dirty="0">
                <a:solidFill>
                  <a:schemeClr val="tx1"/>
                </a:solidFill>
                <a:latin typeface="宋体" panose="02010600030101010101" pitchFamily="2" charset="-122"/>
                <a:ea typeface="宋体" panose="02010600030101010101" pitchFamily="2" charset="-122"/>
              </a:rPr>
              <a:t>        print(query(L,R,1,1,n))</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else:  </a:t>
            </a:r>
            <a:r>
              <a:rPr lang="en-US" altLang="zh-CN" sz="4400" dirty="0" smtClean="0">
                <a:solidFill>
                  <a:srgbClr val="FF0000"/>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区间修改：把</a:t>
            </a:r>
            <a:r>
              <a:rPr lang="en-US" altLang="zh-CN" sz="4400" dirty="0">
                <a:solidFill>
                  <a:srgbClr val="FF0000"/>
                </a:solidFill>
                <a:latin typeface="宋体" panose="02010600030101010101" pitchFamily="2" charset="-122"/>
                <a:ea typeface="宋体" panose="02010600030101010101" pitchFamily="2" charset="-122"/>
              </a:rPr>
              <a:t>[L,R]</a:t>
            </a:r>
            <a:r>
              <a:rPr lang="zh-CN" altLang="en-US" sz="4400" dirty="0">
                <a:solidFill>
                  <a:srgbClr val="FF0000"/>
                </a:solidFill>
                <a:latin typeface="宋体" panose="02010600030101010101" pitchFamily="2" charset="-122"/>
                <a:ea typeface="宋体" panose="02010600030101010101" pitchFamily="2" charset="-122"/>
              </a:rPr>
              <a:t>的每个元素加上</a:t>
            </a:r>
            <a:r>
              <a:rPr lang="en-US" altLang="zh-CN" sz="4400" dirty="0">
                <a:solidFill>
                  <a:srgbClr val="FF0000"/>
                </a:solidFill>
                <a:latin typeface="宋体" panose="02010600030101010101" pitchFamily="2" charset="-122"/>
                <a:ea typeface="宋体" panose="02010600030101010101" pitchFamily="2" charset="-122"/>
              </a:rPr>
              <a:t>d</a:t>
            </a:r>
          </a:p>
          <a:p>
            <a:pPr algn="l"/>
            <a:r>
              <a:rPr lang="en-US" altLang="zh-CN" sz="4400" dirty="0">
                <a:solidFill>
                  <a:srgbClr val="FF0000"/>
                </a:solidFill>
                <a:latin typeface="宋体" panose="02010600030101010101" pitchFamily="2" charset="-122"/>
                <a:ea typeface="宋体" panose="02010600030101010101" pitchFamily="2" charset="-122"/>
              </a:rPr>
              <a:t>        q, L, R, d = w </a:t>
            </a:r>
          </a:p>
          <a:p>
            <a:pPr algn="l"/>
            <a:r>
              <a:rPr lang="en-US" altLang="zh-CN" sz="4400" dirty="0">
                <a:solidFill>
                  <a:schemeClr val="tx1"/>
                </a:solidFill>
                <a:latin typeface="宋体" panose="02010600030101010101" pitchFamily="2" charset="-122"/>
                <a:ea typeface="宋体" panose="02010600030101010101" pitchFamily="2" charset="-122"/>
              </a:rPr>
              <a:t>        update(L,R,1,1,n,d)</a:t>
            </a:r>
          </a:p>
        </p:txBody>
      </p:sp>
    </p:spTree>
    <p:custDataLst>
      <p:tags r:id="rId1"/>
    </p:custDataLst>
    <p:extLst>
      <p:ext uri="{BB962C8B-B14F-4D97-AF65-F5344CB8AC3E}">
        <p14:creationId xmlns:p14="http://schemas.microsoft.com/office/powerpoint/2010/main" val="120035460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build()</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769441"/>
          </a:xfrm>
          <a:prstGeom prst="rect">
            <a:avLst/>
          </a:prstGeom>
          <a:noFill/>
        </p:spPr>
        <p:txBody>
          <a:bodyPr wrap="square" rtlCol="0">
            <a:spAutoFit/>
          </a:bodyPr>
          <a:lstStyle/>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build()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建树</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11240617" y="-1500583"/>
            <a:ext cx="8680936"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695132" y="3892521"/>
            <a:ext cx="15771905" cy="6986528"/>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build(p,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 </a:t>
            </a:r>
            <a:r>
              <a:rPr lang="zh-CN" altLang="en-US" sz="4400" dirty="0">
                <a:solidFill>
                  <a:schemeClr val="tx1"/>
                </a:solidFill>
                <a:latin typeface="宋体" panose="02010600030101010101" pitchFamily="2" charset="-122"/>
                <a:ea typeface="宋体" panose="02010600030101010101" pitchFamily="2" charset="-122"/>
              </a:rPr>
              <a:t>建树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if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tree[p] = a[</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return </a:t>
            </a:r>
          </a:p>
          <a:p>
            <a:pPr algn="l"/>
            <a:r>
              <a:rPr lang="en-US" altLang="zh-CN" sz="4400" dirty="0">
                <a:solidFill>
                  <a:schemeClr val="tx1"/>
                </a:solidFill>
                <a:latin typeface="宋体" panose="02010600030101010101" pitchFamily="2" charset="-122"/>
                <a:ea typeface="宋体" panose="02010600030101010101" pitchFamily="2" charset="-122"/>
              </a:rPr>
              <a:t>    mid =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&gt;&gt; 1</a:t>
            </a:r>
          </a:p>
          <a:p>
            <a:pPr algn="l"/>
            <a:r>
              <a:rPr lang="en-US" altLang="zh-CN" sz="4400" dirty="0">
                <a:solidFill>
                  <a:schemeClr val="tx1"/>
                </a:solidFill>
                <a:latin typeface="宋体" panose="02010600030101010101" pitchFamily="2" charset="-122"/>
                <a:ea typeface="宋体" panose="02010600030101010101" pitchFamily="2" charset="-122"/>
              </a:rPr>
              <a:t>    build(p&lt;&lt;1,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mid)</a:t>
            </a:r>
          </a:p>
          <a:p>
            <a:pPr algn="l"/>
            <a:r>
              <a:rPr lang="en-US" altLang="zh-CN" sz="4400" dirty="0">
                <a:solidFill>
                  <a:schemeClr val="tx1"/>
                </a:solidFill>
                <a:latin typeface="宋体" panose="02010600030101010101" pitchFamily="2" charset="-122"/>
                <a:ea typeface="宋体" panose="02010600030101010101" pitchFamily="2" charset="-122"/>
              </a:rPr>
              <a:t>    build(p&lt;&lt;1|1, mid + 1,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tree[p] = tree[p&lt;&lt;1] + tree[p&lt;&lt;1|1]     #</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smtClean="0">
                <a:solidFill>
                  <a:schemeClr val="tx1"/>
                </a:solidFill>
                <a:latin typeface="宋体" panose="02010600030101010101" pitchFamily="2" charset="-122"/>
                <a:ea typeface="宋体" panose="02010600030101010101" pitchFamily="2" charset="-122"/>
              </a:rPr>
              <a:t>)</a:t>
            </a:r>
          </a:p>
          <a:p>
            <a:pPr algn="l"/>
            <a:endParaRPr lang="en-US" altLang="zh-CN" sz="4800" dirty="0" smtClean="0">
              <a:solidFill>
                <a:schemeClr val="tx1"/>
              </a:solidFill>
              <a:latin typeface="宋体" panose="02010600030101010101" pitchFamily="2" charset="-122"/>
              <a:ea typeface="宋体" panose="02010600030101010101" pitchFamily="2" charset="-122"/>
            </a:endParaRPr>
          </a:p>
          <a:p>
            <a:pPr algn="l"/>
            <a:r>
              <a:rPr lang="en-US" altLang="zh-CN" sz="4800" dirty="0" smtClean="0">
                <a:solidFill>
                  <a:srgbClr val="FF0000"/>
                </a:solidFill>
                <a:latin typeface="宋体" panose="02010600030101010101" pitchFamily="2" charset="-122"/>
                <a:ea typeface="宋体" panose="02010600030101010101" pitchFamily="2" charset="-122"/>
              </a:rPr>
              <a:t>build(1,1,n</a:t>
            </a:r>
            <a:r>
              <a:rPr lang="en-US" altLang="zh-CN" sz="4800" dirty="0">
                <a:solidFill>
                  <a:srgbClr val="FF0000"/>
                </a:solidFill>
                <a:latin typeface="宋体" panose="02010600030101010101" pitchFamily="2" charset="-122"/>
                <a:ea typeface="宋体" panose="02010600030101010101" pitchFamily="2" charset="-122"/>
              </a:rPr>
              <a:t>)              #</a:t>
            </a:r>
            <a:r>
              <a:rPr lang="zh-CN" altLang="en-US" sz="4800" dirty="0" smtClean="0">
                <a:solidFill>
                  <a:srgbClr val="FF0000"/>
                </a:solidFill>
                <a:latin typeface="宋体" panose="02010600030101010101" pitchFamily="2" charset="-122"/>
                <a:ea typeface="宋体" panose="02010600030101010101" pitchFamily="2" charset="-122"/>
              </a:rPr>
              <a:t>建树</a:t>
            </a:r>
            <a:endParaRPr lang="en-US" altLang="zh-CN" sz="8000" dirty="0">
              <a:solidFill>
                <a:srgbClr val="FF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93996494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update()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281042" y="2573801"/>
            <a:ext cx="22942169" cy="2123658"/>
          </a:xfrm>
          <a:prstGeom prst="rect">
            <a:avLst/>
          </a:prstGeom>
          <a:noFill/>
        </p:spPr>
        <p:txBody>
          <a:bodyPr wrap="square" rtlCol="0">
            <a:spAutoFit/>
          </a:bodyPr>
          <a:lstStyle/>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函数更新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区间的值，把区间内所有元素的值加上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这棵子树完全被包含在需要修改的区间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，只需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要对根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打上标记即可，不用</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的子</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结点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7285216" y="252974"/>
            <a:ext cx="8716859" cy="17605829"/>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3800191" y="5501069"/>
            <a:ext cx="17743332" cy="7602081"/>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update(L, R, 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d):</a:t>
            </a:r>
          </a:p>
          <a:p>
            <a:pPr algn="l"/>
            <a:r>
              <a:rPr lang="en-US" altLang="zh-CN" sz="4400" dirty="0">
                <a:solidFill>
                  <a:srgbClr val="FF0000"/>
                </a:solidFill>
                <a:latin typeface="宋体" panose="02010600030101010101" pitchFamily="2" charset="-122"/>
                <a:ea typeface="宋体" panose="02010600030101010101" pitchFamily="2" charset="-122"/>
              </a:rPr>
              <a:t>    if L&lt;=</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and R&gt;=</a:t>
            </a:r>
            <a:r>
              <a:rPr lang="en-US" altLang="zh-CN" sz="4400" dirty="0" err="1">
                <a:solidFill>
                  <a:srgbClr val="FF0000"/>
                </a:solidFill>
                <a:latin typeface="宋体" panose="02010600030101010101" pitchFamily="2" charset="-122"/>
                <a:ea typeface="宋体" panose="02010600030101010101" pitchFamily="2" charset="-122"/>
              </a:rPr>
              <a:t>pr</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addtag</a:t>
            </a:r>
            <a:r>
              <a:rPr lang="en-US" altLang="zh-CN" sz="4400" dirty="0">
                <a:solidFill>
                  <a:srgbClr val="FF0000"/>
                </a:solidFill>
                <a:latin typeface="宋体" panose="02010600030101010101" pitchFamily="2" charset="-122"/>
                <a:ea typeface="宋体" panose="02010600030101010101" pitchFamily="2" charset="-122"/>
              </a:rPr>
              <a:t>(p, </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pr,d</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rgbClr val="FF0000"/>
                </a:solidFill>
                <a:latin typeface="宋体" panose="02010600030101010101" pitchFamily="2" charset="-122"/>
                <a:ea typeface="宋体" panose="02010600030101010101" pitchFamily="2" charset="-122"/>
              </a:rPr>
              <a:t>        return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push_down</a:t>
            </a:r>
            <a:r>
              <a:rPr lang="en-US" altLang="zh-CN" sz="4400" dirty="0">
                <a:solidFill>
                  <a:schemeClr val="tx1"/>
                </a:solidFill>
                <a:latin typeface="宋体" panose="02010600030101010101" pitchFamily="2" charset="-122"/>
                <a:ea typeface="宋体" panose="02010600030101010101" pitchFamily="2" charset="-122"/>
              </a:rPr>
              <a:t>(p,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 </a:t>
            </a:r>
            <a:r>
              <a:rPr lang="zh-CN" altLang="en-US" sz="4400" dirty="0">
                <a:solidFill>
                  <a:schemeClr val="tx1"/>
                </a:solidFill>
                <a:latin typeface="宋体" panose="02010600030101010101" pitchFamily="2" charset="-122"/>
                <a:ea typeface="宋体" panose="02010600030101010101" pitchFamily="2" charset="-122"/>
              </a:rPr>
              <a:t>将懒惰标记传递给孩子</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mid =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&gt;&gt; 1</a:t>
            </a:r>
          </a:p>
          <a:p>
            <a:pPr algn="l"/>
            <a:r>
              <a:rPr lang="en-US" altLang="zh-CN" sz="4400" dirty="0">
                <a:solidFill>
                  <a:schemeClr val="tx1"/>
                </a:solidFill>
                <a:latin typeface="宋体" panose="02010600030101010101" pitchFamily="2" charset="-122"/>
                <a:ea typeface="宋体" panose="02010600030101010101" pitchFamily="2" charset="-122"/>
              </a:rPr>
              <a:t>    if L &lt;= mid:     update(L, R, p&lt;&lt;1,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mid,d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if R &gt;= mid + 1: update(L, R, p&lt;&lt;1|1, mid+1,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d)</a:t>
            </a:r>
          </a:p>
          <a:p>
            <a:pPr algn="l"/>
            <a:r>
              <a:rPr lang="en-US" altLang="zh-CN" sz="4400" dirty="0">
                <a:solidFill>
                  <a:schemeClr val="tx1"/>
                </a:solidFill>
                <a:latin typeface="宋体" panose="02010600030101010101" pitchFamily="2" charset="-122"/>
                <a:ea typeface="宋体" panose="02010600030101010101" pitchFamily="2" charset="-122"/>
              </a:rPr>
              <a:t>    tree[p] = tree[p&lt;&lt;1] + tree[p&lt;&lt;1|1]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smtClean="0">
                <a:solidFill>
                  <a:schemeClr val="tx1"/>
                </a:solidFill>
                <a:latin typeface="宋体" panose="02010600030101010101" pitchFamily="2" charset="-122"/>
                <a:ea typeface="宋体" panose="02010600030101010101" pitchFamily="2" charset="-122"/>
              </a:rPr>
              <a:t>)</a:t>
            </a:r>
          </a:p>
          <a:p>
            <a:pPr algn="l"/>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800" dirty="0">
                <a:solidFill>
                  <a:srgbClr val="FF0000"/>
                </a:solidFill>
                <a:latin typeface="宋体" panose="02010600030101010101" pitchFamily="2" charset="-122"/>
                <a:ea typeface="宋体" panose="02010600030101010101" pitchFamily="2" charset="-122"/>
              </a:rPr>
              <a:t>update(L,R,1,1,n,d)</a:t>
            </a:r>
          </a:p>
        </p:txBody>
      </p:sp>
    </p:spTree>
    <p:custDataLst>
      <p:tags r:id="rId1"/>
    </p:custDataLst>
    <p:extLst>
      <p:ext uri="{BB962C8B-B14F-4D97-AF65-F5344CB8AC3E}">
        <p14:creationId xmlns:p14="http://schemas.microsoft.com/office/powerpoint/2010/main" val="30376587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err="1" smtClean="0">
                  <a:solidFill>
                    <a:schemeClr val="bg1"/>
                  </a:solidFill>
                  <a:latin typeface="思源宋体 CN Heavy" panose="02020900000000000000" charset="-122"/>
                  <a:ea typeface="思源宋体 CN Heavy" panose="02020900000000000000" charset="-122"/>
                </a:rPr>
                <a:t>addtag</a:t>
              </a:r>
              <a:r>
                <a:rPr lang="en-US" altLang="zh-CN" sz="5600" b="1" spc="600" dirty="0" smtClean="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220888" y="3442898"/>
            <a:ext cx="22002323" cy="923330"/>
          </a:xfrm>
          <a:prstGeom prst="rect">
            <a:avLst/>
          </a:prstGeom>
          <a:noFill/>
        </p:spPr>
        <p:txBody>
          <a:bodyPr wrap="square" rtlCol="0">
            <a:spAutoFit/>
          </a:bodyPr>
          <a:lstStyle/>
          <a:p>
            <a:pPr algn="l"/>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打标记</a:t>
            </a:r>
            <a:endParaRPr lang="en-US" sz="5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11125323" y="-1466097"/>
            <a:ext cx="3287946" cy="17605829"/>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5197191" y="6020271"/>
            <a:ext cx="17743332" cy="2123658"/>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p,pl,pr,d</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标记，并更新</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    tag[p]  += d;                   #</a:t>
            </a:r>
            <a:r>
              <a:rPr lang="zh-CN" altLang="en-US" sz="4400" dirty="0">
                <a:solidFill>
                  <a:schemeClr val="tx1"/>
                </a:solidFill>
                <a:latin typeface="宋体" panose="02010600030101010101" pitchFamily="2" charset="-122"/>
                <a:ea typeface="宋体" panose="02010600030101010101" pitchFamily="2" charset="-122"/>
              </a:rPr>
              <a:t>打上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tree[p] += d*(pr-pl+1);         #</a:t>
            </a:r>
            <a:r>
              <a:rPr lang="zh-CN" altLang="en-US" sz="4400" dirty="0">
                <a:solidFill>
                  <a:schemeClr val="tx1"/>
                </a:solidFill>
                <a:latin typeface="宋体" panose="02010600030101010101" pitchFamily="2" charset="-122"/>
                <a:ea typeface="宋体" panose="02010600030101010101" pitchFamily="2" charset="-122"/>
              </a:rPr>
              <a:t>计算新的</a:t>
            </a:r>
            <a:r>
              <a:rPr lang="en-US" altLang="zh-CN" sz="4400" dirty="0">
                <a:solidFill>
                  <a:schemeClr val="tx1"/>
                </a:solidFill>
                <a:latin typeface="宋体" panose="02010600030101010101" pitchFamily="2" charset="-122"/>
                <a:ea typeface="宋体" panose="02010600030101010101" pitchFamily="2" charset="-122"/>
              </a:rPr>
              <a:t>tree </a:t>
            </a:r>
            <a:endParaRPr lang="en-US" altLang="zh-CN" sz="8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9851395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7445" y="4572001"/>
            <a:ext cx="22615735" cy="8754894"/>
          </a:xfrm>
          <a:prstGeom prst="rect">
            <a:avLst/>
          </a:prstGeom>
        </p:spPr>
      </p:pic>
      <p:pic>
        <p:nvPicPr>
          <p:cNvPr id="3" name="图片 2"/>
          <p:cNvPicPr/>
          <p:nvPr/>
        </p:nvPicPr>
        <p:blipFill>
          <a:blip r:embed="rId3">
            <a:lum bright="34000" contrast="-8000"/>
          </a:blip>
          <a:srcRect l="20046" t="6270" r="19548" b="5808"/>
          <a:stretch>
            <a:fillRect/>
          </a:stretch>
        </p:blipFill>
        <p:spPr>
          <a:xfrm rot="5400000">
            <a:off x="10330193" y="-6614566"/>
            <a:ext cx="3287946" cy="17605829"/>
          </a:xfrm>
          <a:prstGeom prst="rect">
            <a:avLst/>
          </a:prstGeom>
          <a:noFill/>
          <a:ln w="9525">
            <a:noFill/>
          </a:ln>
        </p:spPr>
      </p:pic>
      <p:sp>
        <p:nvSpPr>
          <p:cNvPr id="4" name="文本框 3" descr="7b0a202020202262756c6c6574223a20227b5c2263617465676f727949645c223a31303030352c5c2274656d706c61746549645c223a32303233313332387d220a7d0a"/>
          <p:cNvSpPr txBox="1"/>
          <p:nvPr/>
        </p:nvSpPr>
        <p:spPr>
          <a:xfrm>
            <a:off x="4402061" y="871802"/>
            <a:ext cx="17743332" cy="2123658"/>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p,pl,pr,d</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smtClean="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给结点</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打</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标记，并更新</a:t>
            </a:r>
            <a:r>
              <a:rPr lang="en-US" altLang="zh-CN" sz="4400" dirty="0">
                <a:solidFill>
                  <a:schemeClr val="tx1"/>
                </a:solidFill>
                <a:latin typeface="宋体" panose="02010600030101010101" pitchFamily="2" charset="-122"/>
                <a:ea typeface="宋体" panose="02010600030101010101" pitchFamily="2" charset="-122"/>
              </a:rPr>
              <a:t>tree</a:t>
            </a:r>
          </a:p>
          <a:p>
            <a:pPr algn="l"/>
            <a:r>
              <a:rPr lang="en-US" altLang="zh-CN" sz="4400" dirty="0">
                <a:solidFill>
                  <a:schemeClr val="tx1"/>
                </a:solidFill>
                <a:latin typeface="宋体" panose="02010600030101010101" pitchFamily="2" charset="-122"/>
                <a:ea typeface="宋体" panose="02010600030101010101" pitchFamily="2" charset="-122"/>
              </a:rPr>
              <a:t>    tag[p]  += d;                   #</a:t>
            </a:r>
            <a:r>
              <a:rPr lang="zh-CN" altLang="en-US" sz="4400" dirty="0">
                <a:solidFill>
                  <a:schemeClr val="tx1"/>
                </a:solidFill>
                <a:latin typeface="宋体" panose="02010600030101010101" pitchFamily="2" charset="-122"/>
                <a:ea typeface="宋体" panose="02010600030101010101" pitchFamily="2" charset="-122"/>
              </a:rPr>
              <a:t>打上</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tree[p] += d*(pr-pl+1);         #</a:t>
            </a:r>
            <a:r>
              <a:rPr lang="zh-CN" altLang="en-US" sz="4400" dirty="0">
                <a:solidFill>
                  <a:schemeClr val="tx1"/>
                </a:solidFill>
                <a:latin typeface="宋体" panose="02010600030101010101" pitchFamily="2" charset="-122"/>
                <a:ea typeface="宋体" panose="02010600030101010101" pitchFamily="2" charset="-122"/>
              </a:rPr>
              <a:t>计算新的</a:t>
            </a:r>
            <a:r>
              <a:rPr lang="en-US" altLang="zh-CN" sz="4400" dirty="0">
                <a:solidFill>
                  <a:schemeClr val="tx1"/>
                </a:solidFill>
                <a:latin typeface="宋体" panose="02010600030101010101" pitchFamily="2" charset="-122"/>
                <a:ea typeface="宋体" panose="02010600030101010101" pitchFamily="2" charset="-122"/>
              </a:rPr>
              <a:t>tree </a:t>
            </a:r>
            <a:endParaRPr lang="en-US" altLang="zh-CN" sz="80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32892105"/>
      </p:ext>
    </p:extLst>
  </p:cSld>
  <p:clrMapOvr>
    <a:masterClrMapping/>
  </p:clrMapOvr>
  <p:timing>
    <p:tnLst>
      <p:par>
        <p:cTn id="1" dur="indefinite" restart="never" nodeType="tmRoot"/>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7955884" y="-1236979"/>
            <a:ext cx="9047039"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324117" y="3296471"/>
            <a:ext cx="14633657" cy="7540526"/>
          </a:xfrm>
          <a:prstGeom prst="rect">
            <a:avLst/>
          </a:prstGeom>
          <a:noFill/>
          <a:ln>
            <a:noFill/>
          </a:ln>
        </p:spPr>
        <p:txBody>
          <a:bodyPr wrap="square" rtlCol="0">
            <a:spAutoFit/>
          </a:bodyPr>
          <a:lstStyle/>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    </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s.append</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查询</a:t>
            </a:r>
            <a:endPar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 x</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return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a:t>
            </a: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并查集：初始化、查找、合并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75440377"/>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update() </a:t>
              </a:r>
              <a:r>
                <a:rPr lang="zh-CN" altLang="en-US" sz="5600" b="1" spc="600" dirty="0" smtClean="0">
                  <a:solidFill>
                    <a:schemeClr val="bg1"/>
                  </a:solidFill>
                  <a:latin typeface="思源宋体 CN Heavy" panose="02020900000000000000" charset="-122"/>
                  <a:ea typeface="思源宋体 CN Heavy" panose="02020900000000000000" charset="-122"/>
                </a:rPr>
                <a:t>中的</a:t>
              </a:r>
              <a:r>
                <a:rPr lang="en-US" altLang="zh-CN" sz="5600" b="1" spc="600" dirty="0" err="1" smtClean="0">
                  <a:solidFill>
                    <a:schemeClr val="bg1"/>
                  </a:solidFill>
                  <a:latin typeface="思源宋体 CN Heavy" panose="02020900000000000000" charset="-122"/>
                  <a:ea typeface="思源宋体 CN Heavy" panose="02020900000000000000" charset="-122"/>
                </a:rPr>
                <a:t>push_down</a:t>
              </a:r>
              <a:r>
                <a:rPr lang="en-US" altLang="zh-CN" sz="5600" b="1" spc="600" dirty="0" smtClean="0">
                  <a:solidFill>
                    <a:schemeClr val="bg1"/>
                  </a:solidFill>
                  <a:latin typeface="思源宋体 CN Heavy" panose="02020900000000000000" charset="-122"/>
                  <a:ea typeface="思源宋体 CN Heavy" panose="02020900000000000000" charset="-122"/>
                </a:rPr>
                <a:t>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281042" y="2573801"/>
            <a:ext cx="22942169" cy="2123658"/>
          </a:xfrm>
          <a:prstGeom prst="rect">
            <a:avLst/>
          </a:prstGeom>
          <a:noFill/>
        </p:spPr>
        <p:txBody>
          <a:bodyPr wrap="square" rtlCol="0">
            <a:spAutoFit/>
          </a:bodyPr>
          <a:lstStyle/>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函数更新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区间的值，把区间内所有元素的值加上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tree[p]</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这棵子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树不能完全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被包含在需要修改的区间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解决多次修改的冲突问题，</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实现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2" name="图片 11"/>
          <p:cNvPicPr/>
          <p:nvPr/>
        </p:nvPicPr>
        <p:blipFill>
          <a:blip r:embed="rId5">
            <a:lum bright="34000" contrast="-8000"/>
          </a:blip>
          <a:srcRect l="20046" t="6270" r="19548" b="5808"/>
          <a:stretch>
            <a:fillRect/>
          </a:stretch>
        </p:blipFill>
        <p:spPr>
          <a:xfrm rot="5400000">
            <a:off x="7285216" y="252974"/>
            <a:ext cx="8716859" cy="17605829"/>
          </a:xfrm>
          <a:prstGeom prst="rect">
            <a:avLst/>
          </a:prstGeom>
          <a:noFill/>
          <a:ln w="9525">
            <a:noFill/>
          </a:ln>
        </p:spPr>
      </p:pic>
      <p:sp>
        <p:nvSpPr>
          <p:cNvPr id="15" name="文本框 14" descr="7b0a202020202262756c6c6574223a20227b5c2263617465676f727949645c223a31303030352c5c2274656d706c61746549645c223a32303233313332387d220a7d0a"/>
          <p:cNvSpPr txBox="1"/>
          <p:nvPr/>
        </p:nvSpPr>
        <p:spPr>
          <a:xfrm>
            <a:off x="3800191" y="5501069"/>
            <a:ext cx="17743332" cy="7602081"/>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update(L, R, 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d):</a:t>
            </a:r>
          </a:p>
          <a:p>
            <a:pPr algn="l"/>
            <a:r>
              <a:rPr lang="en-US" altLang="zh-CN" sz="4400" dirty="0">
                <a:solidFill>
                  <a:schemeClr val="tx1"/>
                </a:solidFill>
                <a:latin typeface="宋体" panose="02010600030101010101" pitchFamily="2" charset="-122"/>
                <a:ea typeface="宋体" panose="02010600030101010101" pitchFamily="2" charset="-122"/>
              </a:rPr>
              <a:t>    if L&lt;=</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and R&gt;=</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addtag</a:t>
            </a:r>
            <a:r>
              <a:rPr lang="en-US" altLang="zh-CN" sz="4400" dirty="0">
                <a:solidFill>
                  <a:schemeClr val="tx1"/>
                </a:solidFill>
                <a:latin typeface="宋体" panose="02010600030101010101" pitchFamily="2" charset="-122"/>
                <a:ea typeface="宋体" panose="02010600030101010101" pitchFamily="2" charset="-122"/>
              </a:rPr>
              <a:t>(p,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return     </a:t>
            </a:r>
          </a:p>
          <a:p>
            <a:pPr algn="l"/>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push_down</a:t>
            </a:r>
            <a:r>
              <a:rPr lang="en-US" altLang="zh-CN" sz="4400" dirty="0">
                <a:solidFill>
                  <a:srgbClr val="FF0000"/>
                </a:solidFill>
                <a:latin typeface="宋体" panose="02010600030101010101" pitchFamily="2" charset="-122"/>
                <a:ea typeface="宋体" panose="02010600030101010101" pitchFamily="2" charset="-122"/>
              </a:rPr>
              <a:t>(p, </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pr</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smtClean="0">
                <a:solidFill>
                  <a:srgbClr val="FF0000"/>
                </a:solidFill>
                <a:latin typeface="宋体" panose="02010600030101010101" pitchFamily="2" charset="-122"/>
                <a:ea typeface="宋体" panose="02010600030101010101" pitchFamily="2" charset="-122"/>
              </a:rPr>
              <a:t>   #</a:t>
            </a:r>
            <a:r>
              <a:rPr lang="zh-CN" altLang="en-US" sz="4400" dirty="0" smtClean="0">
                <a:solidFill>
                  <a:srgbClr val="FF0000"/>
                </a:solidFill>
                <a:latin typeface="宋体" panose="02010600030101010101" pitchFamily="2" charset="-122"/>
                <a:ea typeface="宋体" panose="02010600030101010101" pitchFamily="2" charset="-122"/>
              </a:rPr>
              <a:t>将</a:t>
            </a:r>
            <a:r>
              <a:rPr lang="zh-CN" altLang="en-US" sz="4400" dirty="0">
                <a:solidFill>
                  <a:srgbClr val="FF0000"/>
                </a:solidFill>
                <a:latin typeface="宋体" panose="02010600030101010101" pitchFamily="2" charset="-122"/>
                <a:ea typeface="宋体" panose="02010600030101010101" pitchFamily="2" charset="-122"/>
              </a:rPr>
              <a:t>懒惰标记传递给孩子</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mid =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&gt;&gt; 1</a:t>
            </a:r>
          </a:p>
          <a:p>
            <a:pPr algn="l"/>
            <a:r>
              <a:rPr lang="en-US" altLang="zh-CN" sz="4400" dirty="0">
                <a:solidFill>
                  <a:schemeClr val="tx1"/>
                </a:solidFill>
                <a:latin typeface="宋体" panose="02010600030101010101" pitchFamily="2" charset="-122"/>
                <a:ea typeface="宋体" panose="02010600030101010101" pitchFamily="2" charset="-122"/>
              </a:rPr>
              <a:t>    if L &lt;= mid:     update(L, R, p&lt;&lt;1,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mid,d</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if R &gt;= mid + 1: update(L, R, p&lt;&lt;1|1, mid+1,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d)</a:t>
            </a:r>
          </a:p>
          <a:p>
            <a:pPr algn="l"/>
            <a:r>
              <a:rPr lang="en-US" altLang="zh-CN" sz="4400" dirty="0">
                <a:solidFill>
                  <a:schemeClr val="tx1"/>
                </a:solidFill>
                <a:latin typeface="宋体" panose="02010600030101010101" pitchFamily="2" charset="-122"/>
                <a:ea typeface="宋体" panose="02010600030101010101" pitchFamily="2" charset="-122"/>
              </a:rPr>
              <a:t>    tree[p] = tree[p&lt;&lt;1] + tree[p&lt;&lt;1|1]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en-US" altLang="zh-CN" sz="4400" dirty="0" err="1">
                <a:solidFill>
                  <a:schemeClr val="tx1"/>
                </a:solidFill>
                <a:latin typeface="宋体" panose="02010600030101010101" pitchFamily="2" charset="-122"/>
                <a:ea typeface="宋体" panose="02010600030101010101" pitchFamily="2" charset="-122"/>
              </a:rPr>
              <a:t>push_up</a:t>
            </a:r>
            <a:r>
              <a:rPr lang="en-US" altLang="zh-CN" sz="4400" dirty="0">
                <a:solidFill>
                  <a:schemeClr val="tx1"/>
                </a:solidFill>
                <a:latin typeface="宋体" panose="02010600030101010101" pitchFamily="2" charset="-122"/>
                <a:ea typeface="宋体" panose="02010600030101010101" pitchFamily="2" charset="-122"/>
              </a:rPr>
              <a:t>(p</a:t>
            </a:r>
            <a:r>
              <a:rPr lang="en-US" altLang="zh-CN" sz="4400" dirty="0" smtClean="0">
                <a:solidFill>
                  <a:schemeClr val="tx1"/>
                </a:solidFill>
                <a:latin typeface="宋体" panose="02010600030101010101" pitchFamily="2" charset="-122"/>
                <a:ea typeface="宋体" panose="02010600030101010101" pitchFamily="2" charset="-122"/>
              </a:rPr>
              <a:t>)</a:t>
            </a:r>
          </a:p>
          <a:p>
            <a:pPr algn="l"/>
            <a:endParaRPr lang="en-US" altLang="zh-CN" sz="4400" dirty="0" smtClean="0">
              <a:solidFill>
                <a:schemeClr val="tx1"/>
              </a:solidFill>
              <a:latin typeface="宋体" panose="02010600030101010101" pitchFamily="2" charset="-122"/>
              <a:ea typeface="宋体" panose="02010600030101010101" pitchFamily="2" charset="-122"/>
            </a:endParaRPr>
          </a:p>
          <a:p>
            <a:pPr algn="l"/>
            <a:r>
              <a:rPr lang="en-US" altLang="zh-CN" sz="4800" dirty="0">
                <a:solidFill>
                  <a:srgbClr val="FF0000"/>
                </a:solidFill>
                <a:latin typeface="宋体" panose="02010600030101010101" pitchFamily="2" charset="-122"/>
                <a:ea typeface="宋体" panose="02010600030101010101" pitchFamily="2" charset="-122"/>
              </a:rPr>
              <a:t>update(L,R,1,1,n,d)</a:t>
            </a:r>
          </a:p>
        </p:txBody>
      </p:sp>
    </p:spTree>
    <p:custDataLst>
      <p:tags r:id="rId1"/>
    </p:custDataLst>
    <p:extLst>
      <p:ext uri="{BB962C8B-B14F-4D97-AF65-F5344CB8AC3E}">
        <p14:creationId xmlns:p14="http://schemas.microsoft.com/office/powerpoint/2010/main" val="27181883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err="1" smtClean="0">
                  <a:solidFill>
                    <a:schemeClr val="bg1"/>
                  </a:solidFill>
                  <a:latin typeface="思源宋体 CN Heavy" panose="02020900000000000000" charset="-122"/>
                  <a:ea typeface="思源宋体 CN Heavy" panose="02020900000000000000" charset="-122"/>
                </a:rPr>
                <a:t>push_down</a:t>
              </a:r>
              <a:r>
                <a:rPr lang="en-US" altLang="zh-CN" sz="5600" b="1" spc="600" dirty="0" smtClean="0">
                  <a:solidFill>
                    <a:schemeClr val="bg1"/>
                  </a:solidFill>
                  <a:latin typeface="思源宋体 CN Heavy" panose="02020900000000000000" charset="-122"/>
                  <a:ea typeface="思源宋体 CN Heavy" panose="02020900000000000000" charset="-122"/>
                </a:rPr>
                <a:t>()</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2800767"/>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解决</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的冲突问题。把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分别传给左右子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注意：</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应该持续向下传递，直到能覆盖区间为止。但是</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只向下传递了一次</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。因为</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使用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是个递归函数，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update()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会在递归时一层层地用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来传递</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9496273" y="-856986"/>
            <a:ext cx="5220140" cy="1983091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3196537" y="6992683"/>
            <a:ext cx="18033446" cy="415498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push_down</a:t>
            </a:r>
            <a:r>
              <a:rPr lang="en-US" altLang="zh-CN" sz="4400" dirty="0">
                <a:solidFill>
                  <a:schemeClr val="tx1"/>
                </a:solidFill>
                <a:latin typeface="宋体" panose="02010600030101010101" pitchFamily="2" charset="-122"/>
                <a:ea typeface="宋体" panose="02010600030101010101" pitchFamily="2" charset="-122"/>
              </a:rPr>
              <a:t>(p,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if tag[p]&gt;0: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a:t>
            </a:r>
            <a:r>
              <a:rPr lang="zh-CN" altLang="en-US" sz="4400" dirty="0">
                <a:solidFill>
                  <a:schemeClr val="tx1"/>
                </a:solidFill>
                <a:latin typeface="宋体" panose="02010600030101010101" pitchFamily="2" charset="-122"/>
                <a:ea typeface="宋体" panose="02010600030101010101" pitchFamily="2" charset="-122"/>
              </a:rPr>
              <a:t>有</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标记，这是以前做区间修改时留下的</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mid = (</a:t>
            </a:r>
            <a:r>
              <a:rPr lang="en-US" altLang="zh-CN" sz="4400" dirty="0" err="1">
                <a:solidFill>
                  <a:schemeClr val="tx1"/>
                </a:solidFill>
                <a:latin typeface="宋体" panose="02010600030101010101" pitchFamily="2" charset="-122"/>
                <a:ea typeface="宋体" panose="02010600030101010101" pitchFamily="2" charset="-122"/>
              </a:rPr>
              <a:t>pl+pr</a:t>
            </a:r>
            <a:r>
              <a:rPr lang="en-US" altLang="zh-CN" sz="4400" dirty="0">
                <a:solidFill>
                  <a:schemeClr val="tx1"/>
                </a:solidFill>
                <a:latin typeface="宋体" panose="02010600030101010101" pitchFamily="2" charset="-122"/>
                <a:ea typeface="宋体" panose="02010600030101010101" pitchFamily="2" charset="-122"/>
              </a:rPr>
              <a:t>)&gt;&gt;1</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addtag</a:t>
            </a:r>
            <a:r>
              <a:rPr lang="en-US" altLang="zh-CN" sz="4400" dirty="0">
                <a:solidFill>
                  <a:srgbClr val="FF0000"/>
                </a:solidFill>
                <a:latin typeface="宋体" panose="02010600030101010101" pitchFamily="2" charset="-122"/>
                <a:ea typeface="宋体" panose="02010600030101010101" pitchFamily="2" charset="-122"/>
              </a:rPr>
              <a:t>(p&lt;&lt;1,pl,mid,tag[p])     </a:t>
            </a:r>
            <a:r>
              <a:rPr lang="en-US" altLang="zh-CN" sz="4400" dirty="0" smtClean="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把</a:t>
            </a:r>
            <a:r>
              <a:rPr lang="en-US" altLang="zh-CN" sz="4400" dirty="0">
                <a:solidFill>
                  <a:srgbClr val="FF0000"/>
                </a:solidFill>
                <a:latin typeface="宋体" panose="02010600030101010101" pitchFamily="2" charset="-122"/>
                <a:ea typeface="宋体" panose="02010600030101010101" pitchFamily="2" charset="-122"/>
              </a:rPr>
              <a:t>tag</a:t>
            </a:r>
            <a:r>
              <a:rPr lang="zh-CN" altLang="en-US" sz="4400" dirty="0">
                <a:solidFill>
                  <a:srgbClr val="FF0000"/>
                </a:solidFill>
                <a:latin typeface="宋体" panose="02010600030101010101" pitchFamily="2" charset="-122"/>
                <a:ea typeface="宋体" panose="02010600030101010101" pitchFamily="2" charset="-122"/>
              </a:rPr>
              <a:t>标记传给左子树</a:t>
            </a:r>
          </a:p>
          <a:p>
            <a:pPr algn="l"/>
            <a:r>
              <a:rPr lang="zh-CN" altLang="en-US"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addtag</a:t>
            </a:r>
            <a:r>
              <a:rPr lang="en-US" altLang="zh-CN" sz="4400" dirty="0">
                <a:solidFill>
                  <a:srgbClr val="FF0000"/>
                </a:solidFill>
                <a:latin typeface="宋体" panose="02010600030101010101" pitchFamily="2" charset="-122"/>
                <a:ea typeface="宋体" panose="02010600030101010101" pitchFamily="2" charset="-122"/>
              </a:rPr>
              <a:t>(p&lt;&lt;1|1,mid+1,pr,tag[p]) </a:t>
            </a:r>
            <a:r>
              <a:rPr lang="en-US" altLang="zh-CN" sz="4400" dirty="0" smtClean="0">
                <a:solidFill>
                  <a:srgbClr val="FF0000"/>
                </a:solidFill>
                <a:latin typeface="宋体" panose="02010600030101010101" pitchFamily="2" charset="-122"/>
                <a:ea typeface="宋体" panose="02010600030101010101" pitchFamily="2" charset="-122"/>
              </a:rPr>
              <a:t>  #</a:t>
            </a:r>
            <a:r>
              <a:rPr lang="zh-CN" altLang="en-US" sz="4400" dirty="0">
                <a:solidFill>
                  <a:srgbClr val="FF0000"/>
                </a:solidFill>
                <a:latin typeface="宋体" panose="02010600030101010101" pitchFamily="2" charset="-122"/>
                <a:ea typeface="宋体" panose="02010600030101010101" pitchFamily="2" charset="-122"/>
              </a:rPr>
              <a:t>把</a:t>
            </a:r>
            <a:r>
              <a:rPr lang="en-US" altLang="zh-CN" sz="4400" dirty="0">
                <a:solidFill>
                  <a:srgbClr val="FF0000"/>
                </a:solidFill>
                <a:latin typeface="宋体" panose="02010600030101010101" pitchFamily="2" charset="-122"/>
                <a:ea typeface="宋体" panose="02010600030101010101" pitchFamily="2" charset="-122"/>
              </a:rPr>
              <a:t>tag</a:t>
            </a:r>
            <a:r>
              <a:rPr lang="zh-CN" altLang="en-US" sz="4400" dirty="0">
                <a:solidFill>
                  <a:srgbClr val="FF0000"/>
                </a:solidFill>
                <a:latin typeface="宋体" panose="02010600030101010101" pitchFamily="2" charset="-122"/>
                <a:ea typeface="宋体" panose="02010600030101010101" pitchFamily="2" charset="-122"/>
              </a:rPr>
              <a:t>标记传给右子树</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tag[p]=0                 </a:t>
            </a:r>
            <a:r>
              <a:rPr lang="en-US" altLang="zh-CN" sz="4400" dirty="0" smtClean="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p</a:t>
            </a:r>
            <a:r>
              <a:rPr lang="zh-CN" altLang="en-US" sz="4400" dirty="0">
                <a:solidFill>
                  <a:schemeClr val="tx1"/>
                </a:solidFill>
                <a:latin typeface="宋体" panose="02010600030101010101" pitchFamily="2" charset="-122"/>
                <a:ea typeface="宋体" panose="02010600030101010101" pitchFamily="2" charset="-122"/>
              </a:rPr>
              <a:t>自己的</a:t>
            </a:r>
            <a:r>
              <a:rPr lang="en-US" altLang="zh-CN" sz="4400" dirty="0">
                <a:solidFill>
                  <a:schemeClr val="tx1"/>
                </a:solidFill>
                <a:latin typeface="宋体" panose="02010600030101010101" pitchFamily="2" charset="-122"/>
                <a:ea typeface="宋体" panose="02010600030101010101" pitchFamily="2" charset="-122"/>
              </a:rPr>
              <a:t>tag</a:t>
            </a:r>
            <a:r>
              <a:rPr lang="zh-CN" altLang="en-US" sz="4400" dirty="0">
                <a:solidFill>
                  <a:schemeClr val="tx1"/>
                </a:solidFill>
                <a:latin typeface="宋体" panose="02010600030101010101" pitchFamily="2" charset="-122"/>
                <a:ea typeface="宋体" panose="02010600030101010101" pitchFamily="2" charset="-122"/>
              </a:rPr>
              <a:t>被传走了，归</a:t>
            </a:r>
            <a:r>
              <a:rPr lang="en-US" altLang="zh-CN" sz="4400" dirty="0">
                <a:solidFill>
                  <a:schemeClr val="tx1"/>
                </a:solidFill>
                <a:latin typeface="宋体" panose="02010600030101010101" pitchFamily="2" charset="-122"/>
                <a:ea typeface="宋体" panose="02010600030101010101" pitchFamily="2" charset="-122"/>
              </a:rPr>
              <a:t>0</a:t>
            </a:r>
            <a:endParaRPr lang="en-US" altLang="zh-CN" sz="80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52126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query()</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830997"/>
          </a:xfrm>
          <a:prstGeom prst="rect">
            <a:avLst/>
          </a:prstGeom>
          <a:noFill/>
        </p:spPr>
        <p:txBody>
          <a:bodyPr wrap="square" rtlCol="0">
            <a:spAutoFit/>
          </a:bodyPr>
          <a:lstStyle/>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区间和。查询</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，也就是用</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push_down</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来处理</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tag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图片 9"/>
          <p:cNvPicPr/>
          <p:nvPr/>
        </p:nvPicPr>
        <p:blipFill>
          <a:blip r:embed="rId5">
            <a:lum bright="34000" contrast="-8000"/>
          </a:blip>
          <a:srcRect l="20046" t="6270" r="19548" b="5808"/>
          <a:stretch>
            <a:fillRect/>
          </a:stretch>
        </p:blipFill>
        <p:spPr>
          <a:xfrm rot="5400000">
            <a:off x="9184196" y="-1258413"/>
            <a:ext cx="7553738" cy="19254326"/>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4499242" y="5152485"/>
            <a:ext cx="17743332" cy="6432530"/>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query(L, R, p,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    if L &lt;=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and R &gt;=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return tree[p]    </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push_down</a:t>
            </a:r>
            <a:r>
              <a:rPr lang="en-US" altLang="zh-CN" sz="4400" dirty="0">
                <a:solidFill>
                  <a:srgbClr val="FF0000"/>
                </a:solidFill>
                <a:latin typeface="宋体" panose="02010600030101010101" pitchFamily="2" charset="-122"/>
                <a:ea typeface="宋体" panose="02010600030101010101" pitchFamily="2" charset="-122"/>
              </a:rPr>
              <a:t>(p, </a:t>
            </a:r>
            <a:r>
              <a:rPr lang="en-US" altLang="zh-CN" sz="4400" dirty="0" err="1">
                <a:solidFill>
                  <a:srgbClr val="FF0000"/>
                </a:solidFill>
                <a:latin typeface="宋体" panose="02010600030101010101" pitchFamily="2" charset="-122"/>
                <a:ea typeface="宋体" panose="02010600030101010101" pitchFamily="2" charset="-122"/>
              </a:rPr>
              <a:t>pl</a:t>
            </a:r>
            <a:r>
              <a:rPr lang="en-US" altLang="zh-CN" sz="4400" dirty="0">
                <a:solidFill>
                  <a:srgbClr val="FF0000"/>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pr</a:t>
            </a:r>
            <a:r>
              <a:rPr lang="en-US" altLang="zh-CN" sz="4400" dirty="0">
                <a:solidFill>
                  <a:srgbClr val="FF0000"/>
                </a:solidFill>
                <a:latin typeface="宋体" panose="02010600030101010101" pitchFamily="2" charset="-122"/>
                <a:ea typeface="宋体" panose="02010600030101010101" pitchFamily="2" charset="-122"/>
              </a:rPr>
              <a:t>)</a:t>
            </a:r>
          </a:p>
          <a:p>
            <a:pPr algn="l"/>
            <a:r>
              <a:rPr lang="en-US" altLang="zh-CN" sz="4400" dirty="0">
                <a:solidFill>
                  <a:schemeClr val="tx1"/>
                </a:solidFill>
                <a:latin typeface="宋体" panose="02010600030101010101" pitchFamily="2" charset="-122"/>
                <a:ea typeface="宋体" panose="02010600030101010101" pitchFamily="2" charset="-122"/>
              </a:rPr>
              <a:t>    res = 0</a:t>
            </a:r>
          </a:p>
          <a:p>
            <a:pPr algn="l"/>
            <a:r>
              <a:rPr lang="en-US" altLang="zh-CN" sz="4400" dirty="0">
                <a:solidFill>
                  <a:schemeClr val="tx1"/>
                </a:solidFill>
                <a:latin typeface="宋体" panose="02010600030101010101" pitchFamily="2" charset="-122"/>
                <a:ea typeface="宋体" panose="02010600030101010101" pitchFamily="2" charset="-122"/>
              </a:rPr>
              <a:t>    mid =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err="1">
                <a:solidFill>
                  <a:schemeClr val="tx1"/>
                </a:solidFill>
                <a:latin typeface="宋体" panose="02010600030101010101" pitchFamily="2" charset="-122"/>
                <a:ea typeface="宋体" panose="02010600030101010101" pitchFamily="2" charset="-122"/>
              </a:rPr>
              <a:t>pr</a:t>
            </a:r>
            <a:r>
              <a:rPr lang="en-US" altLang="zh-CN" sz="4400" dirty="0">
                <a:solidFill>
                  <a:schemeClr val="tx1"/>
                </a:solidFill>
                <a:latin typeface="宋体" panose="02010600030101010101" pitchFamily="2" charset="-122"/>
                <a:ea typeface="宋体" panose="02010600030101010101" pitchFamily="2" charset="-122"/>
              </a:rPr>
              <a:t>) &gt;&gt; 1</a:t>
            </a:r>
          </a:p>
          <a:p>
            <a:pPr algn="l"/>
            <a:r>
              <a:rPr lang="en-US" altLang="zh-CN" sz="4400" dirty="0">
                <a:solidFill>
                  <a:schemeClr val="tx1"/>
                </a:solidFill>
                <a:latin typeface="宋体" panose="02010600030101010101" pitchFamily="2" charset="-122"/>
                <a:ea typeface="宋体" panose="02010600030101010101" pitchFamily="2" charset="-122"/>
              </a:rPr>
              <a:t>    if L &lt;= mid:  res += query(L, R, p&lt;&lt;1,   </a:t>
            </a:r>
            <a:r>
              <a:rPr lang="en-US" altLang="zh-CN" sz="4400" dirty="0" err="1">
                <a:solidFill>
                  <a:schemeClr val="tx1"/>
                </a:solidFill>
                <a:latin typeface="宋体" panose="02010600030101010101" pitchFamily="2" charset="-122"/>
                <a:ea typeface="宋体" panose="02010600030101010101" pitchFamily="2" charset="-122"/>
              </a:rPr>
              <a:t>pl</a:t>
            </a:r>
            <a:r>
              <a:rPr lang="en-US" altLang="zh-CN" sz="4400" dirty="0">
                <a:solidFill>
                  <a:schemeClr val="tx1"/>
                </a:solidFill>
                <a:latin typeface="宋体" panose="02010600030101010101" pitchFamily="2" charset="-122"/>
                <a:ea typeface="宋体" panose="02010600030101010101" pitchFamily="2" charset="-122"/>
              </a:rPr>
              <a:t>,   mid,)</a:t>
            </a:r>
          </a:p>
          <a:p>
            <a:pPr algn="l"/>
            <a:r>
              <a:rPr lang="en-US" altLang="zh-CN" sz="4400" dirty="0">
                <a:solidFill>
                  <a:schemeClr val="tx1"/>
                </a:solidFill>
                <a:latin typeface="宋体" panose="02010600030101010101" pitchFamily="2" charset="-122"/>
                <a:ea typeface="宋体" panose="02010600030101010101" pitchFamily="2" charset="-122"/>
              </a:rPr>
              <a:t>    if R &gt;  mid:  res += query(L, R, p&lt;&lt;1|1, mid+1,pr)    </a:t>
            </a:r>
          </a:p>
          <a:p>
            <a:pPr algn="l"/>
            <a:r>
              <a:rPr lang="en-US" altLang="zh-CN" sz="4400" dirty="0">
                <a:solidFill>
                  <a:schemeClr val="tx1"/>
                </a:solidFill>
                <a:latin typeface="宋体" panose="02010600030101010101" pitchFamily="2" charset="-122"/>
                <a:ea typeface="宋体" panose="02010600030101010101" pitchFamily="2" charset="-122"/>
              </a:rPr>
              <a:t>    return </a:t>
            </a:r>
            <a:r>
              <a:rPr lang="en-US" altLang="zh-CN" sz="4400" dirty="0" smtClean="0">
                <a:solidFill>
                  <a:schemeClr val="tx1"/>
                </a:solidFill>
                <a:latin typeface="宋体" panose="02010600030101010101" pitchFamily="2" charset="-122"/>
                <a:ea typeface="宋体" panose="02010600030101010101" pitchFamily="2" charset="-122"/>
              </a:rPr>
              <a:t>res</a:t>
            </a:r>
          </a:p>
          <a:p>
            <a:pPr algn="l"/>
            <a:r>
              <a:rPr lang="en-US" altLang="zh-CN" sz="4800" dirty="0">
                <a:solidFill>
                  <a:schemeClr val="tx1"/>
                </a:solidFill>
                <a:latin typeface="宋体" panose="02010600030101010101" pitchFamily="2" charset="-122"/>
                <a:ea typeface="宋体" panose="02010600030101010101" pitchFamily="2" charset="-122"/>
              </a:rPr>
              <a:t>print(query(L,R,1,1,n)</a:t>
            </a:r>
          </a:p>
        </p:txBody>
      </p:sp>
    </p:spTree>
    <p:custDataLst>
      <p:tags r:id="rId1"/>
    </p:custDataLst>
    <p:extLst>
      <p:ext uri="{BB962C8B-B14F-4D97-AF65-F5344CB8AC3E}">
        <p14:creationId xmlns:p14="http://schemas.microsoft.com/office/powerpoint/2010/main" val="337577777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10" name="图片 9"/>
          <p:cNvPicPr/>
          <p:nvPr/>
        </p:nvPicPr>
        <p:blipFill>
          <a:blip r:embed="rId5">
            <a:lum bright="34000" contrast="-8000"/>
          </a:blip>
          <a:srcRect l="20046" t="6270" r="19548" b="5808"/>
          <a:stretch>
            <a:fillRect/>
          </a:stretch>
        </p:blipFill>
        <p:spPr>
          <a:xfrm rot="5400000">
            <a:off x="5891922" y="-794628"/>
            <a:ext cx="14058900" cy="15648155"/>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6387442" y="771842"/>
            <a:ext cx="13067859" cy="15111829"/>
          </a:xfrm>
          <a:prstGeom prst="rect">
            <a:avLst/>
          </a:prstGeom>
          <a:noFill/>
          <a:ln>
            <a:noFill/>
          </a:ln>
        </p:spPr>
        <p:txBody>
          <a:bodyPr wrap="square" rtlCol="0">
            <a:spAutoFit/>
          </a:bodyPr>
          <a:lstStyle/>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build(p,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 </a:t>
            </a:r>
            <a:r>
              <a:rPr lang="zh-CN" altLang="en-US" sz="2000" dirty="0">
                <a:solidFill>
                  <a:schemeClr val="tx1"/>
                </a:solidFill>
                <a:latin typeface="宋体" panose="02010600030101010101" pitchFamily="2" charset="-122"/>
                <a:ea typeface="宋体" panose="02010600030101010101" pitchFamily="2" charset="-122"/>
              </a:rPr>
              <a:t>建树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if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tree[p] = a[</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return </a:t>
            </a:r>
          </a:p>
          <a:p>
            <a:pPr algn="l"/>
            <a:r>
              <a:rPr lang="en-US" altLang="zh-CN" sz="2000" dirty="0">
                <a:solidFill>
                  <a:schemeClr val="tx1"/>
                </a:solidFill>
                <a:latin typeface="宋体" panose="02010600030101010101" pitchFamily="2" charset="-122"/>
                <a:ea typeface="宋体" panose="02010600030101010101" pitchFamily="2" charset="-122"/>
              </a:rPr>
              <a:t>    mid =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&gt;&gt; 1</a:t>
            </a:r>
          </a:p>
          <a:p>
            <a:pPr algn="l"/>
            <a:r>
              <a:rPr lang="en-US" altLang="zh-CN" sz="2000" dirty="0">
                <a:solidFill>
                  <a:schemeClr val="tx1"/>
                </a:solidFill>
                <a:latin typeface="宋体" panose="02010600030101010101" pitchFamily="2" charset="-122"/>
                <a:ea typeface="宋体" panose="02010600030101010101" pitchFamily="2" charset="-122"/>
              </a:rPr>
              <a:t>    build(p&lt;&lt;1,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mid)</a:t>
            </a:r>
          </a:p>
          <a:p>
            <a:pPr algn="l"/>
            <a:r>
              <a:rPr lang="en-US" altLang="zh-CN" sz="2000" dirty="0">
                <a:solidFill>
                  <a:schemeClr val="tx1"/>
                </a:solidFill>
                <a:latin typeface="宋体" panose="02010600030101010101" pitchFamily="2" charset="-122"/>
                <a:ea typeface="宋体" panose="02010600030101010101" pitchFamily="2" charset="-122"/>
              </a:rPr>
              <a:t>    build(p&lt;&lt;1|1, mid + 1,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tree[p] = tree[p&lt;&lt;1] + tree[p&lt;&lt;1|1]     #</a:t>
            </a:r>
            <a:r>
              <a:rPr lang="en-US" altLang="zh-CN" sz="2000" dirty="0" err="1">
                <a:solidFill>
                  <a:schemeClr val="tx1"/>
                </a:solidFill>
                <a:latin typeface="宋体" panose="02010600030101010101" pitchFamily="2" charset="-122"/>
                <a:ea typeface="宋体" panose="02010600030101010101" pitchFamily="2" charset="-122"/>
              </a:rPr>
              <a:t>push_up</a:t>
            </a:r>
            <a:r>
              <a:rPr lang="en-US" altLang="zh-CN" sz="2000" dirty="0">
                <a:solidFill>
                  <a:schemeClr val="tx1"/>
                </a:solidFill>
                <a:latin typeface="宋体" panose="02010600030101010101" pitchFamily="2" charset="-122"/>
                <a:ea typeface="宋体" panose="02010600030101010101" pitchFamily="2" charset="-122"/>
              </a:rPr>
              <a:t>(p)</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p,pl,pr,d</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给结点</a:t>
            </a:r>
            <a:r>
              <a:rPr lang="en-US" altLang="zh-CN" sz="2000" dirty="0">
                <a:solidFill>
                  <a:schemeClr val="tx1"/>
                </a:solidFill>
                <a:latin typeface="宋体" panose="02010600030101010101" pitchFamily="2" charset="-122"/>
                <a:ea typeface="宋体" panose="02010600030101010101" pitchFamily="2" charset="-122"/>
              </a:rPr>
              <a:t>p</a:t>
            </a:r>
            <a:r>
              <a:rPr lang="zh-CN" altLang="en-US" sz="2000" dirty="0">
                <a:solidFill>
                  <a:schemeClr val="tx1"/>
                </a:solidFill>
                <a:latin typeface="宋体" panose="02010600030101010101" pitchFamily="2" charset="-122"/>
                <a:ea typeface="宋体" panose="02010600030101010101" pitchFamily="2" charset="-122"/>
              </a:rPr>
              <a:t>打</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标记，并更新</a:t>
            </a:r>
            <a:r>
              <a:rPr lang="en-US" altLang="zh-CN" sz="2000" dirty="0">
                <a:solidFill>
                  <a:schemeClr val="tx1"/>
                </a:solidFill>
                <a:latin typeface="宋体" panose="02010600030101010101" pitchFamily="2" charset="-122"/>
                <a:ea typeface="宋体" panose="02010600030101010101" pitchFamily="2" charset="-122"/>
              </a:rPr>
              <a:t>tree</a:t>
            </a:r>
          </a:p>
          <a:p>
            <a:pPr algn="l"/>
            <a:r>
              <a:rPr lang="en-US" altLang="zh-CN" sz="2000" dirty="0">
                <a:solidFill>
                  <a:schemeClr val="tx1"/>
                </a:solidFill>
                <a:latin typeface="宋体" panose="02010600030101010101" pitchFamily="2" charset="-122"/>
                <a:ea typeface="宋体" panose="02010600030101010101" pitchFamily="2" charset="-122"/>
              </a:rPr>
              <a:t>    tag[p]  += d;                   #</a:t>
            </a:r>
            <a:r>
              <a:rPr lang="zh-CN" altLang="en-US" sz="2000" dirty="0">
                <a:solidFill>
                  <a:schemeClr val="tx1"/>
                </a:solidFill>
                <a:latin typeface="宋体" panose="02010600030101010101" pitchFamily="2" charset="-122"/>
                <a:ea typeface="宋体" panose="02010600030101010101" pitchFamily="2" charset="-122"/>
              </a:rPr>
              <a:t>打上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tree[p] += d*(pr-pl+1);         #</a:t>
            </a:r>
            <a:r>
              <a:rPr lang="zh-CN" altLang="en-US" sz="2000" dirty="0">
                <a:solidFill>
                  <a:schemeClr val="tx1"/>
                </a:solidFill>
                <a:latin typeface="宋体" panose="02010600030101010101" pitchFamily="2" charset="-122"/>
                <a:ea typeface="宋体" panose="02010600030101010101" pitchFamily="2" charset="-122"/>
              </a:rPr>
              <a:t>计算新的</a:t>
            </a:r>
            <a:r>
              <a:rPr lang="en-US" altLang="zh-CN" sz="2000" dirty="0">
                <a:solidFill>
                  <a:schemeClr val="tx1"/>
                </a:solidFill>
                <a:latin typeface="宋体" panose="02010600030101010101" pitchFamily="2" charset="-122"/>
                <a:ea typeface="宋体" panose="02010600030101010101" pitchFamily="2" charset="-122"/>
              </a:rPr>
              <a:t>tree </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if tag[p]&gt;0:                      #</a:t>
            </a:r>
            <a:r>
              <a:rPr lang="zh-CN" altLang="en-US" sz="2000" dirty="0">
                <a:solidFill>
                  <a:schemeClr val="tx1"/>
                </a:solidFill>
                <a:latin typeface="宋体" panose="02010600030101010101" pitchFamily="2" charset="-122"/>
                <a:ea typeface="宋体" panose="02010600030101010101" pitchFamily="2" charset="-122"/>
              </a:rPr>
              <a:t>有</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标记，这是以前做区间修改时留下的</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mid = (</a:t>
            </a:r>
            <a:r>
              <a:rPr lang="en-US" altLang="zh-CN" sz="2000" dirty="0" err="1">
                <a:solidFill>
                  <a:schemeClr val="tx1"/>
                </a:solidFill>
                <a:latin typeface="宋体" panose="02010600030101010101" pitchFamily="2" charset="-122"/>
                <a:ea typeface="宋体" panose="02010600030101010101" pitchFamily="2" charset="-122"/>
              </a:rPr>
              <a:t>pl+pr</a:t>
            </a:r>
            <a:r>
              <a:rPr lang="en-US" altLang="zh-CN" sz="2000" dirty="0">
                <a:solidFill>
                  <a:schemeClr val="tx1"/>
                </a:solidFill>
                <a:latin typeface="宋体" panose="02010600030101010101" pitchFamily="2" charset="-122"/>
                <a:ea typeface="宋体" panose="02010600030101010101" pitchFamily="2" charset="-122"/>
              </a:rPr>
              <a:t>)&gt;&gt;1</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(p&lt;&lt;1,pl,mid,tag[p])     #</a:t>
            </a:r>
            <a:r>
              <a:rPr lang="zh-CN" altLang="en-US" sz="2000" dirty="0">
                <a:solidFill>
                  <a:schemeClr val="tx1"/>
                </a:solidFill>
                <a:latin typeface="宋体" panose="02010600030101010101" pitchFamily="2" charset="-122"/>
                <a:ea typeface="宋体" panose="02010600030101010101" pitchFamily="2" charset="-122"/>
              </a:rPr>
              <a:t>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标记传给左子树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(p&lt;&lt;1|1,mid+1,pr,tag[p]) #</a:t>
            </a:r>
            <a:r>
              <a:rPr lang="zh-CN" altLang="en-US" sz="2000" dirty="0">
                <a:solidFill>
                  <a:schemeClr val="tx1"/>
                </a:solidFill>
                <a:latin typeface="宋体" panose="02010600030101010101" pitchFamily="2" charset="-122"/>
                <a:ea typeface="宋体" panose="02010600030101010101" pitchFamily="2" charset="-122"/>
              </a:rPr>
              <a:t>把</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标记传给右子树</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tag[p]=0                       #p</a:t>
            </a:r>
            <a:r>
              <a:rPr lang="zh-CN" altLang="en-US" sz="2000" dirty="0">
                <a:solidFill>
                  <a:schemeClr val="tx1"/>
                </a:solidFill>
                <a:latin typeface="宋体" panose="02010600030101010101" pitchFamily="2" charset="-122"/>
                <a:ea typeface="宋体" panose="02010600030101010101" pitchFamily="2" charset="-122"/>
              </a:rPr>
              <a:t>自己的</a:t>
            </a:r>
            <a:r>
              <a:rPr lang="en-US" altLang="zh-CN" sz="2000" dirty="0">
                <a:solidFill>
                  <a:schemeClr val="tx1"/>
                </a:solidFill>
                <a:latin typeface="宋体" panose="02010600030101010101" pitchFamily="2" charset="-122"/>
                <a:ea typeface="宋体" panose="02010600030101010101" pitchFamily="2" charset="-122"/>
              </a:rPr>
              <a:t>tag</a:t>
            </a:r>
            <a:r>
              <a:rPr lang="zh-CN" altLang="en-US" sz="2000" dirty="0">
                <a:solidFill>
                  <a:schemeClr val="tx1"/>
                </a:solidFill>
                <a:latin typeface="宋体" panose="02010600030101010101" pitchFamily="2" charset="-122"/>
                <a:ea typeface="宋体" panose="02010600030101010101" pitchFamily="2" charset="-122"/>
              </a:rPr>
              <a:t>被传走了，归</a:t>
            </a:r>
            <a:r>
              <a:rPr lang="en-US" altLang="zh-CN" sz="2000" dirty="0">
                <a:solidFill>
                  <a:schemeClr val="tx1"/>
                </a:solidFill>
                <a:latin typeface="宋体" panose="02010600030101010101" pitchFamily="2" charset="-122"/>
                <a:ea typeface="宋体" panose="02010600030101010101" pitchFamily="2" charset="-122"/>
              </a:rPr>
              <a:t>0</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update(L, R, 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d):</a:t>
            </a:r>
          </a:p>
          <a:p>
            <a:pPr algn="l"/>
            <a:r>
              <a:rPr lang="en-US" altLang="zh-CN" sz="2000" dirty="0">
                <a:solidFill>
                  <a:schemeClr val="tx1"/>
                </a:solidFill>
                <a:latin typeface="宋体" panose="02010600030101010101" pitchFamily="2" charset="-122"/>
                <a:ea typeface="宋体" panose="02010600030101010101" pitchFamily="2" charset="-122"/>
              </a:rPr>
              <a:t>    if L&lt;=</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and R&gt;=</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addtag</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return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 </a:t>
            </a:r>
            <a:r>
              <a:rPr lang="zh-CN" altLang="en-US" sz="2000" dirty="0">
                <a:solidFill>
                  <a:schemeClr val="tx1"/>
                </a:solidFill>
                <a:latin typeface="宋体" panose="02010600030101010101" pitchFamily="2" charset="-122"/>
                <a:ea typeface="宋体" panose="02010600030101010101" pitchFamily="2" charset="-122"/>
              </a:rPr>
              <a:t>将懒惰标记传递给孩子</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mid =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&gt;&gt; 1</a:t>
            </a:r>
          </a:p>
          <a:p>
            <a:pPr algn="l"/>
            <a:r>
              <a:rPr lang="en-US" altLang="zh-CN" sz="2000" dirty="0">
                <a:solidFill>
                  <a:schemeClr val="tx1"/>
                </a:solidFill>
                <a:latin typeface="宋体" panose="02010600030101010101" pitchFamily="2" charset="-122"/>
                <a:ea typeface="宋体" panose="02010600030101010101" pitchFamily="2" charset="-122"/>
              </a:rPr>
              <a:t>    if L &lt;= mid:     update(L, R, p&lt;&lt;1,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mid,d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if R &gt;= mid + 1: update(L, R, p&lt;&lt;1|1, mid+1,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d)</a:t>
            </a:r>
          </a:p>
          <a:p>
            <a:pPr algn="l"/>
            <a:r>
              <a:rPr lang="en-US" altLang="zh-CN" sz="2000" dirty="0">
                <a:solidFill>
                  <a:schemeClr val="tx1"/>
                </a:solidFill>
                <a:latin typeface="宋体" panose="02010600030101010101" pitchFamily="2" charset="-122"/>
                <a:ea typeface="宋体" panose="02010600030101010101" pitchFamily="2" charset="-122"/>
              </a:rPr>
              <a:t>    tree[p] = tree[p&lt;&lt;1] + tree[p&lt;&lt;1|1]         #</a:t>
            </a:r>
            <a:r>
              <a:rPr lang="en-US" altLang="zh-CN" sz="2000" dirty="0" err="1">
                <a:solidFill>
                  <a:schemeClr val="tx1"/>
                </a:solidFill>
                <a:latin typeface="宋体" panose="02010600030101010101" pitchFamily="2" charset="-122"/>
                <a:ea typeface="宋体" panose="02010600030101010101" pitchFamily="2" charset="-122"/>
              </a:rPr>
              <a:t>push_up</a:t>
            </a:r>
            <a:r>
              <a:rPr lang="en-US" altLang="zh-CN" sz="2000" dirty="0">
                <a:solidFill>
                  <a:schemeClr val="tx1"/>
                </a:solidFill>
                <a:latin typeface="宋体" panose="02010600030101010101" pitchFamily="2" charset="-122"/>
                <a:ea typeface="宋体" panose="02010600030101010101" pitchFamily="2" charset="-122"/>
              </a:rPr>
              <a:t>(p)</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query(L, R, 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a:t>
            </a:r>
          </a:p>
          <a:p>
            <a:pPr algn="l"/>
            <a:r>
              <a:rPr lang="en-US" altLang="zh-CN" sz="2000" dirty="0">
                <a:solidFill>
                  <a:schemeClr val="tx1"/>
                </a:solidFill>
                <a:latin typeface="宋体" panose="02010600030101010101" pitchFamily="2" charset="-122"/>
                <a:ea typeface="宋体" panose="02010600030101010101" pitchFamily="2" charset="-122"/>
              </a:rPr>
              <a:t>    if L &lt;=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and R &gt;=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return tree[p]    </a:t>
            </a:r>
          </a:p>
          <a:p>
            <a:pPr algn="l"/>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push_down</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res = 0</a:t>
            </a:r>
          </a:p>
          <a:p>
            <a:pPr algn="l"/>
            <a:r>
              <a:rPr lang="en-US" altLang="zh-CN" sz="2000" dirty="0">
                <a:solidFill>
                  <a:schemeClr val="tx1"/>
                </a:solidFill>
                <a:latin typeface="宋体" panose="02010600030101010101" pitchFamily="2" charset="-122"/>
                <a:ea typeface="宋体" panose="02010600030101010101" pitchFamily="2" charset="-122"/>
              </a:rPr>
              <a:t>    mid =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 </a:t>
            </a:r>
            <a:r>
              <a:rPr lang="en-US" altLang="zh-CN" sz="2000" dirty="0" err="1">
                <a:solidFill>
                  <a:schemeClr val="tx1"/>
                </a:solidFill>
                <a:latin typeface="宋体" panose="02010600030101010101" pitchFamily="2" charset="-122"/>
                <a:ea typeface="宋体" panose="02010600030101010101" pitchFamily="2" charset="-122"/>
              </a:rPr>
              <a:t>pr</a:t>
            </a:r>
            <a:r>
              <a:rPr lang="en-US" altLang="zh-CN" sz="2000" dirty="0">
                <a:solidFill>
                  <a:schemeClr val="tx1"/>
                </a:solidFill>
                <a:latin typeface="宋体" panose="02010600030101010101" pitchFamily="2" charset="-122"/>
                <a:ea typeface="宋体" panose="02010600030101010101" pitchFamily="2" charset="-122"/>
              </a:rPr>
              <a:t>) &gt;&gt; 1</a:t>
            </a:r>
          </a:p>
          <a:p>
            <a:pPr algn="l"/>
            <a:r>
              <a:rPr lang="en-US" altLang="zh-CN" sz="2000" dirty="0">
                <a:solidFill>
                  <a:schemeClr val="tx1"/>
                </a:solidFill>
                <a:latin typeface="宋体" panose="02010600030101010101" pitchFamily="2" charset="-122"/>
                <a:ea typeface="宋体" panose="02010600030101010101" pitchFamily="2" charset="-122"/>
              </a:rPr>
              <a:t>    if L &lt;= mid:  res += query(L, R, p&lt;&lt;1,   </a:t>
            </a:r>
            <a:r>
              <a:rPr lang="en-US" altLang="zh-CN" sz="2000" dirty="0" err="1">
                <a:solidFill>
                  <a:schemeClr val="tx1"/>
                </a:solidFill>
                <a:latin typeface="宋体" panose="02010600030101010101" pitchFamily="2" charset="-122"/>
                <a:ea typeface="宋体" panose="02010600030101010101" pitchFamily="2" charset="-122"/>
              </a:rPr>
              <a:t>pl</a:t>
            </a:r>
            <a:r>
              <a:rPr lang="en-US" altLang="zh-CN" sz="2000" dirty="0">
                <a:solidFill>
                  <a:schemeClr val="tx1"/>
                </a:solidFill>
                <a:latin typeface="宋体" panose="02010600030101010101" pitchFamily="2" charset="-122"/>
                <a:ea typeface="宋体" panose="02010600030101010101" pitchFamily="2" charset="-122"/>
              </a:rPr>
              <a:t>,   mid,)</a:t>
            </a:r>
          </a:p>
          <a:p>
            <a:pPr algn="l"/>
            <a:r>
              <a:rPr lang="en-US" altLang="zh-CN" sz="2000" dirty="0">
                <a:solidFill>
                  <a:schemeClr val="tx1"/>
                </a:solidFill>
                <a:latin typeface="宋体" panose="02010600030101010101" pitchFamily="2" charset="-122"/>
                <a:ea typeface="宋体" panose="02010600030101010101" pitchFamily="2" charset="-122"/>
              </a:rPr>
              <a:t>    if R &gt;  mid:  res += query(L, R, p&lt;&lt;1|1, mid+1,pr)    </a:t>
            </a:r>
          </a:p>
          <a:p>
            <a:pPr algn="l"/>
            <a:r>
              <a:rPr lang="en-US" altLang="zh-CN" sz="2000" dirty="0">
                <a:solidFill>
                  <a:schemeClr val="tx1"/>
                </a:solidFill>
                <a:latin typeface="宋体" panose="02010600030101010101" pitchFamily="2" charset="-122"/>
                <a:ea typeface="宋体" panose="02010600030101010101" pitchFamily="2" charset="-122"/>
              </a:rPr>
              <a:t>    return res</a:t>
            </a:r>
          </a:p>
          <a:p>
            <a:pPr algn="l"/>
            <a:endParaRPr lang="en-US" altLang="zh-CN" sz="2000" dirty="0">
              <a:solidFill>
                <a:schemeClr val="tx1"/>
              </a:solidFill>
              <a:latin typeface="宋体" panose="02010600030101010101" pitchFamily="2" charset="-122"/>
              <a:ea typeface="宋体" panose="02010600030101010101" pitchFamily="2" charset="-122"/>
            </a:endParaRPr>
          </a:p>
          <a:p>
            <a:pPr algn="l"/>
            <a:r>
              <a:rPr lang="en-US" altLang="zh-CN" sz="2000" dirty="0" err="1">
                <a:solidFill>
                  <a:schemeClr val="tx1"/>
                </a:solidFill>
                <a:latin typeface="宋体" panose="02010600030101010101" pitchFamily="2" charset="-122"/>
                <a:ea typeface="宋体" panose="02010600030101010101" pitchFamily="2" charset="-122"/>
              </a:rPr>
              <a:t>n,m</a:t>
            </a:r>
            <a:r>
              <a:rPr lang="en-US" altLang="zh-CN" sz="2000" dirty="0">
                <a:solidFill>
                  <a:schemeClr val="tx1"/>
                </a:solidFill>
                <a:latin typeface="宋体" panose="02010600030101010101" pitchFamily="2" charset="-122"/>
                <a:ea typeface="宋体" panose="02010600030101010101" pitchFamily="2" charset="-122"/>
              </a:rPr>
              <a:t> = 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a = [0] + list(map(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tag  = [0]* (</a:t>
            </a:r>
            <a:r>
              <a:rPr lang="en-US" altLang="zh-CN" sz="2000" dirty="0" err="1">
                <a:solidFill>
                  <a:schemeClr val="tx1"/>
                </a:solidFill>
                <a:latin typeface="宋体" panose="02010600030101010101" pitchFamily="2" charset="-122"/>
                <a:ea typeface="宋体" panose="02010600030101010101" pitchFamily="2" charset="-122"/>
              </a:rPr>
              <a:t>len</a:t>
            </a:r>
            <a:r>
              <a:rPr lang="en-US" altLang="zh-CN" sz="2000" dirty="0">
                <a:solidFill>
                  <a:schemeClr val="tx1"/>
                </a:solidFill>
                <a:latin typeface="宋体" panose="02010600030101010101" pitchFamily="2" charset="-122"/>
                <a:ea typeface="宋体" panose="02010600030101010101" pitchFamily="2" charset="-122"/>
              </a:rPr>
              <a:t>(a)&lt;&lt;2)</a:t>
            </a:r>
          </a:p>
          <a:p>
            <a:pPr algn="l"/>
            <a:r>
              <a:rPr lang="en-US" altLang="zh-CN" sz="2000" dirty="0">
                <a:solidFill>
                  <a:schemeClr val="tx1"/>
                </a:solidFill>
                <a:latin typeface="宋体" panose="02010600030101010101" pitchFamily="2" charset="-122"/>
                <a:ea typeface="宋体" panose="02010600030101010101" pitchFamily="2" charset="-122"/>
              </a:rPr>
              <a:t>tree = [0]* (</a:t>
            </a:r>
            <a:r>
              <a:rPr lang="en-US" altLang="zh-CN" sz="2000" dirty="0" err="1">
                <a:solidFill>
                  <a:schemeClr val="tx1"/>
                </a:solidFill>
                <a:latin typeface="宋体" panose="02010600030101010101" pitchFamily="2" charset="-122"/>
                <a:ea typeface="宋体" panose="02010600030101010101" pitchFamily="2" charset="-122"/>
              </a:rPr>
              <a:t>len</a:t>
            </a:r>
            <a:r>
              <a:rPr lang="en-US" altLang="zh-CN" sz="2000" dirty="0">
                <a:solidFill>
                  <a:schemeClr val="tx1"/>
                </a:solidFill>
                <a:latin typeface="宋体" panose="02010600030101010101" pitchFamily="2" charset="-122"/>
                <a:ea typeface="宋体" panose="02010600030101010101" pitchFamily="2" charset="-122"/>
              </a:rPr>
              <a:t>(a)&lt;&lt;2)</a:t>
            </a:r>
          </a:p>
          <a:p>
            <a:pPr algn="l"/>
            <a:r>
              <a:rPr lang="en-US" altLang="zh-CN" sz="2000" dirty="0">
                <a:solidFill>
                  <a:schemeClr val="tx1"/>
                </a:solidFill>
                <a:latin typeface="宋体" panose="02010600030101010101" pitchFamily="2" charset="-122"/>
                <a:ea typeface="宋体" panose="02010600030101010101" pitchFamily="2" charset="-122"/>
              </a:rPr>
              <a:t>build(1,1,n)             # </a:t>
            </a:r>
            <a:r>
              <a:rPr lang="zh-CN" altLang="en-US" sz="2000" dirty="0">
                <a:solidFill>
                  <a:schemeClr val="tx1"/>
                </a:solidFill>
                <a:latin typeface="宋体" panose="02010600030101010101" pitchFamily="2" charset="-122"/>
                <a:ea typeface="宋体" panose="02010600030101010101" pitchFamily="2" charset="-122"/>
              </a:rPr>
              <a:t>建树</a:t>
            </a:r>
          </a:p>
          <a:p>
            <a:pPr algn="l"/>
            <a:r>
              <a:rPr lang="en-US" altLang="zh-CN" sz="2000" dirty="0">
                <a:solidFill>
                  <a:schemeClr val="tx1"/>
                </a:solidFill>
                <a:latin typeface="宋体" panose="02010600030101010101" pitchFamily="2" charset="-122"/>
                <a:ea typeface="宋体" panose="02010600030101010101" pitchFamily="2" charset="-122"/>
              </a:rPr>
              <a:t>for </a:t>
            </a:r>
            <a:r>
              <a:rPr lang="en-US" altLang="zh-CN" sz="2000" dirty="0" err="1">
                <a:solidFill>
                  <a:schemeClr val="tx1"/>
                </a:solidFill>
                <a:latin typeface="宋体" panose="02010600030101010101" pitchFamily="2" charset="-122"/>
                <a:ea typeface="宋体" panose="02010600030101010101" pitchFamily="2" charset="-122"/>
              </a:rPr>
              <a:t>i</a:t>
            </a:r>
            <a:r>
              <a:rPr lang="en-US" altLang="zh-CN" sz="2000" dirty="0">
                <a:solidFill>
                  <a:schemeClr val="tx1"/>
                </a:solidFill>
                <a:latin typeface="宋体" panose="02010600030101010101" pitchFamily="2" charset="-122"/>
                <a:ea typeface="宋体" panose="02010600030101010101" pitchFamily="2" charset="-122"/>
              </a:rPr>
              <a:t> in range(m):</a:t>
            </a:r>
          </a:p>
          <a:p>
            <a:pPr algn="l"/>
            <a:r>
              <a:rPr lang="en-US" altLang="zh-CN" sz="2000" dirty="0">
                <a:solidFill>
                  <a:schemeClr val="tx1"/>
                </a:solidFill>
                <a:latin typeface="宋体" panose="02010600030101010101" pitchFamily="2" charset="-122"/>
                <a:ea typeface="宋体" panose="02010600030101010101" pitchFamily="2" charset="-122"/>
              </a:rPr>
              <a:t>    w = list(map(</a:t>
            </a:r>
            <a:r>
              <a:rPr lang="en-US" altLang="zh-CN" sz="2000" dirty="0" err="1">
                <a:solidFill>
                  <a:schemeClr val="tx1"/>
                </a:solidFill>
                <a:latin typeface="宋体" panose="02010600030101010101" pitchFamily="2" charset="-122"/>
                <a:ea typeface="宋体" panose="02010600030101010101" pitchFamily="2" charset="-122"/>
              </a:rPr>
              <a:t>int</a:t>
            </a:r>
            <a:r>
              <a:rPr lang="en-US" altLang="zh-CN" sz="2000" dirty="0">
                <a:solidFill>
                  <a:schemeClr val="tx1"/>
                </a:solidFill>
                <a:latin typeface="宋体" panose="02010600030101010101" pitchFamily="2" charset="-122"/>
                <a:ea typeface="宋体" panose="02010600030101010101" pitchFamily="2" charset="-122"/>
              </a:rPr>
              <a:t>, input().split()))</a:t>
            </a:r>
          </a:p>
          <a:p>
            <a:pPr algn="l"/>
            <a:r>
              <a:rPr lang="en-US" altLang="zh-CN" sz="2000" dirty="0">
                <a:solidFill>
                  <a:schemeClr val="tx1"/>
                </a:solidFill>
                <a:latin typeface="宋体" panose="02010600030101010101" pitchFamily="2" charset="-122"/>
                <a:ea typeface="宋体" panose="02010600030101010101" pitchFamily="2" charset="-122"/>
              </a:rPr>
              <a:t>    if </a:t>
            </a:r>
            <a:r>
              <a:rPr lang="en-US" altLang="zh-CN" sz="2000" dirty="0" err="1">
                <a:solidFill>
                  <a:schemeClr val="tx1"/>
                </a:solidFill>
                <a:latin typeface="宋体" panose="02010600030101010101" pitchFamily="2" charset="-122"/>
                <a:ea typeface="宋体" panose="02010600030101010101" pitchFamily="2" charset="-122"/>
              </a:rPr>
              <a:t>len</a:t>
            </a:r>
            <a:r>
              <a:rPr lang="en-US" altLang="zh-CN" sz="2000" dirty="0">
                <a:solidFill>
                  <a:schemeClr val="tx1"/>
                </a:solidFill>
                <a:latin typeface="宋体" panose="02010600030101010101" pitchFamily="2" charset="-122"/>
                <a:ea typeface="宋体" panose="02010600030101010101" pitchFamily="2" charset="-122"/>
              </a:rPr>
              <a:t>(w) == 3:      # </a:t>
            </a:r>
            <a:r>
              <a:rPr lang="zh-CN" altLang="en-US" sz="2000" dirty="0">
                <a:solidFill>
                  <a:schemeClr val="tx1"/>
                </a:solidFill>
                <a:latin typeface="宋体" panose="02010600030101010101" pitchFamily="2" charset="-122"/>
                <a:ea typeface="宋体" panose="02010600030101010101" pitchFamily="2" charset="-122"/>
              </a:rPr>
              <a:t>区间询问：</a:t>
            </a:r>
            <a:r>
              <a:rPr lang="en-US" altLang="zh-CN" sz="2000" dirty="0">
                <a:solidFill>
                  <a:schemeClr val="tx1"/>
                </a:solidFill>
                <a:latin typeface="宋体" panose="02010600030101010101" pitchFamily="2" charset="-122"/>
                <a:ea typeface="宋体" panose="02010600030101010101" pitchFamily="2" charset="-122"/>
              </a:rPr>
              <a:t>[L,R]</a:t>
            </a:r>
            <a:r>
              <a:rPr lang="zh-CN" altLang="en-US" sz="2000" dirty="0">
                <a:solidFill>
                  <a:schemeClr val="tx1"/>
                </a:solidFill>
                <a:latin typeface="宋体" panose="02010600030101010101" pitchFamily="2" charset="-122"/>
                <a:ea typeface="宋体" panose="02010600030101010101" pitchFamily="2" charset="-122"/>
              </a:rPr>
              <a:t>的区间和</a:t>
            </a:r>
          </a:p>
          <a:p>
            <a:pPr algn="l"/>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q, L, R = w       </a:t>
            </a:r>
          </a:p>
          <a:p>
            <a:pPr algn="l"/>
            <a:r>
              <a:rPr lang="en-US" altLang="zh-CN" sz="2000" dirty="0">
                <a:solidFill>
                  <a:schemeClr val="tx1"/>
                </a:solidFill>
                <a:latin typeface="宋体" panose="02010600030101010101" pitchFamily="2" charset="-122"/>
                <a:ea typeface="宋体" panose="02010600030101010101" pitchFamily="2" charset="-122"/>
              </a:rPr>
              <a:t>        print(query(L,R,1,1,n))</a:t>
            </a:r>
          </a:p>
          <a:p>
            <a:pPr algn="l"/>
            <a:r>
              <a:rPr lang="en-US" altLang="zh-CN" sz="2000" dirty="0">
                <a:solidFill>
                  <a:schemeClr val="tx1"/>
                </a:solidFill>
                <a:latin typeface="宋体" panose="02010600030101010101" pitchFamily="2" charset="-122"/>
                <a:ea typeface="宋体" panose="02010600030101010101" pitchFamily="2" charset="-122"/>
              </a:rPr>
              <a:t>    else:                # </a:t>
            </a:r>
            <a:r>
              <a:rPr lang="zh-CN" altLang="en-US" sz="2000" dirty="0">
                <a:solidFill>
                  <a:schemeClr val="tx1"/>
                </a:solidFill>
                <a:latin typeface="宋体" panose="02010600030101010101" pitchFamily="2" charset="-122"/>
                <a:ea typeface="宋体" panose="02010600030101010101" pitchFamily="2" charset="-122"/>
              </a:rPr>
              <a:t>区间修改：把</a:t>
            </a:r>
            <a:r>
              <a:rPr lang="en-US" altLang="zh-CN" sz="2000" dirty="0">
                <a:solidFill>
                  <a:schemeClr val="tx1"/>
                </a:solidFill>
                <a:latin typeface="宋体" panose="02010600030101010101" pitchFamily="2" charset="-122"/>
                <a:ea typeface="宋体" panose="02010600030101010101" pitchFamily="2" charset="-122"/>
              </a:rPr>
              <a:t>[L,R]</a:t>
            </a:r>
            <a:r>
              <a:rPr lang="zh-CN" altLang="en-US" sz="2000" dirty="0">
                <a:solidFill>
                  <a:schemeClr val="tx1"/>
                </a:solidFill>
                <a:latin typeface="宋体" panose="02010600030101010101" pitchFamily="2" charset="-122"/>
                <a:ea typeface="宋体" panose="02010600030101010101" pitchFamily="2" charset="-122"/>
              </a:rPr>
              <a:t>的每个元素加上</a:t>
            </a:r>
            <a:r>
              <a:rPr lang="en-US" altLang="zh-CN" sz="2000" dirty="0">
                <a:solidFill>
                  <a:schemeClr val="tx1"/>
                </a:solidFill>
                <a:latin typeface="宋体" panose="02010600030101010101" pitchFamily="2" charset="-122"/>
                <a:ea typeface="宋体" panose="02010600030101010101" pitchFamily="2" charset="-122"/>
              </a:rPr>
              <a:t>d</a:t>
            </a:r>
          </a:p>
          <a:p>
            <a:pPr algn="l"/>
            <a:r>
              <a:rPr lang="en-US" altLang="zh-CN" sz="2000" dirty="0">
                <a:solidFill>
                  <a:schemeClr val="tx1"/>
                </a:solidFill>
                <a:latin typeface="宋体" panose="02010600030101010101" pitchFamily="2" charset="-122"/>
                <a:ea typeface="宋体" panose="02010600030101010101" pitchFamily="2" charset="-122"/>
              </a:rPr>
              <a:t>        q, L, R, d = w </a:t>
            </a:r>
          </a:p>
          <a:p>
            <a:pPr algn="l"/>
            <a:r>
              <a:rPr lang="en-US" altLang="zh-CN" sz="2000" dirty="0">
                <a:solidFill>
                  <a:schemeClr val="tx1"/>
                </a:solidFill>
                <a:latin typeface="宋体" panose="02010600030101010101" pitchFamily="2" charset="-122"/>
                <a:ea typeface="宋体" panose="02010600030101010101" pitchFamily="2" charset="-122"/>
              </a:rPr>
              <a:t>        update(L,R,1,1,n,d)</a:t>
            </a:r>
          </a:p>
        </p:txBody>
      </p:sp>
      <p:sp>
        <p:nvSpPr>
          <p:cNvPr id="13" name="文本框 12" descr="7b0a202020202262756c6c6574223a20227b5c2263617465676f727949645c223a31303030352c5c2274656d706c61746549645c223a32303233313332387d220a7d0a"/>
          <p:cNvSpPr txBox="1"/>
          <p:nvPr/>
        </p:nvSpPr>
        <p:spPr>
          <a:xfrm>
            <a:off x="507489" y="2657338"/>
            <a:ext cx="22002323" cy="769441"/>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完整代码</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045342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总结</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721276" y="4087071"/>
            <a:ext cx="22002323" cy="5262979"/>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线段树是一个综合的知识点，它能锻炼以下能力：</a:t>
            </a: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）计算理论：二分法、二叉树。</a:t>
            </a: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）逻辑思维：懒惰标记技术</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lazy-tag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）代码能力：递归</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请大量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做线段树的练习，对线段树的掌握说明进入了算法竞赛的大门</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线段</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树的扩展应用极多，请阅读资料了解。</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49478211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成组"/>
          <p:cNvGrpSpPr/>
          <p:nvPr/>
        </p:nvGrpSpPr>
        <p:grpSpPr>
          <a:xfrm>
            <a:off x="2" y="1"/>
            <a:ext cx="24384001" cy="13772340"/>
            <a:chOff x="0" y="0"/>
            <a:chExt cx="24384000" cy="13772339"/>
          </a:xfrm>
        </p:grpSpPr>
        <p:pic>
          <p:nvPicPr>
            <p:cNvPr id="94" name="组合 11" descr="组合 11"/>
            <p:cNvPicPr>
              <a:picLocks noChangeAspect="1"/>
            </p:cNvPicPr>
            <p:nvPr/>
          </p:nvPicPr>
          <p:blipFill>
            <a:blip r:embed="rId2"/>
            <a:stretch>
              <a:fillRect/>
            </a:stretch>
          </p:blipFill>
          <p:spPr>
            <a:xfrm>
              <a:off x="-1" y="-1"/>
              <a:ext cx="24384001" cy="13772220"/>
            </a:xfrm>
            <a:prstGeom prst="rect">
              <a:avLst/>
            </a:prstGeom>
            <a:ln w="12700" cap="flat">
              <a:noFill/>
              <a:miter lim="400000"/>
              <a:headEnd/>
              <a:tailEnd/>
            </a:ln>
            <a:effectLst/>
          </p:spPr>
        </p:pic>
        <p:pic>
          <p:nvPicPr>
            <p:cNvPr id="95" name="图像" descr="图像"/>
            <p:cNvPicPr>
              <a:picLocks noChangeAspect="1"/>
            </p:cNvPicPr>
            <p:nvPr/>
          </p:nvPicPr>
          <p:blipFill>
            <a:blip r:embed="rId3"/>
            <a:srcRect r="5724" b="18434"/>
            <a:stretch>
              <a:fillRect/>
            </a:stretch>
          </p:blipFill>
          <p:spPr>
            <a:xfrm>
              <a:off x="14604206" y="7883387"/>
              <a:ext cx="9779632" cy="5888953"/>
            </a:xfrm>
            <a:prstGeom prst="rect">
              <a:avLst/>
            </a:prstGeom>
            <a:ln w="12700" cap="flat">
              <a:noFill/>
              <a:miter lim="400000"/>
              <a:headEnd/>
              <a:tailEnd/>
            </a:ln>
            <a:effectLst/>
          </p:spPr>
        </p:pic>
      </p:grpSp>
      <p:sp>
        <p:nvSpPr>
          <p:cNvPr id="9" name="内容占位符 2"/>
          <p:cNvSpPr txBox="1">
            <a:spLocks/>
          </p:cNvSpPr>
          <p:nvPr/>
        </p:nvSpPr>
        <p:spPr>
          <a:xfrm>
            <a:off x="8908843" y="3651195"/>
            <a:ext cx="6566316" cy="4560507"/>
          </a:xfrm>
          <a:prstGeom prst="rect">
            <a:avLst/>
          </a:prstGeom>
        </p:spPr>
        <p:txBody>
          <a:bodyPr vert="horz" lIns="91440" tIns="45720" rIns="91440" bIns="45720" rtlCol="0"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40000"/>
              </a:lnSpc>
              <a:buClr>
                <a:srgbClr val="0070C0"/>
              </a:buClr>
              <a:buSzPct val="90000"/>
              <a:buNone/>
            </a:pPr>
            <a:r>
              <a:rPr lang="zh-CN" altLang="en-US" sz="13800" b="1" dirty="0">
                <a:solidFill>
                  <a:srgbClr val="FFFF00"/>
                </a:solidFill>
                <a:latin typeface="宋体" panose="02010600030101010101" pitchFamily="2" charset="-122"/>
                <a:ea typeface="宋体" panose="02010600030101010101" pitchFamily="2" charset="-122"/>
                <a:cs typeface="+mn-ea"/>
                <a:sym typeface="+mn-lt"/>
              </a:rPr>
              <a:t>谢谢！</a:t>
            </a:r>
          </a:p>
        </p:txBody>
      </p:sp>
      <p:pic>
        <p:nvPicPr>
          <p:cNvPr id="10" name="图片 9"/>
          <p:cNvPicPr>
            <a:picLocks noChangeAspect="1"/>
          </p:cNvPicPr>
          <p:nvPr/>
        </p:nvPicPr>
        <p:blipFill>
          <a:blip r:embed="rId4"/>
          <a:stretch>
            <a:fillRect/>
          </a:stretch>
        </p:blipFill>
        <p:spPr>
          <a:xfrm>
            <a:off x="16773151" y="2582260"/>
            <a:ext cx="6847326" cy="8870250"/>
          </a:xfrm>
          <a:prstGeom prst="rect">
            <a:avLst/>
          </a:prstGeom>
        </p:spPr>
      </p:pic>
    </p:spTree>
    <p:extLst>
      <p:ext uri="{BB962C8B-B14F-4D97-AF65-F5344CB8AC3E}">
        <p14:creationId xmlns:p14="http://schemas.microsoft.com/office/powerpoint/2010/main" val="1713786172"/>
      </p:ext>
    </p:extLst>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有多少个集（帮派）？</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，这是一个根结点，是它所在的集的代表（帮主）；</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统计根结点的数量，就是集的数量。</a:t>
            </a:r>
          </a:p>
        </p:txBody>
      </p:sp>
    </p:spTree>
    <p:custDataLst>
      <p:tags r:id="rId1"/>
    </p:custDataLst>
    <p:extLst>
      <p:ext uri="{BB962C8B-B14F-4D97-AF65-F5344CB8AC3E}">
        <p14:creationId xmlns:p14="http://schemas.microsoft.com/office/powerpoint/2010/main" val="294257818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复杂度</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5847755"/>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find_set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merge_set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的搜索深度是树的长度，复杂度都是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性能差。</a:t>
            </a:r>
          </a:p>
          <a:p>
            <a:pPr marL="571500" indent="-571500" algn="l">
              <a:lnSpc>
                <a:spcPct val="17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能优化吗？</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目标：优化之后，复杂度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15493240" y="5931590"/>
            <a:ext cx="4410075" cy="5391150"/>
          </a:xfrm>
          <a:prstGeom prst="rect">
            <a:avLst/>
          </a:prstGeom>
        </p:spPr>
      </p:pic>
    </p:spTree>
    <p:custDataLst>
      <p:tags r:id="rId1"/>
    </p:custDataLst>
    <p:extLst>
      <p:ext uri="{BB962C8B-B14F-4D97-AF65-F5344CB8AC3E}">
        <p14:creationId xmlns:p14="http://schemas.microsoft.com/office/powerpoint/2010/main" val="973706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查询的优化：路径压缩</a:t>
              </a:r>
            </a:p>
          </p:txBody>
        </p:sp>
      </p:grpSp>
      <p:sp>
        <p:nvSpPr>
          <p:cNvPr id="2" name="文本框 1" descr="7b0a202020202262756c6c6574223a20227b5c2263617465676f727949645c223a31303030352c5c2274656d706c61746549645c223a32303233313332387d220a7d0a"/>
          <p:cNvSpPr txBox="1"/>
          <p:nvPr/>
        </p:nvSpPr>
        <p:spPr>
          <a:xfrm>
            <a:off x="709947" y="2869402"/>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查询程序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find_set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：沿着搜索路径找到根结点，这条路径可能很长。</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优化：沿路径返回时，顺便把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所属的集改成根结点。下次再搜，复杂度是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9" name="对象 5"/>
          <p:cNvGraphicFramePr>
            <a:graphicFrameLocks noChangeAspect="1"/>
          </p:cNvGraphicFramePr>
          <p:nvPr>
            <p:extLst/>
          </p:nvPr>
        </p:nvGraphicFramePr>
        <p:xfrm>
          <a:off x="1605516" y="5476446"/>
          <a:ext cx="12325631" cy="5900529"/>
        </p:xfrm>
        <a:graphic>
          <a:graphicData uri="http://schemas.openxmlformats.org/presentationml/2006/ole">
            <mc:AlternateContent xmlns:mc="http://schemas.openxmlformats.org/markup-compatibility/2006">
              <mc:Choice xmlns:v="urn:schemas-microsoft-com:vml" Requires="v">
                <p:oleObj spid="_x0000_s9224" r:id="rId6" imgW="3304800" imgH="1530720" progId="Visio.Drawing.11">
                  <p:embed/>
                </p:oleObj>
              </mc:Choice>
              <mc:Fallback>
                <p:oleObj r:id="rId6" imgW="3304800" imgH="15307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5516" y="5476446"/>
                        <a:ext cx="12325631" cy="5900529"/>
                      </a:xfrm>
                      <a:prstGeom prst="rect">
                        <a:avLst/>
                      </a:prstGeom>
                      <a:noFill/>
                      <a:ln>
                        <a:noFill/>
                      </a:ln>
                      <a:extLst/>
                    </p:spPr>
                  </p:pic>
                </p:oleObj>
              </mc:Fallback>
            </mc:AlternateContent>
          </a:graphicData>
        </a:graphic>
      </p:graphicFrame>
      <p:pic>
        <p:nvPicPr>
          <p:cNvPr id="10" name="图片 9"/>
          <p:cNvPicPr/>
          <p:nvPr/>
        </p:nvPicPr>
        <p:blipFill>
          <a:blip r:embed="rId8">
            <a:lum bright="34000" contrast="-8000"/>
          </a:blip>
          <a:srcRect l="20046" t="6270" r="19548" b="5808"/>
          <a:stretch>
            <a:fillRect/>
          </a:stretch>
        </p:blipFill>
        <p:spPr>
          <a:xfrm rot="5400000">
            <a:off x="11754074" y="5162226"/>
            <a:ext cx="3180513" cy="13179286"/>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7528063" y="10656963"/>
            <a:ext cx="12290503" cy="2123658"/>
          </a:xfrm>
          <a:prstGeom prst="rect">
            <a:avLst/>
          </a:prstGeom>
          <a:noFill/>
          <a:ln>
            <a:noFill/>
          </a:ln>
        </p:spPr>
        <p:txBody>
          <a:bodyPr wrap="square" rtlCol="0">
            <a:spAutoFit/>
          </a:bodyPr>
          <a:lstStyle/>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有路径压缩优化的查询</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p:txBody>
      </p:sp>
    </p:spTree>
    <p:custDataLst>
      <p:tags r:id="rId2"/>
    </p:custDataLst>
    <p:extLst>
      <p:ext uri="{BB962C8B-B14F-4D97-AF65-F5344CB8AC3E}">
        <p14:creationId xmlns:p14="http://schemas.microsoft.com/office/powerpoint/2010/main" val="30262203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路径压缩：递归实现</a:t>
              </a:r>
            </a:p>
          </p:txBody>
        </p:sp>
      </p:grpSp>
      <p:pic>
        <p:nvPicPr>
          <p:cNvPr id="10" name="图片 9"/>
          <p:cNvPicPr/>
          <p:nvPr/>
        </p:nvPicPr>
        <p:blipFill>
          <a:blip r:embed="rId6">
            <a:lum bright="34000" contrast="-8000"/>
          </a:blip>
          <a:srcRect l="20046" t="6270" r="19548" b="5808"/>
          <a:stretch>
            <a:fillRect/>
          </a:stretch>
        </p:blipFill>
        <p:spPr>
          <a:xfrm rot="5400000">
            <a:off x="16206302" y="-1943822"/>
            <a:ext cx="2945297" cy="13179286"/>
          </a:xfrm>
          <a:prstGeom prst="rect">
            <a:avLst/>
          </a:prstGeom>
          <a:noFill/>
          <a:ln w="9525">
            <a:noFill/>
          </a:ln>
        </p:spPr>
      </p:pic>
      <p:sp>
        <p:nvSpPr>
          <p:cNvPr id="12" name="文本框 11" descr="7b0a202020202262756c6c6574223a20227b5c2263617465676f727949645c223a31303030352c5c2274656d706c61746549645c223a32303233313332387d220a7d0a"/>
          <p:cNvSpPr txBox="1"/>
          <p:nvPr/>
        </p:nvSpPr>
        <p:spPr>
          <a:xfrm>
            <a:off x="11978091" y="3588702"/>
            <a:ext cx="12290503" cy="2123658"/>
          </a:xfrm>
          <a:prstGeom prst="rect">
            <a:avLst/>
          </a:prstGeom>
          <a:noFill/>
          <a:ln>
            <a:noFill/>
          </a:ln>
        </p:spPr>
        <p:txBody>
          <a:bodyPr wrap="square" rtlCol="0">
            <a:spAutoFit/>
          </a:bodyPr>
          <a:lstStyle/>
          <a:p>
            <a:pPr algn="l"/>
            <a:r>
              <a:rPr lang="en-US" altLang="zh-CN" sz="44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无优化</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a:t>
            </a:r>
            <a:r>
              <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查询</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if(x != s[x]):  return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else:           return x</a:t>
            </a:r>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13" name="图片 12"/>
          <p:cNvPicPr/>
          <p:nvPr/>
        </p:nvPicPr>
        <p:blipFill>
          <a:blip r:embed="rId6">
            <a:lum bright="34000" contrast="-8000"/>
          </a:blip>
          <a:srcRect l="20046" t="6270" r="19548" b="5808"/>
          <a:stretch>
            <a:fillRect/>
          </a:stretch>
        </p:blipFill>
        <p:spPr>
          <a:xfrm rot="5400000">
            <a:off x="16209184" y="3580722"/>
            <a:ext cx="3180513" cy="13179286"/>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1983173" y="9075459"/>
            <a:ext cx="12290503" cy="2123658"/>
          </a:xfrm>
          <a:prstGeom prst="rect">
            <a:avLst/>
          </a:prstGeom>
          <a:noFill/>
          <a:ln>
            <a:noFill/>
          </a:ln>
        </p:spPr>
        <p:txBody>
          <a:bodyPr wrap="square" rtlCol="0">
            <a:spAutoFit/>
          </a:bodyPr>
          <a:lstStyle/>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有路径压缩优化的查询</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p:txBody>
      </p:sp>
      <p:sp>
        <p:nvSpPr>
          <p:cNvPr id="3" name="右箭头 2"/>
          <p:cNvSpPr/>
          <p:nvPr/>
        </p:nvSpPr>
        <p:spPr>
          <a:xfrm rot="6328020">
            <a:off x="17163057" y="7082337"/>
            <a:ext cx="2625526" cy="79513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aphicFrame>
        <p:nvGraphicFramePr>
          <p:cNvPr id="15" name="对象 5"/>
          <p:cNvGraphicFramePr>
            <a:graphicFrameLocks noChangeAspect="1"/>
          </p:cNvGraphicFramePr>
          <p:nvPr>
            <p:extLst/>
          </p:nvPr>
        </p:nvGraphicFramePr>
        <p:xfrm>
          <a:off x="473842" y="3740398"/>
          <a:ext cx="9935120" cy="4756143"/>
        </p:xfrm>
        <a:graphic>
          <a:graphicData uri="http://schemas.openxmlformats.org/presentationml/2006/ole">
            <mc:AlternateContent xmlns:mc="http://schemas.openxmlformats.org/markup-compatibility/2006">
              <mc:Choice xmlns:v="urn:schemas-microsoft-com:vml" Requires="v">
                <p:oleObj spid="_x0000_s10248" r:id="rId7" imgW="3304800" imgH="1530720" progId="Visio.Drawing.11">
                  <p:embed/>
                </p:oleObj>
              </mc:Choice>
              <mc:Fallback>
                <p:oleObj r:id="rId7" imgW="3304800" imgH="1530720" progId="Visio.Drawing.11">
                  <p:embed/>
                  <p:pic>
                    <p:nvPicPr>
                      <p:cNvPr id="15"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842" y="3740398"/>
                        <a:ext cx="9935120" cy="4756143"/>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4117458725"/>
      </p:ext>
    </p:extLst>
  </p:cSld>
  <p:clrMapOvr>
    <a:masterClrMapping/>
  </p:clrMapOvr>
  <p:transition spd="slow" advClick="0" advTm="1000">
    <p:push dir="u"/>
  </p:transition>
  <p:timing>
    <p:tnLst>
      <p:par>
        <p:cTn id="1" dur="indefinite" restart="never" nodeType="tmRoot"/>
      </p:par>
    </p:tnLst>
    <p:bldLst>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路径压缩：递归实现</a:t>
              </a:r>
            </a:p>
          </p:txBody>
        </p:sp>
      </p:grpSp>
      <p:sp>
        <p:nvSpPr>
          <p:cNvPr id="2" name="文本框 1" descr="7b0a202020202262756c6c6574223a20227b5c2263617465676f727949645c223a31303030352c5c2274656d706c61746549645c223a32303233313332387d220a7d0a"/>
          <p:cNvSpPr txBox="1"/>
          <p:nvPr/>
        </p:nvSpPr>
        <p:spPr>
          <a:xfrm>
            <a:off x="928540" y="5774858"/>
            <a:ext cx="21909046" cy="3010824"/>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路径压缩：整个搜索路径上的元素，在递归过程中，从元素</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到根结点的所有元素，它们所属的集都被改为根结点。</a:t>
            </a: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路径压缩不仅优化了下次查询，而且也优化了合并，因为合并时也用到了查询。</a:t>
            </a:r>
          </a:p>
        </p:txBody>
      </p:sp>
    </p:spTree>
    <p:custDataLst>
      <p:tags r:id="rId1"/>
    </p:custDataLst>
    <p:extLst>
      <p:ext uri="{BB962C8B-B14F-4D97-AF65-F5344CB8AC3E}">
        <p14:creationId xmlns:p14="http://schemas.microsoft.com/office/powerpoint/2010/main" val="2549786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片 17"/>
          <p:cNvGrpSpPr/>
          <p:nvPr/>
        </p:nvGrpSpPr>
        <p:grpSpPr>
          <a:xfrm>
            <a:off x="-183621" y="1"/>
            <a:ext cx="7573586" cy="13716002"/>
            <a:chOff x="-82763" y="0"/>
            <a:chExt cx="7573585" cy="13716000"/>
          </a:xfrm>
        </p:grpSpPr>
        <p:sp>
          <p:nvSpPr>
            <p:cNvPr id="3" name="矩形"/>
            <p:cNvSpPr/>
            <p:nvPr/>
          </p:nvSpPr>
          <p:spPr>
            <a:xfrm>
              <a:off x="0" y="0"/>
              <a:ext cx="7490822" cy="13715999"/>
            </a:xfrm>
            <a:prstGeom prst="rect">
              <a:avLst/>
            </a:prstGeom>
            <a:solidFill>
              <a:srgbClr val="277AED"/>
            </a:solidFill>
            <a:ln w="12700" cap="flat">
              <a:noFill/>
              <a:miter lim="400000"/>
            </a:ln>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1700">
                <a:solidFill>
                  <a:srgbClr val="FFFFFF"/>
                </a:solidFill>
                <a:cs typeface="+mn-ea"/>
                <a:sym typeface="+mn-lt"/>
              </a:endParaRPr>
            </a:p>
          </p:txBody>
        </p:sp>
        <p:pic>
          <p:nvPicPr>
            <p:cNvPr id="4" name="image5.png" descr="image5.png"/>
            <p:cNvPicPr>
              <a:picLocks noChangeAspect="1"/>
            </p:cNvPicPr>
            <p:nvPr/>
          </p:nvPicPr>
          <p:blipFill>
            <a:blip r:embed="rId2"/>
            <a:srcRect l="5123" t="28622" r="3501" b="28622"/>
            <a:stretch>
              <a:fillRect/>
            </a:stretch>
          </p:blipFill>
          <p:spPr>
            <a:xfrm>
              <a:off x="-82763" y="0"/>
              <a:ext cx="7490822" cy="13716000"/>
            </a:xfrm>
            <a:prstGeom prst="rect">
              <a:avLst/>
            </a:prstGeom>
            <a:ln w="12700" cap="flat">
              <a:noFill/>
              <a:miter lim="400000"/>
              <a:headEnd/>
              <a:tailEnd/>
            </a:ln>
            <a:effectLst/>
          </p:spPr>
        </p:pic>
      </p:grpSp>
      <p:grpSp>
        <p:nvGrpSpPr>
          <p:cNvPr id="5" name="成组"/>
          <p:cNvGrpSpPr/>
          <p:nvPr/>
        </p:nvGrpSpPr>
        <p:grpSpPr>
          <a:xfrm>
            <a:off x="10655780" y="5202516"/>
            <a:ext cx="11747136" cy="1270000"/>
            <a:chOff x="0" y="0"/>
            <a:chExt cx="11747134" cy="1270000"/>
          </a:xfrm>
          <a:effectLst>
            <a:outerShdw blurRad="50800" dist="38100" dir="5400000" algn="t" rotWithShape="0">
              <a:prstClr val="black">
                <a:alpha val="40000"/>
              </a:prstClr>
            </a:outerShdw>
          </a:effectLst>
        </p:grpSpPr>
        <p:grpSp>
          <p:nvGrpSpPr>
            <p:cNvPr id="6" name="椭圆 23"/>
            <p:cNvGrpSpPr/>
            <p:nvPr/>
          </p:nvGrpSpPr>
          <p:grpSpPr>
            <a:xfrm>
              <a:off x="0" y="0"/>
              <a:ext cx="1270000" cy="1270000"/>
              <a:chOff x="0" y="0"/>
              <a:chExt cx="1270000" cy="1270000"/>
            </a:xfrm>
          </p:grpSpPr>
          <p:sp>
            <p:nvSpPr>
              <p:cNvPr id="10"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1"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7" name="矩形: 圆角 28"/>
            <p:cNvGrpSpPr/>
            <p:nvPr/>
          </p:nvGrpSpPr>
          <p:grpSpPr>
            <a:xfrm>
              <a:off x="1824925" y="0"/>
              <a:ext cx="9922209" cy="1270000"/>
              <a:chOff x="0" y="0"/>
              <a:chExt cx="9922208" cy="1270000"/>
            </a:xfrm>
          </p:grpSpPr>
          <p:sp>
            <p:nvSpPr>
              <p:cNvPr id="8"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9"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树状数组</a:t>
                </a:r>
                <a:endParaRPr lang="en-US" altLang="zh-CN" sz="5400" dirty="0">
                  <a:solidFill>
                    <a:srgbClr val="FFFFFF"/>
                  </a:solidFill>
                  <a:latin typeface="+mn-lt"/>
                  <a:ea typeface="+mn-ea"/>
                  <a:cs typeface="+mn-ea"/>
                  <a:sym typeface="+mn-lt"/>
                </a:endParaRPr>
              </a:p>
            </p:txBody>
          </p:sp>
        </p:grpSp>
      </p:grpSp>
      <p:grpSp>
        <p:nvGrpSpPr>
          <p:cNvPr id="12" name="成组"/>
          <p:cNvGrpSpPr/>
          <p:nvPr/>
        </p:nvGrpSpPr>
        <p:grpSpPr>
          <a:xfrm>
            <a:off x="10642996" y="6780020"/>
            <a:ext cx="11792026" cy="1270000"/>
            <a:chOff x="0" y="0"/>
            <a:chExt cx="11792024" cy="1270000"/>
          </a:xfrm>
          <a:effectLst>
            <a:outerShdw blurRad="50800" dist="38100" dir="5400000" algn="t" rotWithShape="0">
              <a:prstClr val="black">
                <a:alpha val="40000"/>
              </a:prstClr>
            </a:outerShdw>
          </a:effectLst>
        </p:grpSpPr>
        <p:grpSp>
          <p:nvGrpSpPr>
            <p:cNvPr id="13" name="椭圆 23"/>
            <p:cNvGrpSpPr/>
            <p:nvPr/>
          </p:nvGrpSpPr>
          <p:grpSpPr>
            <a:xfrm>
              <a:off x="0" y="0"/>
              <a:ext cx="1270000" cy="1270000"/>
              <a:chOff x="0" y="0"/>
              <a:chExt cx="1270000" cy="1270000"/>
            </a:xfrm>
          </p:grpSpPr>
          <p:sp>
            <p:nvSpPr>
              <p:cNvPr id="17"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18" name="2"/>
              <p:cNvSpPr txBox="1"/>
              <p:nvPr/>
            </p:nvSpPr>
            <p:spPr>
              <a:xfrm>
                <a:off x="233030" y="181428"/>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14" name="矩形: 圆角 28"/>
            <p:cNvGrpSpPr/>
            <p:nvPr/>
          </p:nvGrpSpPr>
          <p:grpSpPr>
            <a:xfrm>
              <a:off x="1824925" y="0"/>
              <a:ext cx="9967099" cy="1270000"/>
              <a:chOff x="0" y="0"/>
              <a:chExt cx="9967098" cy="1270000"/>
            </a:xfrm>
          </p:grpSpPr>
          <p:sp>
            <p:nvSpPr>
              <p:cNvPr id="15"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16" name="第二部分"/>
              <p:cNvSpPr txBox="1"/>
              <p:nvPr/>
            </p:nvSpPr>
            <p:spPr>
              <a:xfrm>
                <a:off x="1457677" y="235143"/>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线段树</a:t>
                </a:r>
                <a:endParaRPr lang="zh-CN" altLang="en-US" sz="5400" dirty="0">
                  <a:solidFill>
                    <a:srgbClr val="FFFFFF"/>
                  </a:solidFill>
                  <a:latin typeface="+mn-lt"/>
                  <a:ea typeface="+mn-ea"/>
                  <a:cs typeface="+mn-ea"/>
                  <a:sym typeface="+mn-lt"/>
                </a:endParaRPr>
              </a:p>
            </p:txBody>
          </p:sp>
        </p:grpSp>
      </p:grpSp>
      <p:sp>
        <p:nvSpPr>
          <p:cNvPr id="40" name="文本框 39"/>
          <p:cNvSpPr txBox="1"/>
          <p:nvPr/>
        </p:nvSpPr>
        <p:spPr>
          <a:xfrm>
            <a:off x="673442" y="5402586"/>
            <a:ext cx="5576885" cy="3108945"/>
          </a:xfrm>
          <a:prstGeom prst="rect">
            <a:avLst/>
          </a:prstGeom>
          <a:noFill/>
        </p:spPr>
        <p:txBody>
          <a:bodyPr wrap="square" rtlCol="0">
            <a:spAutoFit/>
          </a:bodyPr>
          <a:lstStyle/>
          <a:p>
            <a:pPr algn="l" fontAlgn="base">
              <a:spcBef>
                <a:spcPct val="0"/>
              </a:spcBef>
              <a:spcAft>
                <a:spcPct val="0"/>
              </a:spcAft>
            </a:pPr>
            <a:r>
              <a:rPr lang="zh-CN" altLang="en-US" sz="19600" b="1" kern="1200" dirty="0">
                <a:solidFill>
                  <a:srgbClr val="FFFFFF"/>
                </a:solidFill>
                <a:cs typeface="+mn-ea"/>
                <a:sym typeface="+mn-lt"/>
              </a:rPr>
              <a:t>目录</a:t>
            </a:r>
          </a:p>
        </p:txBody>
      </p:sp>
      <p:grpSp>
        <p:nvGrpSpPr>
          <p:cNvPr id="56" name="成组"/>
          <p:cNvGrpSpPr/>
          <p:nvPr/>
        </p:nvGrpSpPr>
        <p:grpSpPr>
          <a:xfrm>
            <a:off x="10655780" y="3661191"/>
            <a:ext cx="11747136" cy="1270000"/>
            <a:chOff x="0" y="0"/>
            <a:chExt cx="11747134" cy="1270000"/>
          </a:xfrm>
          <a:effectLst>
            <a:outerShdw blurRad="50800" dist="38100" dir="5400000" algn="t" rotWithShape="0">
              <a:prstClr val="black">
                <a:alpha val="40000"/>
              </a:prstClr>
            </a:outerShdw>
          </a:effectLst>
        </p:grpSpPr>
        <p:grpSp>
          <p:nvGrpSpPr>
            <p:cNvPr id="57" name="椭圆 23"/>
            <p:cNvGrpSpPr/>
            <p:nvPr/>
          </p:nvGrpSpPr>
          <p:grpSpPr>
            <a:xfrm>
              <a:off x="0" y="0"/>
              <a:ext cx="1270000" cy="1270000"/>
              <a:chOff x="0" y="0"/>
              <a:chExt cx="1270000" cy="1270000"/>
            </a:xfrm>
          </p:grpSpPr>
          <p:sp>
            <p:nvSpPr>
              <p:cNvPr id="61" name="圆形"/>
              <p:cNvSpPr/>
              <p:nvPr/>
            </p:nvSpPr>
            <p:spPr>
              <a:xfrm>
                <a:off x="0" y="0"/>
                <a:ext cx="1270000" cy="1270000"/>
              </a:xfrm>
              <a:prstGeom prst="rect">
                <a:avLst/>
              </a:prstGeom>
              <a:gradFill flip="none" rotWithShape="1">
                <a:gsLst>
                  <a:gs pos="0">
                    <a:srgbClr val="2E7EEE"/>
                  </a:gs>
                  <a:gs pos="70000">
                    <a:srgbClr val="2578ED"/>
                  </a:gs>
                </a:gsLst>
                <a:lin ang="2700000" scaled="0"/>
              </a:gra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2800" b="1">
                    <a:solidFill>
                      <a:srgbClr val="FFFFFF"/>
                    </a:solidFill>
                    <a:latin typeface="Source Han Serif CN"/>
                    <a:ea typeface="Source Han Serif CN"/>
                    <a:cs typeface="Source Han Serif CN"/>
                    <a:sym typeface="Source Han Serif CN"/>
                  </a:defRPr>
                </a:pPr>
                <a:endParaRPr sz="5400">
                  <a:solidFill>
                    <a:srgbClr val="FFFFFF"/>
                  </a:solidFill>
                  <a:cs typeface="+mn-ea"/>
                  <a:sym typeface="+mn-lt"/>
                </a:endParaRPr>
              </a:p>
            </p:txBody>
          </p:sp>
          <p:sp>
            <p:nvSpPr>
              <p:cNvPr id="62" name="1"/>
              <p:cNvSpPr txBox="1"/>
              <p:nvPr/>
            </p:nvSpPr>
            <p:spPr>
              <a:xfrm>
                <a:off x="220506" y="191261"/>
                <a:ext cx="898026" cy="907144"/>
              </a:xfrm>
              <a:prstGeom prst="rect">
                <a:avLst/>
              </a:prstGeom>
              <a:noFill/>
              <a:ln w="12700" cap="flat">
                <a:noFill/>
                <a:miter lim="400000"/>
              </a:ln>
              <a:effectLst/>
            </p:spPr>
            <p:txBody>
              <a:bodyPr wrap="square" lIns="0" tIns="0" rIns="0" bIns="0" numCol="1" anchor="ctr">
                <a:noAutofit/>
              </a:bodyPr>
              <a:lstStyle>
                <a:lvl1pPr defTabSz="863600">
                  <a:defRPr sz="5000" b="1">
                    <a:solidFill>
                      <a:srgbClr val="FFFFFF"/>
                    </a:solidFill>
                  </a:defRPr>
                </a:lvl1pPr>
              </a:lstStyle>
              <a:p>
                <a:pPr algn="l"/>
                <a:endParaRPr sz="5400" dirty="0">
                  <a:cs typeface="+mn-ea"/>
                  <a:sym typeface="+mn-lt"/>
                </a:endParaRPr>
              </a:p>
            </p:txBody>
          </p:sp>
        </p:grpSp>
        <p:grpSp>
          <p:nvGrpSpPr>
            <p:cNvPr id="58" name="矩形: 圆角 28"/>
            <p:cNvGrpSpPr/>
            <p:nvPr/>
          </p:nvGrpSpPr>
          <p:grpSpPr>
            <a:xfrm>
              <a:off x="1824925" y="0"/>
              <a:ext cx="9922209" cy="1270000"/>
              <a:chOff x="0" y="0"/>
              <a:chExt cx="9922208" cy="1270000"/>
            </a:xfrm>
          </p:grpSpPr>
          <p:sp>
            <p:nvSpPr>
              <p:cNvPr id="59" name="圆角矩形"/>
              <p:cNvSpPr/>
              <p:nvPr/>
            </p:nvSpPr>
            <p:spPr>
              <a:xfrm>
                <a:off x="0" y="0"/>
                <a:ext cx="8881392" cy="1270000"/>
              </a:xfrm>
              <a:prstGeom prst="rect">
                <a:avLst/>
              </a:prstGeom>
              <a:solidFill>
                <a:srgbClr val="2A77E7"/>
              </a:solidFill>
              <a:ln w="12700" cap="flat">
                <a:noFill/>
                <a:miter lim="400000"/>
              </a:ln>
              <a:effectLst>
                <a:outerShdw blurRad="749300" dist="38100" dir="2700000" rotWithShape="0">
                  <a:srgbClr val="000000">
                    <a:alpha val="0"/>
                  </a:srgbClr>
                </a:outerShdw>
              </a:effectLst>
            </p:spPr>
            <p:txBody>
              <a:bodyPr wrap="square" lIns="45719" tIns="45719" rIns="45719" bIns="45719" numCol="1" anchor="ctr">
                <a:noAutofit/>
              </a:bodyPr>
              <a:lstStyle/>
              <a:p>
                <a:pPr algn="l" defTabSz="863609">
                  <a:defRPr sz="1700">
                    <a:solidFill>
                      <a:srgbClr val="000000"/>
                    </a:solidFill>
                    <a:latin typeface="Calibri" panose="020F0502020204030204"/>
                    <a:ea typeface="Calibri" panose="020F0502020204030204"/>
                    <a:cs typeface="Calibri" panose="020F0502020204030204"/>
                    <a:sym typeface="Calibri" panose="020F0502020204030204"/>
                  </a:defRPr>
                </a:pPr>
                <a:endParaRPr sz="5400">
                  <a:solidFill>
                    <a:srgbClr val="FFFFFF"/>
                  </a:solidFill>
                  <a:cs typeface="+mn-ea"/>
                  <a:sym typeface="+mn-lt"/>
                </a:endParaRPr>
              </a:p>
            </p:txBody>
          </p:sp>
          <p:sp>
            <p:nvSpPr>
              <p:cNvPr id="60" name="第一部分"/>
              <p:cNvSpPr txBox="1"/>
              <p:nvPr/>
            </p:nvSpPr>
            <p:spPr>
              <a:xfrm>
                <a:off x="1412787" y="249464"/>
                <a:ext cx="8509421" cy="839108"/>
              </a:xfrm>
              <a:prstGeom prst="rect">
                <a:avLst/>
              </a:prstGeom>
              <a:noFill/>
              <a:ln w="12700" cap="flat">
                <a:noFill/>
                <a:miter lim="400000"/>
              </a:ln>
              <a:effectLst/>
            </p:spPr>
            <p:txBody>
              <a:bodyPr wrap="square" lIns="0" tIns="0" rIns="0" bIns="0" numCol="1" anchor="ctr">
                <a:noAutofit/>
              </a:bodyPr>
              <a:lstStyle>
                <a:lvl1pPr defTabSz="863600">
                  <a:defRPr sz="4500">
                    <a:solidFill>
                      <a:srgbClr val="404040"/>
                    </a:solidFill>
                    <a:latin typeface="Source Han Serif CN"/>
                    <a:ea typeface="Source Han Serif CN"/>
                    <a:cs typeface="Source Han Serif CN"/>
                    <a:sym typeface="Source Han Serif CN"/>
                  </a:defRPr>
                </a:lvl1pPr>
              </a:lstStyle>
              <a:p>
                <a:pPr algn="l"/>
                <a:r>
                  <a:rPr lang="zh-CN" altLang="en-US" sz="5400" dirty="0" smtClean="0">
                    <a:solidFill>
                      <a:srgbClr val="FFFFFF"/>
                    </a:solidFill>
                    <a:latin typeface="+mn-lt"/>
                    <a:ea typeface="+mn-ea"/>
                    <a:cs typeface="+mn-ea"/>
                    <a:sym typeface="+mn-lt"/>
                  </a:rPr>
                  <a:t>并查集</a:t>
                </a:r>
                <a:endParaRPr lang="zh-CN" altLang="en-US" sz="5400" dirty="0">
                  <a:solidFill>
                    <a:srgbClr val="FFFFFF"/>
                  </a:solidFill>
                  <a:latin typeface="+mn-lt"/>
                  <a:ea typeface="+mn-ea"/>
                  <a:cs typeface="+mn-ea"/>
                  <a:sym typeface="+mn-lt"/>
                </a:endParaRPr>
              </a:p>
            </p:txBody>
          </p:sp>
        </p:grpSp>
      </p:grpSp>
    </p:spTree>
    <p:extLst>
      <p:ext uri="{BB962C8B-B14F-4D97-AF65-F5344CB8AC3E}">
        <p14:creationId xmlns:p14="http://schemas.microsoft.com/office/powerpoint/2010/main" val="40102993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蓝桥幼儿园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1135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蓝桥幼儿园的学生天真无邪，朋友的朋友就是自己的朋友。小明是蓝桥幼儿园的老师，这天他决定为学生们举办一个交友活动，活动规则如下：小明用红绳连接两名学生，被连中的两个学生将成为朋友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。请</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你帮忙写程序判断某两个学生是否为朋友。</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行包含两个正整数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M</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表示蓝桥幼儿园的学生数量，学生的编号分别为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。之后的第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2∼M+1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行每行输入三个整数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op,x,y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，表示小明用红绳连接了学生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和学生</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yy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，请你回答小明学生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和学生</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是否为朋友。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1≤N,M≤2×10</a:t>
            </a:r>
            <a:r>
              <a:rPr lang="en-US" altLang="zh-CN" sz="44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1≤x,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y≤N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对于每个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op=2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的输入，如果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是朋友，则输出一行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YES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，否则输出一行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NO</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1466542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3585398" y="-3382202"/>
            <a:ext cx="13893800" cy="20658205"/>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620441" y="771842"/>
            <a:ext cx="17434283" cy="12403395"/>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    </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s.append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有路径压缩优化的查询</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合并</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y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y):  s[x] = s[y]</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n,m</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800_005</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并查集</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range(m):</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op,x,y</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int,input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().split())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op==1: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op==2:</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 print("YES")</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else:                           print("NO")</a:t>
            </a:r>
          </a:p>
        </p:txBody>
      </p:sp>
    </p:spTree>
    <p:custDataLst>
      <p:tags r:id="rId1"/>
    </p:custDataLst>
    <p:extLst>
      <p:ext uri="{BB962C8B-B14F-4D97-AF65-F5344CB8AC3E}">
        <p14:creationId xmlns:p14="http://schemas.microsoft.com/office/powerpoint/2010/main" val="2585662821"/>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合根植物  </a:t>
              </a:r>
              <a:r>
                <a:rPr lang="en-US" altLang="zh-CN" sz="4800" b="1" spc="600" dirty="0">
                  <a:solidFill>
                    <a:schemeClr val="bg1"/>
                  </a:solidFill>
                  <a:latin typeface="思源宋体 CN Heavy" panose="02020900000000000000" charset="-122"/>
                  <a:ea typeface="思源宋体 CN Heavy" panose="02020900000000000000" charset="-122"/>
                </a:rPr>
                <a:t>2017</a:t>
              </a:r>
              <a:r>
                <a:rPr lang="zh-CN" altLang="en-US" sz="4800" b="1" spc="600" dirty="0">
                  <a:solidFill>
                    <a:schemeClr val="bg1"/>
                  </a:solidFill>
                  <a:latin typeface="思源宋体 CN Heavy" panose="02020900000000000000" charset="-122"/>
                  <a:ea typeface="思源宋体 CN Heavy" panose="02020900000000000000" charset="-122"/>
                </a:rPr>
                <a:t>年第八届决赛</a:t>
              </a:r>
              <a:r>
                <a:rPr lang="en-US" altLang="zh-CN" sz="4800" b="1" spc="600" dirty="0">
                  <a:solidFill>
                    <a:schemeClr val="bg1"/>
                  </a:solidFill>
                  <a:latin typeface="思源宋体 CN Heavy" panose="02020900000000000000" charset="-122"/>
                  <a:ea typeface="思源宋体 CN Heavy" panose="02020900000000000000" charset="-122"/>
                </a:rPr>
                <a:t>,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110</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42523" y="3750927"/>
            <a:ext cx="22002323" cy="4384085"/>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w</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星球的一个种植园，被分成</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个小格子（东西方向</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行，南北方向</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列）。每个格子里种了一株合根植物。这种植物有个特点，它的根可能会沿着南北或东西方向伸展，从而与另一个格子的植物合成为一体。如果我们告诉你哪些小格子间出现了连根现象，你能说出这个园中一共有多少株合根植物吗</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238638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9760224" y="2449852"/>
            <a:ext cx="6997148" cy="1542553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6639336" y="7161797"/>
            <a:ext cx="13238923" cy="6001643"/>
          </a:xfrm>
          <a:prstGeom prst="rect">
            <a:avLst/>
          </a:prstGeom>
          <a:noFill/>
          <a:ln>
            <a:noFill/>
          </a:ln>
        </p:spPr>
        <p:txBody>
          <a:bodyPr wrap="square" rtlCol="0">
            <a:spAutoFit/>
          </a:bodyPr>
          <a:lstStyle/>
          <a:p>
            <a:pPr algn="l"/>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m</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n = map(</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800" dirty="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s = </a:t>
            </a:r>
            <a:r>
              <a:rPr lang="en-US" altLang="zh-CN" sz="4800" dirty="0" smtClean="0">
                <a:solidFill>
                  <a:schemeClr val="bg1">
                    <a:lumMod val="75000"/>
                  </a:schemeClr>
                </a:solidFill>
                <a:latin typeface="宋体" panose="02010600030101010101" pitchFamily="2" charset="-122"/>
                <a:ea typeface="宋体" panose="02010600030101010101" pitchFamily="2" charset="-122"/>
                <a:cs typeface="Times New Roman" panose="02020603050405020304" pitchFamily="18" charset="0"/>
              </a:rPr>
              <a:t>list(range(m*n))            </a:t>
            </a:r>
          </a:p>
          <a:p>
            <a:pPr algn="l"/>
            <a:r>
              <a:rPr lang="en-US" altLang="zh-CN" sz="48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m * </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n</a:t>
            </a:r>
            <a:endPar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range(k):</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y = map(</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   </a:t>
            </a:r>
            <a:endPar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2" name="文本框 11" descr="7b0a202020202262756c6c6574223a20227b5c2263617465676f727949645c223a31303030352c5c2274656d706c61746549645c223a32303233313332387d220a7d0a"/>
          <p:cNvSpPr txBox="1"/>
          <p:nvPr/>
        </p:nvSpPr>
        <p:spPr>
          <a:xfrm>
            <a:off x="923635" y="1493399"/>
            <a:ext cx="21737582" cy="5170646"/>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，用空格分开，表示格子的行数、列数（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1&lt;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&lt;1000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）。接下来一行，一个整数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下面有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行数据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(0&lt;k&lt;100000)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行，第行两个整数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的小格子和编号为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的小格子合根了。格子的编号一行一行，从上到下，从左到右编号。</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输出一个整数表示答案。</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606748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合根植物  </a:t>
              </a:r>
              <a:r>
                <a:rPr lang="en-US" altLang="zh-CN" sz="4800" b="1" spc="600" dirty="0">
                  <a:solidFill>
                    <a:schemeClr val="bg1"/>
                  </a:solidFill>
                  <a:latin typeface="思源宋体 CN Heavy" panose="02020900000000000000" charset="-122"/>
                  <a:ea typeface="思源宋体 CN Heavy" panose="02020900000000000000" charset="-122"/>
                </a:rPr>
                <a:t>2017</a:t>
              </a:r>
              <a:r>
                <a:rPr lang="zh-CN" altLang="en-US" sz="4800" b="1" spc="600" dirty="0">
                  <a:solidFill>
                    <a:schemeClr val="bg1"/>
                  </a:solidFill>
                  <a:latin typeface="思源宋体 CN Heavy" panose="02020900000000000000" charset="-122"/>
                  <a:ea typeface="思源宋体 CN Heavy" panose="02020900000000000000" charset="-122"/>
                </a:rPr>
                <a:t>年第八届决赛</a:t>
              </a:r>
              <a:r>
                <a:rPr lang="en-US" altLang="zh-CN" sz="4800" b="1" spc="600" dirty="0">
                  <a:solidFill>
                    <a:schemeClr val="bg1"/>
                  </a:solidFill>
                  <a:latin typeface="思源宋体 CN Heavy" panose="02020900000000000000" charset="-122"/>
                  <a:ea typeface="思源宋体 CN Heavy" panose="02020900000000000000" charset="-122"/>
                </a:rPr>
                <a:t>, </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110</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037685" y="4208549"/>
            <a:ext cx="22002323" cy="3416320"/>
          </a:xfrm>
          <a:prstGeom prst="rect">
            <a:avLst/>
          </a:prstGeom>
          <a:noFill/>
        </p:spPr>
        <p:txBody>
          <a:bodyPr wrap="square" rtlCol="0">
            <a:spAutoFit/>
          </a:bodyPr>
          <a:lstStyle/>
          <a:p>
            <a:pPr algn="l">
              <a:lnSpc>
                <a:spcPct val="150000"/>
              </a:lnSpc>
            </a:pPr>
            <a:r>
              <a:rPr lang="zh-CN" altLang="en-US" sz="48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常规做法：</a:t>
            </a:r>
            <a:endParaRPr lang="en-US" altLang="zh-CN" sz="48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用并查集处理所有的合并</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处理完后，检查所有</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就是集等于自己的数量，就是答案。</a:t>
            </a:r>
            <a:endParaRPr 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7877642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9279598" y="-1879004"/>
            <a:ext cx="12411406" cy="182198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559317" y="1978329"/>
            <a:ext cx="16453863" cy="10556736"/>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有路径压缩优化的查询</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endPar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y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if x == y:   return False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原来就是同根的，不用合根</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s[y] =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s[x]</a:t>
            </a:r>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return True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合根一次</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 n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s = list(range(m*n)) </a:t>
            </a:r>
            <a:r>
              <a:rPr lang="en-US" altLang="zh-CN" sz="4000"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并查</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集初始化 </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s=[0,1,2,3,……]</a:t>
            </a:r>
          </a:p>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m * 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range(k):</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y = map(</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if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(x, y):   </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 1   #</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合根一次，</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ans</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减一</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2" name="文本框 11" descr="7b0a202020202262756c6c6574223a20227b5c2263617465676f727949645c223a31303030352c5c2274656d706c61746549645c223a32303233313332387d220a7d0a"/>
          <p:cNvSpPr txBox="1"/>
          <p:nvPr/>
        </p:nvSpPr>
        <p:spPr>
          <a:xfrm>
            <a:off x="943513" y="2384729"/>
            <a:ext cx="5198869" cy="8217634"/>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初始化时，假设所有植物都不合根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，初始答案：</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m×n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然后</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用并查集处理合根，合根一次，</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减一。</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555093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修改数组 </a:t>
              </a:r>
              <a:r>
                <a:rPr lang="en-US" altLang="zh-CN" sz="4800" b="1" spc="600" dirty="0">
                  <a:solidFill>
                    <a:schemeClr val="bg1"/>
                  </a:solidFill>
                  <a:latin typeface="思源宋体 CN Heavy" panose="02020900000000000000" charset="-122"/>
                  <a:ea typeface="思源宋体 CN Heavy" panose="02020900000000000000" charset="-122"/>
                </a:rPr>
                <a:t>2019</a:t>
              </a:r>
              <a:r>
                <a:rPr lang="zh-CN" altLang="en-US" sz="4800" b="1" spc="600" dirty="0">
                  <a:solidFill>
                    <a:schemeClr val="bg1"/>
                  </a:solidFill>
                  <a:latin typeface="思源宋体 CN Heavy" panose="02020900000000000000" charset="-122"/>
                  <a:ea typeface="思源宋体 CN Heavy" panose="02020900000000000000" charset="-122"/>
                </a:rPr>
                <a:t>年第十届省赛，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185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，数组中有可能有重复出现的整数。现在小明要按以下方法将其修改为没有重复整数的数组。小明会依次修改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。当修改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时，小明会检查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中出现过。如果出现过，则小明会给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；如果新的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仍在之前出现过，小明会持续给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中出现过。当</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也经过上述修改之后，显然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数组中就没有重复的整数了。现在给定初始的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数组，请你计算出最终的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第一行包含一个整数</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N(1≤N≤100000)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，第二行包含</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(1≤A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个整数，依次是最终的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169877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修改数组 </a:t>
              </a:r>
              <a:r>
                <a:rPr lang="en-US" altLang="zh-CN" sz="4800" b="1" spc="600" dirty="0">
                  <a:solidFill>
                    <a:schemeClr val="bg1"/>
                  </a:solidFill>
                  <a:latin typeface="思源宋体 CN Heavy" panose="02020900000000000000" charset="-122"/>
                  <a:ea typeface="思源宋体 CN Heavy" panose="02020900000000000000" charset="-122"/>
                </a:rPr>
                <a:t>2019</a:t>
              </a:r>
              <a:r>
                <a:rPr lang="zh-CN" altLang="en-US" sz="4800" b="1" spc="600" dirty="0">
                  <a:solidFill>
                    <a:schemeClr val="bg1"/>
                  </a:solidFill>
                  <a:latin typeface="思源宋体 CN Heavy" panose="02020900000000000000" charset="-122"/>
                  <a:ea typeface="思源宋体 CN Heavy" panose="02020900000000000000" charset="-122"/>
                </a:rPr>
                <a:t>年第十届省赛，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chemeClr val="bg1"/>
                  </a:solidFill>
                  <a:latin typeface="思源宋体 CN Heavy" panose="02020900000000000000" charset="-122"/>
                  <a:ea typeface="思源宋体 CN Heavy" panose="02020900000000000000" charset="-122"/>
                </a:rPr>
                <a:t>185</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379063" y="2873385"/>
            <a:ext cx="15308119" cy="4401205"/>
          </a:xfrm>
          <a:prstGeom prst="rect">
            <a:avLst/>
          </a:prstGeom>
          <a:noFill/>
        </p:spPr>
        <p:txBody>
          <a:bodyPr wrap="square" rtlCol="0">
            <a:spAutoFit/>
          </a:bodyPr>
          <a:lstStyle/>
          <a:p>
            <a:pPr algn="l"/>
            <a:r>
              <a:rPr lang="zh-CN" altLang="en-US" sz="4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功能：把数组的数字转换为都不重复</a:t>
            </a:r>
            <a:endParaRPr lang="en-US" altLang="zh-CN" sz="4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依次</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过</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buFont typeface="Wingdings" panose="05000000000000000000" pitchFamily="2" charset="2"/>
              <a:buChar char="Ø"/>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，给</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buFont typeface="Wingdings" panose="05000000000000000000" pitchFamily="2" charset="2"/>
              <a:buChar char="Ø"/>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新的</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，持续</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0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872787" y="2990907"/>
            <a:ext cx="3934209" cy="8161197"/>
          </a:xfrm>
          <a:prstGeom prst="rect">
            <a:avLst/>
          </a:prstGeom>
        </p:spPr>
      </p:pic>
    </p:spTree>
    <p:custDataLst>
      <p:tags r:id="rId1"/>
    </p:custDataLst>
    <p:extLst>
      <p:ext uri="{BB962C8B-B14F-4D97-AF65-F5344CB8AC3E}">
        <p14:creationId xmlns:p14="http://schemas.microsoft.com/office/powerpoint/2010/main" val="63723996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1</a:t>
              </a:r>
              <a:r>
                <a:rPr lang="zh-CN" altLang="en-US" sz="4800" b="1" spc="600" dirty="0" smtClean="0">
                  <a:solidFill>
                    <a:schemeClr val="bg1"/>
                  </a:solidFill>
                  <a:latin typeface="思源宋体 CN Heavy" panose="02020900000000000000" charset="-122"/>
                  <a:ea typeface="思源宋体 CN Heavy" panose="02020900000000000000" charset="-122"/>
                </a:rPr>
                <a:t>）暴力法</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52746" y="2903566"/>
            <a:ext cx="22002323" cy="3046988"/>
          </a:xfrm>
          <a:prstGeom prst="rect">
            <a:avLst/>
          </a:prstGeom>
          <a:noFill/>
        </p:spPr>
        <p:txBody>
          <a:bodyPr wrap="square" rtlCol="0">
            <a:spAutoFit/>
          </a:bodyPr>
          <a:lstStyle/>
          <a:p>
            <a:pPr algn="l"/>
            <a:r>
              <a:rPr lang="en-US" altLang="zh-CN" sz="48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  1</a:t>
            </a:r>
            <a:r>
              <a:rPr lang="en-US" altLang="zh-CN" sz="48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≤N≤</a:t>
            </a:r>
            <a:r>
              <a:rPr lang="en-US" altLang="zh-CN" sz="48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100000</a:t>
            </a:r>
          </a:p>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读入一个新的数，就检查前面是否出现过，每一次需要检查前面所有的数</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。共有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个数，每个数检查</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，总</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8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超时。</a:t>
            </a: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5">
            <a:lum bright="34000" contrast="-8000"/>
          </a:blip>
          <a:srcRect l="20046" t="6270" r="19548" b="5808"/>
          <a:stretch>
            <a:fillRect/>
          </a:stretch>
        </p:blipFill>
        <p:spPr>
          <a:xfrm rot="5400000">
            <a:off x="8097874" y="638443"/>
            <a:ext cx="7572514" cy="1742966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4200818" y="5957508"/>
            <a:ext cx="15982363" cy="6186309"/>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input().split()]</a:t>
            </a:r>
          </a:p>
          <a:p>
            <a:pPr algn="l"/>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range(1,n):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个开始：</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a[1]</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k in range(</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检查它前面的所有数，做</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次</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j in range(</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a[j]:</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print(a[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],end=' ')</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Tree>
    <p:custDataLst>
      <p:tags r:id="rId1"/>
    </p:custDataLst>
    <p:extLst>
      <p:ext uri="{BB962C8B-B14F-4D97-AF65-F5344CB8AC3E}">
        <p14:creationId xmlns:p14="http://schemas.microsoft.com/office/powerpoint/2010/main" val="403811856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1</a:t>
              </a:r>
              <a:r>
                <a:rPr lang="zh-CN" altLang="en-US" sz="4800" b="1" spc="600" dirty="0" smtClean="0">
                  <a:solidFill>
                    <a:schemeClr val="bg1"/>
                  </a:solidFill>
                  <a:latin typeface="思源宋体 CN Heavy" panose="02020900000000000000" charset="-122"/>
                  <a:ea typeface="思源宋体 CN Heavy" panose="02020900000000000000" charset="-122"/>
                </a:rPr>
                <a:t>）暴力法：两种写法</a:t>
              </a:r>
              <a:endParaRPr sz="4800" b="1" spc="600" dirty="0">
                <a:solidFill>
                  <a:schemeClr val="bg1"/>
                </a:solidFill>
                <a:latin typeface="思源宋体 CN Heavy" panose="02020900000000000000" charset="-122"/>
                <a:ea typeface="思源宋体 CN Heavy" panose="02020900000000000000" charset="-122"/>
              </a:endParaRPr>
            </a:p>
          </p:txBody>
        </p:sp>
      </p:grpSp>
      <p:pic>
        <p:nvPicPr>
          <p:cNvPr id="9" name="图片 8"/>
          <p:cNvPicPr/>
          <p:nvPr/>
        </p:nvPicPr>
        <p:blipFill>
          <a:blip r:embed="rId5">
            <a:lum bright="34000" contrast="-8000"/>
          </a:blip>
          <a:srcRect l="20046" t="6270" r="19548" b="5808"/>
          <a:stretch>
            <a:fillRect/>
          </a:stretch>
        </p:blipFill>
        <p:spPr>
          <a:xfrm rot="5400000">
            <a:off x="4591856" y="-2412061"/>
            <a:ext cx="5777952" cy="1542754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35048" y="2825593"/>
            <a:ext cx="13931539" cy="5016758"/>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input().split()]</a:t>
            </a:r>
          </a:p>
          <a:p>
            <a:pPr algn="l"/>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range(1,n):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个开始：</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for k in range(</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检查它前面的所有数，做</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次</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j in range(</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a[j]:</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pic>
        <p:nvPicPr>
          <p:cNvPr id="12" name="图片 11"/>
          <p:cNvPicPr/>
          <p:nvPr/>
        </p:nvPicPr>
        <p:blipFill>
          <a:blip r:embed="rId5">
            <a:lum bright="34000" contrast="-8000"/>
          </a:blip>
          <a:srcRect l="20046" t="6270" r="19548" b="5808"/>
          <a:stretch>
            <a:fillRect/>
          </a:stretch>
        </p:blipFill>
        <p:spPr>
          <a:xfrm rot="5400000">
            <a:off x="9776559" y="3998329"/>
            <a:ext cx="5252936" cy="13637658"/>
          </a:xfrm>
          <a:prstGeom prst="rect">
            <a:avLst/>
          </a:prstGeom>
          <a:noFill/>
          <a:ln w="9525">
            <a:noFill/>
          </a:ln>
        </p:spPr>
      </p:pic>
      <p:sp>
        <p:nvSpPr>
          <p:cNvPr id="13" name="文本框 12" descr="7b0a202020202262756c6c6574223a20227b5c2263617465676f727949645c223a31303030352c5c2274656d706c61746549645c223a32303233313332387d220a7d0a"/>
          <p:cNvSpPr txBox="1"/>
          <p:nvPr/>
        </p:nvSpPr>
        <p:spPr>
          <a:xfrm>
            <a:off x="6632734" y="8662186"/>
            <a:ext cx="12589122" cy="4401205"/>
          </a:xfrm>
          <a:prstGeom prst="rect">
            <a:avLst/>
          </a:prstGeom>
          <a:noFill/>
          <a:ln>
            <a:noFill/>
          </a:ln>
        </p:spPr>
        <p:txBody>
          <a:bodyPr wrap="square" rtlCol="0">
            <a:spAutoFit/>
          </a:bodyPr>
          <a:lstStyle/>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range(1,n):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个开始：</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检查它前面的所有数 </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 a[</a:t>
            </a:r>
            <a:r>
              <a:rPr lang="en-US" altLang="zh-CN" sz="40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in a[0:i]:</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Tree>
    <p:custDataLst>
      <p:tags r:id="rId1"/>
    </p:custDataLst>
    <p:extLst>
      <p:ext uri="{BB962C8B-B14F-4D97-AF65-F5344CB8AC3E}">
        <p14:creationId xmlns:p14="http://schemas.microsoft.com/office/powerpoint/2010/main" val="2495188788"/>
      </p:ext>
    </p:extLst>
  </p:cSld>
  <p:clrMapOvr>
    <a:masterClrMapping/>
  </p:clrMapOvr>
  <p:transition spd="slow" advClick="0" advTm="1000">
    <p:push dir="u"/>
  </p:transition>
  <p:timing>
    <p:tnLst>
      <p:par>
        <p:cTn id="1" dur="indefinite" restart="never" nodeType="tmRoot"/>
      </p:par>
    </p:tnLst>
    <p:bldLst>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6.1 </a:t>
              </a:r>
              <a:r>
                <a:rPr lang="zh-CN" altLang="en-US" sz="5600" b="1" spc="600" dirty="0" smtClean="0">
                  <a:solidFill>
                    <a:schemeClr val="bg1"/>
                  </a:solidFill>
                  <a:latin typeface="思源宋体 CN Heavy" panose="02020900000000000000" charset="-122"/>
                  <a:ea typeface="思源宋体 CN Heavy" panose="02020900000000000000" charset="-122"/>
                </a:rPr>
                <a:t>并查集</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6998839"/>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Disjoint Set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）：一种非常精巧而实用的数据结构。</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用于处理不相交集合的合并问题。</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经典应用：</a:t>
            </a:r>
          </a:p>
          <a:p>
            <a:pPr marL="571500" lvl="8" indent="-571500" algn="l">
              <a:lnSpc>
                <a:spcPct val="17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连通</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子图</a:t>
            </a:r>
          </a:p>
          <a:p>
            <a:pPr marL="571500" lvl="6" indent="-571500" algn="l">
              <a:lnSpc>
                <a:spcPct val="170000"/>
              </a:lnSpc>
              <a:buFont typeface="Wingdings" panose="05000000000000000000" pitchFamily="2" charset="2"/>
              <a:buChar char="Ø"/>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最小生成树</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Kruskal</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算法</a:t>
            </a:r>
          </a:p>
          <a:p>
            <a:pPr marL="571500" lvl="6" indent="-571500" algn="l">
              <a:lnSpc>
                <a:spcPct val="170000"/>
              </a:lnSpc>
              <a:buFont typeface="Wingdings" panose="05000000000000000000" pitchFamily="2" charset="2"/>
              <a:buChar char="Ø"/>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最近公共祖先</a:t>
            </a:r>
          </a:p>
        </p:txBody>
      </p:sp>
    </p:spTree>
    <p:custDataLst>
      <p:tags r:id="rId1"/>
    </p:custDataLst>
    <p:extLst>
      <p:ext uri="{BB962C8B-B14F-4D97-AF65-F5344CB8AC3E}">
        <p14:creationId xmlns:p14="http://schemas.microsoft.com/office/powerpoint/2010/main" val="199137896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4372014" y="1025665"/>
            <a:ext cx="6586831" cy="11867746"/>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2611810" y="4002570"/>
            <a:ext cx="10987493" cy="5509200"/>
          </a:xfrm>
          <a:prstGeom prst="rect">
            <a:avLst/>
          </a:prstGeom>
          <a:noFill/>
          <a:ln>
            <a:noFill/>
          </a:ln>
        </p:spPr>
        <p:txBody>
          <a:bodyPr wrap="square" rtlCol="0">
            <a:spAutoFit/>
          </a:bodyPr>
          <a:lstStyle/>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input().split()]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set()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while</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s:</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s.add</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文本框 11" descr="7b0a202020202262756c6c6574223a20227b5c2263617465676f727949645c223a31303030352c5c2274656d706c61746549645c223a32303233313332387d220a7d0a"/>
          <p:cNvSpPr txBox="1"/>
          <p:nvPr/>
        </p:nvSpPr>
        <p:spPr>
          <a:xfrm>
            <a:off x="383161" y="4002570"/>
            <a:ext cx="11348396" cy="5170646"/>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改进</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hash</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表示数字</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是否已经出现过。这样就不用检查前面所有的数了，基本上可以在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的时间内定位到。</a:t>
            </a: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或：直接用</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set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判断是否重复，也是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7"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11" name="文本框 10"/>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13" name="组合 12"/>
          <p:cNvGrpSpPr/>
          <p:nvPr/>
        </p:nvGrpSpPr>
        <p:grpSpPr>
          <a:xfrm>
            <a:off x="635" y="-30121"/>
            <a:ext cx="24382730" cy="2524629"/>
            <a:chOff x="0" y="-48"/>
            <a:chExt cx="38400" cy="3976"/>
          </a:xfrm>
        </p:grpSpPr>
        <p:sp>
          <p:nvSpPr>
            <p:cNvPr id="14"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5" name="图像" descr="图像"/>
            <p:cNvPicPr>
              <a:picLocks noChangeAspect="1"/>
            </p:cNvPicPr>
            <p:nvPr/>
          </p:nvPicPr>
          <p:blipFill>
            <a:blip r:embed="rId4"/>
            <a:stretch>
              <a:fillRect/>
            </a:stretch>
          </p:blipFill>
          <p:spPr>
            <a:xfrm>
              <a:off x="32440" y="907"/>
              <a:ext cx="5577" cy="907"/>
            </a:xfrm>
            <a:prstGeom prst="rect">
              <a:avLst/>
            </a:prstGeom>
          </p:spPr>
        </p:pic>
        <p:sp>
          <p:nvSpPr>
            <p:cNvPr id="16" name="文本框 15"/>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2</a:t>
              </a:r>
              <a:r>
                <a:rPr lang="zh-CN" altLang="en-US" sz="4800" b="1" spc="600" dirty="0" smtClean="0">
                  <a:solidFill>
                    <a:schemeClr val="bg1"/>
                  </a:solidFill>
                  <a:latin typeface="思源宋体 CN Heavy" panose="02020900000000000000" charset="-122"/>
                  <a:ea typeface="思源宋体 CN Heavy" panose="02020900000000000000" charset="-122"/>
                </a:rPr>
                <a:t>）查重，</a:t>
              </a:r>
              <a:r>
                <a:rPr lang="en-US" altLang="zh-CN" sz="4800" b="1" spc="600" dirty="0" smtClean="0">
                  <a:solidFill>
                    <a:schemeClr val="bg1"/>
                  </a:solidFill>
                  <a:latin typeface="思源宋体 CN Heavy" panose="02020900000000000000" charset="-122"/>
                  <a:ea typeface="思源宋体 CN Heavy" panose="02020900000000000000" charset="-122"/>
                </a:rPr>
                <a:t>hash</a:t>
              </a:r>
              <a:r>
                <a:rPr lang="zh-CN" altLang="en-US" sz="4800" b="1" spc="600" dirty="0" smtClean="0">
                  <a:solidFill>
                    <a:schemeClr val="bg1"/>
                  </a:solidFill>
                  <a:latin typeface="思源宋体 CN Heavy" panose="02020900000000000000" charset="-122"/>
                  <a:ea typeface="思源宋体 CN Heavy" panose="02020900000000000000" charset="-122"/>
                </a:rPr>
                <a:t>或</a:t>
              </a:r>
              <a:r>
                <a:rPr lang="en-US" altLang="zh-CN" sz="4800" b="1" spc="600" dirty="0" smtClean="0">
                  <a:solidFill>
                    <a:schemeClr val="bg1"/>
                  </a:solidFill>
                  <a:latin typeface="思源宋体 CN Heavy" panose="02020900000000000000" charset="-122"/>
                  <a:ea typeface="思源宋体 CN Heavy" panose="02020900000000000000" charset="-122"/>
                </a:rPr>
                <a:t>set()</a:t>
              </a:r>
              <a:endParaRPr sz="48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1422550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3</a:t>
              </a:r>
              <a:r>
                <a:rPr lang="zh-CN" altLang="en-US" sz="4800" b="1" spc="600" dirty="0" smtClean="0">
                  <a:solidFill>
                    <a:schemeClr val="bg1"/>
                  </a:solidFill>
                  <a:latin typeface="思源宋体 CN Heavy" panose="02020900000000000000" charset="-122"/>
                  <a:ea typeface="思源宋体 CN Heavy" panose="02020900000000000000" charset="-122"/>
                </a:rPr>
                <a:t>）新思路</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3989889"/>
            <a:ext cx="22002323" cy="7540526"/>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本题特殊要求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：“如果新的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仍在之前出现过，小明会持续给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中出现过。”这导致在某些情况下，仍然需要大量的检查</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{6, 6, 6, 6,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第一次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第二</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，先查到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，变为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第三</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，先查到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vis[6]=1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；再查到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vis[7]=1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，再把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，设置</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vis[8]=1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a:t>
            </a:r>
          </a:p>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每次</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读一个数，仍需检查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次，总复杂</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717573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并查集</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011934" y="3950132"/>
            <a:ext cx="22002323"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本题用</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Hash</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在特殊情况下仍然需要大量的检查</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出在“持续给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没有在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中出现过”</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，问题出在那些相同的数字上。当处理一个新的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，需要检查所有与它相同的数字。</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把这些相同的数字看成一个集合，就能用并查集处理。</a:t>
            </a:r>
            <a:endParaRPr lang="en-US" sz="4400" baseline="-250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2444522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并查</a:t>
              </a:r>
              <a:r>
                <a:rPr lang="zh-CN" altLang="en-US" sz="4800" b="1" spc="600" dirty="0" smtClean="0">
                  <a:solidFill>
                    <a:schemeClr val="bg1"/>
                  </a:solidFill>
                  <a:latin typeface="思源宋体 CN Heavy" panose="02020900000000000000" charset="-122"/>
                  <a:ea typeface="思源宋体 CN Heavy" panose="02020900000000000000" charset="-122"/>
                </a:rPr>
                <a:t>集：极为巧妙</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199516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表示访问到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这个数时应该将它换成的数字</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以</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 = {6, 6, 6, 6,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set[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7170" name="Picture 2" descr="C:\Users\ECUST\AppData\Local\Temp\ksohtml12396\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583" y="5336602"/>
            <a:ext cx="18732831" cy="23510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descr="7b0a202020202262756c6c6574223a20227b5c2263617465676f727949645c223a31303030352c5c2274656d706c61746549645c223a32303233313332387d220a7d0a"/>
          <p:cNvSpPr txBox="1"/>
          <p:nvPr/>
        </p:nvSpPr>
        <p:spPr>
          <a:xfrm>
            <a:off x="1286252" y="8760671"/>
            <a:ext cx="22002323" cy="3477875"/>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读第一个数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A[0]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。紧接着更新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set[7]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，作用是后面再读到某个</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时，可以直接赋值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set[6] = 7</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图</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读第二个数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set[6]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 = 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。紧接着更新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set[7] = set[8]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。如果后面再读到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时，可以直接赋值</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set[6]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或者</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A[k] = set[7]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4409057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0312594" y="-2471597"/>
            <a:ext cx="10064340" cy="17336835"/>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559317" y="1978329"/>
            <a:ext cx="16453863" cy="8094524"/>
          </a:xfrm>
          <a:prstGeom prst="rect">
            <a:avLst/>
          </a:prstGeom>
          <a:noFill/>
          <a:ln>
            <a:noFill/>
          </a:ln>
        </p:spPr>
        <p:txBody>
          <a:bodyPr wrap="square" rtlCol="0">
            <a:spAutoFit/>
          </a:bodyPr>
          <a:lstStyle/>
          <a:p>
            <a:pPr algn="l"/>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有路径压缩优化的查询</a:t>
            </a:r>
          </a:p>
          <a:p>
            <a:pPr algn="l"/>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if(x != s[x]): s[x]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endPar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N=1000002 </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list(range(N)) </a:t>
            </a:r>
            <a:r>
              <a:rPr lang="en-US" altLang="zh-CN" sz="4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并查集，定义、初始化 </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s=[0,1,2,3,……]</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(input())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input().split()]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root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root</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s[root] =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(root+1)     #</a:t>
            </a:r>
            <a:r>
              <a:rPr lang="zh-CN" altLang="en-US"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加</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p>
          <a:p>
            <a:pPr algn="l"/>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a:  print(</a:t>
            </a:r>
            <a:r>
              <a:rPr lang="en-US" altLang="zh-CN" sz="4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i,end</a:t>
            </a:r>
            <a:r>
              <a:rPr lang="en-US" altLang="zh-CN" sz="4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 ')</a:t>
            </a:r>
          </a:p>
        </p:txBody>
      </p:sp>
      <p:sp>
        <p:nvSpPr>
          <p:cNvPr id="12" name="文本框 11" descr="7b0a202020202262756c6c6574223a20227b5c2263617465676f727949645c223a31303030352c5c2274656d706c61746549645c223a32303233313332387d220a7d0a"/>
          <p:cNvSpPr txBox="1"/>
          <p:nvPr/>
        </p:nvSpPr>
        <p:spPr>
          <a:xfrm>
            <a:off x="1040790" y="1352504"/>
            <a:ext cx="5009814" cy="9787295"/>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只用到并查集的查询，没用到合并</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必须</a:t>
            </a:r>
            <a:r>
              <a:rPr lang="zh-CN" altLang="en-US" sz="4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是“路径压缩”优化的，才能加快查询速度。没有路径压缩的并查集，仍然超时</a:t>
            </a:r>
            <a:r>
              <a:rPr lang="zh-CN" altLang="en-US"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965916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2472"/>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七段</a:t>
              </a:r>
              <a:r>
                <a:rPr lang="zh-CN" altLang="en-US" sz="4800" b="1" spc="600" dirty="0" smtClean="0">
                  <a:solidFill>
                    <a:schemeClr val="bg1"/>
                  </a:solidFill>
                  <a:latin typeface="思源宋体 CN Heavy" panose="02020900000000000000" charset="-122"/>
                  <a:ea typeface="思源宋体 CN Heavy" panose="02020900000000000000" charset="-122"/>
                </a:rPr>
                <a:t>码</a:t>
              </a:r>
              <a:endParaRPr lang="en-US" altLang="zh-CN" sz="4800" b="1" spc="600" dirty="0" smtClean="0">
                <a:solidFill>
                  <a:schemeClr val="bg1"/>
                </a:solidFill>
                <a:latin typeface="思源宋体 CN Heavy" panose="02020900000000000000" charset="-122"/>
                <a:ea typeface="思源宋体 CN Heavy" panose="02020900000000000000" charset="-122"/>
              </a:endParaRPr>
            </a:p>
            <a:p>
              <a:pPr algn="l"/>
              <a:r>
                <a:rPr lang="zh-CN" altLang="en-US" sz="4800" b="1" spc="600" dirty="0" smtClean="0">
                  <a:solidFill>
                    <a:schemeClr val="bg1"/>
                  </a:solidFill>
                  <a:latin typeface="思源宋体 CN Heavy" panose="02020900000000000000" charset="-122"/>
                  <a:ea typeface="思源宋体 CN Heavy" panose="02020900000000000000" charset="-122"/>
                </a:rPr>
                <a:t> </a:t>
              </a:r>
              <a:r>
                <a:rPr lang="en-US" altLang="zh-CN" sz="4800" b="1" spc="600" dirty="0">
                  <a:solidFill>
                    <a:schemeClr val="bg1"/>
                  </a:solidFill>
                  <a:latin typeface="思源宋体 CN Heavy" panose="02020900000000000000" charset="-122"/>
                  <a:ea typeface="思源宋体 CN Heavy" panose="02020900000000000000" charset="-122"/>
                </a:rPr>
                <a:t>2020</a:t>
              </a:r>
              <a:r>
                <a:rPr lang="zh-CN" altLang="en-US" sz="4800" b="1" spc="600" dirty="0">
                  <a:solidFill>
                    <a:schemeClr val="bg1"/>
                  </a:solidFill>
                  <a:latin typeface="思源宋体 CN Heavy" panose="02020900000000000000" charset="-122"/>
                  <a:ea typeface="思源宋体 CN Heavy" panose="02020900000000000000" charset="-122"/>
                </a:rPr>
                <a:t>年第十一届蓝桥杯省赛，</a:t>
              </a:r>
              <a:r>
                <a:rPr lang="en-US" altLang="zh-CN" sz="4800" b="1" spc="600" dirty="0" err="1">
                  <a:solidFill>
                    <a:schemeClr val="bg1"/>
                  </a:solidFill>
                  <a:latin typeface="思源宋体 CN Heavy" panose="02020900000000000000" charset="-122"/>
                  <a:ea typeface="思源宋体 CN Heavy" panose="02020900000000000000" charset="-122"/>
                </a:rPr>
                <a:t>lanqiaoOJ</a:t>
              </a:r>
              <a:r>
                <a:rPr lang="zh-CN" altLang="en-US" sz="4800" b="1" spc="600" dirty="0">
                  <a:solidFill>
                    <a:schemeClr val="bg1"/>
                  </a:solidFill>
                  <a:latin typeface="思源宋体 CN Heavy" panose="02020900000000000000" charset="-122"/>
                  <a:ea typeface="思源宋体 CN Heavy" panose="02020900000000000000" charset="-122"/>
                </a:rPr>
                <a:t>题号</a:t>
              </a:r>
              <a:r>
                <a:rPr lang="en-US" altLang="zh-CN" sz="4800" b="1" spc="600" dirty="0">
                  <a:solidFill>
                    <a:srgbClr val="FF0000"/>
                  </a:solidFill>
                  <a:latin typeface="思源宋体 CN Heavy" panose="02020900000000000000" charset="-122"/>
                  <a:ea typeface="思源宋体 CN Heavy" panose="02020900000000000000" charset="-122"/>
                </a:rPr>
                <a:t>595</a:t>
              </a:r>
              <a:r>
                <a:rPr lang="zh-CN" altLang="en-US" sz="4800" b="1" spc="600" dirty="0">
                  <a:solidFill>
                    <a:schemeClr val="bg1"/>
                  </a:solidFill>
                  <a:latin typeface="思源宋体 CN Heavy" panose="02020900000000000000" charset="-122"/>
                  <a:ea typeface="思源宋体 CN Heavy" panose="02020900000000000000" charset="-122"/>
                </a:rPr>
                <a:t>，填空题</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2817071"/>
            <a:ext cx="22002323" cy="2135200"/>
          </a:xfrm>
          <a:prstGeom prst="rect">
            <a:avLst/>
          </a:prstGeom>
          <a:noFill/>
        </p:spPr>
        <p:txBody>
          <a:bodyPr wrap="square" rtlCol="0">
            <a:spAutoFit/>
          </a:bodyPr>
          <a:lstStyle/>
          <a:p>
            <a:pPr algn="l">
              <a:lnSpc>
                <a:spcPct val="150000"/>
              </a:lnSpc>
            </a:pP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问题描述</a:t>
            </a:r>
            <a:r>
              <a:rPr lang="en-US" altLang="zh-CN" sz="48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七段数码管，一共有</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个发光二极管，问能表示多少种不同的字符，要求发光的二极管是相连的。</a:t>
            </a:r>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9680415" y="5104595"/>
            <a:ext cx="5023168" cy="6868112"/>
          </a:xfrm>
          <a:prstGeom prst="rect">
            <a:avLst/>
          </a:prstGeom>
          <a:noFill/>
          <a:ln>
            <a:noFill/>
          </a:ln>
        </p:spPr>
      </p:pic>
    </p:spTree>
    <p:custDataLst>
      <p:tags r:id="rId1"/>
    </p:custDataLst>
    <p:extLst>
      <p:ext uri="{BB962C8B-B14F-4D97-AF65-F5344CB8AC3E}">
        <p14:creationId xmlns:p14="http://schemas.microsoft.com/office/powerpoint/2010/main" val="409147928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a:solidFill>
                    <a:schemeClr val="bg1"/>
                  </a:solidFill>
                  <a:latin typeface="思源宋体 CN Heavy" panose="02020900000000000000" charset="-122"/>
                  <a:ea typeface="思源宋体 CN Heavy" panose="02020900000000000000" charset="-122"/>
                </a:rPr>
                <a:t>思路</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90838" y="4468071"/>
            <a:ext cx="22002323" cy="4031873"/>
          </a:xfrm>
          <a:prstGeom prst="rect">
            <a:avLst/>
          </a:prstGeom>
          <a:noFill/>
        </p:spPr>
        <p:txBody>
          <a:bodyPr wrap="square" rtlCol="0">
            <a:spAutoFit/>
          </a:bodyPr>
          <a:lstStyle/>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标准思路：“</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灯的组合</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连通性检查</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编码：“</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并查集</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0275267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30593" y="-2005992"/>
            <a:ext cx="14665015" cy="1786420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068500" y="-2751121"/>
            <a:ext cx="15189200" cy="15765854"/>
          </a:xfrm>
          <a:prstGeom prst="rect">
            <a:avLst/>
          </a:prstGeom>
          <a:noFill/>
          <a:ln>
            <a:noFill/>
          </a:ln>
        </p:spPr>
        <p:txBody>
          <a:bodyPr wrap="square" rtlCol="0">
            <a:spAutoFit/>
          </a:bodyPr>
          <a:lstStyle/>
          <a:p>
            <a:pPr algn="l"/>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s[</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x != y:  s[x] = s[y]</a:t>
            </a:r>
          </a:p>
          <a:p>
            <a:pPr algn="l"/>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global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endPar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range(1,8):</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][j]==1 and vis[</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and vis[j]==1:merge_set(</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vis[j]==1 and s[j]==j: flag +=1</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flag==1: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05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05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e=[[0]*N for </a:t>
            </a:r>
            <a:r>
              <a:rPr lang="en-US" altLang="zh-CN" sz="5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s=[0]*N</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vis=[0]*N</a:t>
            </a:r>
          </a:p>
          <a:p>
            <a:pPr algn="l"/>
            <a:r>
              <a:rPr lang="en-US" altLang="zh-CN" sz="5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e[1][2] = e[1][6]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e[2][1] = e[2][3] = e[2][7]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e[3][2] = e[3][4] = e[3][7]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e[4][3] = e[4][5]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e[5][4] = e[5][6] = e[5][7]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e[6][1] = e[6][5] = e[6][7] = 1</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e[7][2] = e[7][3] = e[7][5] = e[7][6] = 1</a:t>
            </a:r>
          </a:p>
          <a:p>
            <a:pPr algn="l"/>
            <a:r>
              <a:rPr lang="en-US" altLang="zh-CN" sz="5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5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5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文本框 11" descr="7b0a202020202262756c6c6574223a20227b5c2263617465676f727949645c223a31303030352c5c2274656d706c61746549645c223a32303233313332387d220a7d0a"/>
          <p:cNvSpPr txBox="1"/>
          <p:nvPr/>
        </p:nvSpPr>
        <p:spPr>
          <a:xfrm>
            <a:off x="943514" y="2384729"/>
            <a:ext cx="5584286" cy="2862322"/>
          </a:xfrm>
          <a:prstGeom prst="rect">
            <a:avLst/>
          </a:prstGeom>
          <a:noFill/>
        </p:spPr>
        <p:txBody>
          <a:bodyPr wrap="square" rtlCol="0">
            <a:spAutoFit/>
          </a:bodyPr>
          <a:lstStyle/>
          <a:p>
            <a:pPr algn="l"/>
            <a:r>
              <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 </a:t>
            </a:r>
            <a:r>
              <a:rPr lang="en-US" altLang="zh-CN"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 c d e f g     </a:t>
            </a:r>
            <a:endPar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字符</a:t>
            </a:r>
            <a:r>
              <a:rPr lang="zh-CN" altLang="en-US"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用数字表示</a:t>
            </a:r>
          </a:p>
          <a:p>
            <a:pPr algn="l"/>
            <a:r>
              <a:rPr lang="en-US" altLang="zh-CN" sz="6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6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2 3 4 5 6 7</a:t>
            </a:r>
          </a:p>
        </p:txBody>
      </p:sp>
      <p:pic>
        <p:nvPicPr>
          <p:cNvPr id="2" name="图片 1"/>
          <p:cNvPicPr>
            <a:picLocks noChangeAspect="1"/>
          </p:cNvPicPr>
          <p:nvPr/>
        </p:nvPicPr>
        <p:blipFill>
          <a:blip r:embed="rId6"/>
          <a:stretch>
            <a:fillRect/>
          </a:stretch>
        </p:blipFill>
        <p:spPr>
          <a:xfrm>
            <a:off x="1325847" y="6426200"/>
            <a:ext cx="4287553" cy="6005756"/>
          </a:xfrm>
          <a:prstGeom prst="rect">
            <a:avLst/>
          </a:prstGeom>
        </p:spPr>
      </p:pic>
    </p:spTree>
    <p:custDataLst>
      <p:tags r:id="rId1"/>
    </p:custDataLst>
    <p:extLst>
      <p:ext uri="{BB962C8B-B14F-4D97-AF65-F5344CB8AC3E}">
        <p14:creationId xmlns:p14="http://schemas.microsoft.com/office/powerpoint/2010/main" val="39209738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330593" y="-2005992"/>
            <a:ext cx="14665015" cy="17864201"/>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077200" y="449279"/>
            <a:ext cx="15189200" cy="14003834"/>
          </a:xfrm>
          <a:prstGeom prst="rect">
            <a:avLst/>
          </a:prstGeom>
          <a:noFill/>
          <a:ln>
            <a:noFill/>
          </a:ln>
        </p:spPr>
        <p:txBody>
          <a:bodyPr wrap="square" rtlCol="0">
            <a:spAutoFit/>
          </a:bodyPr>
          <a:lstStyle/>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x != y:  s[x] = s[y]</a:t>
            </a:r>
          </a:p>
          <a:p>
            <a:pPr algn="l"/>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global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endPar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range(1,8):</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][j]==1 and vis[</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and vis[j]==1:merge_set(</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vis[j]==1 and s[j]==j: flag +=1</a:t>
            </a:r>
          </a:p>
          <a:p>
            <a:pPr algn="l"/>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flag==1: </a:t>
            </a:r>
            <a:r>
              <a:rPr lang="en-US" altLang="zh-CN" sz="16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e=[[0]*N for </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s=[0]*N</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vis=[0]*N</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e[1][2] = e[1][6]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e[2][1] = e[2][3] = e[2][7]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e[3][2] = e[3][4] = e[3][7]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e[4][3] = e[4][5]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e[5][4] = e[5][6] = e[5][7]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e[6][1] = e[6][5] = e[6][7] = 1</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e[7][2] = e[7][3] = e[7][5] = e[7][6] = 1</a:t>
            </a:r>
          </a:p>
          <a:p>
            <a:pPr algn="l"/>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20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文本框 11" descr="7b0a202020202262756c6c6574223a20227b5c2263617465676f727949645c223a31303030352c5c2274656d706c61746549645c223a32303233313332387d220a7d0a"/>
          <p:cNvSpPr txBox="1"/>
          <p:nvPr/>
        </p:nvSpPr>
        <p:spPr>
          <a:xfrm>
            <a:off x="943514" y="2384729"/>
            <a:ext cx="4839926" cy="8956298"/>
          </a:xfrm>
          <a:prstGeom prst="rect">
            <a:avLst/>
          </a:prstGeom>
          <a:noFill/>
        </p:spPr>
        <p:txBody>
          <a:bodyPr wrap="square" rtlCol="0">
            <a:spAutoFit/>
          </a:bodyPr>
          <a:lstStyle/>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灯的所有组合用</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DFS</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得到，用 “自写组合算法”</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选</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或不选第</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个灯，就实现了各种组合</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check()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函数判断一种组合的连通性。</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295313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59894" y="-2217891"/>
            <a:ext cx="14665015" cy="1854200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61200" y="449279"/>
            <a:ext cx="19430999" cy="17974151"/>
          </a:xfrm>
          <a:prstGeom prst="rect">
            <a:avLst/>
          </a:prstGeom>
          <a:noFill/>
          <a:ln>
            <a:noFill/>
          </a:ln>
        </p:spPr>
        <p:txBody>
          <a:bodyPr wrap="square" rtlCol="0">
            <a:spAutoFit/>
          </a:bodyPr>
          <a:lstStyle/>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x != y:  s[x] = s[y]</a:t>
            </a:r>
          </a:p>
          <a:p>
            <a:pPr algn="l"/>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global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endPar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][j]==1 and vis[</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and vis[j]==1</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8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vis[j]==1 and s[j]==j: flag +=1</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flag==1: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e=[[0]*N for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s=[0]*N</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vis=[0]*N</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e[1][2] = e[1][6]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e[2][1] = e[2][3] = e[2][7]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e[3][2] = e[3][4] = e[3][7]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e[4][3] = e[4][5]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e[5][4] = e[5][6] = e[5][7]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e[6][1] = e[6][5] = e[6][7]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e[7][2] = e[7][3] = e[7][5] = e[7][6] = 1</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文本框 11" descr="7b0a202020202262756c6c6574223a20227b5c2263617465676f727949645c223a31303030352c5c2274656d706c61746549645c223a32303233313332387d220a7d0a"/>
          <p:cNvSpPr txBox="1"/>
          <p:nvPr/>
        </p:nvSpPr>
        <p:spPr>
          <a:xfrm>
            <a:off x="943514" y="2384729"/>
            <a:ext cx="4839926" cy="8217634"/>
          </a:xfrm>
          <a:prstGeom prst="rect">
            <a:avLst/>
          </a:prstGeom>
          <a:noFill/>
        </p:spPr>
        <p:txBody>
          <a:bodyPr wrap="square" rtlCol="0">
            <a:spAutoFit/>
          </a:bodyPr>
          <a:lstStyle/>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check</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函数判断一种组合的连通性</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连通性检查用并查集。</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判断</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灯</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都在组合中且相连，那么合并到一个并查集</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3942091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grpSp>
      <p:sp>
        <p:nvSpPr>
          <p:cNvPr id="2" name="文本框 1" descr="7b0a202020202262756c6c6574223a20227b5c2263617465676f727949645c223a31303030352c5c2274656d706c61746549645c223a32303233313332387d220a7d0a"/>
          <p:cNvSpPr txBox="1"/>
          <p:nvPr/>
        </p:nvSpPr>
        <p:spPr>
          <a:xfrm>
            <a:off x="1129857" y="2973908"/>
            <a:ext cx="21590995" cy="4708981"/>
          </a:xfrm>
          <a:prstGeom prst="rect">
            <a:avLst/>
          </a:prstGeom>
          <a:noFill/>
        </p:spPr>
        <p:txBody>
          <a:bodyPr wrap="square" rtlCol="0">
            <a:spAutoFit/>
          </a:bodyPr>
          <a:lstStyle/>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个人，他们属于不同的帮派；</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已知这些人的关系，例如</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号是朋友，</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3</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号也是朋友，那么他们都属于一个帮派；</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问有多少帮派，每人属于哪个帮派。</a:t>
            </a:r>
          </a:p>
          <a:p>
            <a:pPr algn="l">
              <a:lnSpc>
                <a:spcPct val="150000"/>
              </a:lnSpc>
            </a:pPr>
            <a:endPar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用并查集可以很简洁地表示这个关系。</a:t>
            </a:r>
          </a:p>
        </p:txBody>
      </p:sp>
      <p:pic>
        <p:nvPicPr>
          <p:cNvPr id="12" name="Picture 6" descr="https://timgsa.baidu.com/timg?image&amp;quality=80&amp;size=b9999_10000&amp;sec=1553692818941&amp;di=fada627f8a9e3c151c0158e1aa71a055&amp;imgtype=0&amp;src=http%3A%2F%2Fs16.sinaimg.cn%2Fbmiddle%2F5c57b519t9201ffec3b3f%26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808" y="8495529"/>
            <a:ext cx="9331740" cy="40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52746" y="771842"/>
            <a:ext cx="15319847" cy="953086"/>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场景</a:t>
            </a:r>
          </a:p>
        </p:txBody>
      </p:sp>
    </p:spTree>
    <p:custDataLst>
      <p:tags r:id="rId1"/>
    </p:custDataLst>
    <p:extLst>
      <p:ext uri="{BB962C8B-B14F-4D97-AF65-F5344CB8AC3E}">
        <p14:creationId xmlns:p14="http://schemas.microsoft.com/office/powerpoint/2010/main" val="164367842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8059894" y="-2217891"/>
            <a:ext cx="14665015" cy="1854200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61201" y="449279"/>
            <a:ext cx="17805400" cy="17974151"/>
          </a:xfrm>
          <a:prstGeom prst="rect">
            <a:avLst/>
          </a:prstGeom>
          <a:noFill/>
          <a:ln>
            <a:noFill/>
          </a:ln>
        </p:spPr>
        <p:txBody>
          <a:bodyPr wrap="square" rtlCol="0">
            <a:spAutoFit/>
          </a:bodyPr>
          <a:lstStyle/>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  s[</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if(x != s[x]):  s[x]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(s[x])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return s[x]</a:t>
            </a:r>
          </a:p>
          <a:p>
            <a:pPr algn="l"/>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x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(x);   y = </a:t>
            </a:r>
            <a:r>
              <a:rPr lang="en-US" altLang="zh-CN" sz="32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find_set</a:t>
            </a:r>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(y)</a:t>
            </a:r>
          </a:p>
          <a:p>
            <a:pPr algn="l"/>
            <a:r>
              <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x != y:  s[x] = s[y]</a:t>
            </a:r>
          </a:p>
          <a:p>
            <a:pPr algn="l"/>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check():</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global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endPar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e[</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][j]==1 and vis[</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and vis[j]==1</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8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merge_set</a:t>
            </a:r>
            <a:r>
              <a:rPr lang="en-US" altLang="zh-CN" sz="48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8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flag = 0</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for j in range(1,8):</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vis[j]==1 and s[j]==j: flag +=1</a:t>
            </a:r>
          </a:p>
          <a:p>
            <a:pPr algn="l"/>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if flag==1: </a:t>
            </a:r>
            <a:r>
              <a:rPr lang="en-US" altLang="zh-CN" sz="4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4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1</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深搜到第</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if k == 8:  check()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检查连通性</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else:</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vis[k]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点亮这个灯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vis[k] = 0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关闭这个灯</a:t>
            </a:r>
          </a:p>
          <a:p>
            <a:pPr algn="l"/>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(k + 1)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继续搜下一个灯</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N = 10</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e=[[0]*N for </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s=[0]*N</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vis=[0]*N</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 0</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e[1][2] = e[1][6]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e[2][1] = e[2][3] = e[2][7]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e[3][2] = e[3][4] = e[3][7]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e[4][3] = e[4][5]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e[5][4] = e[5][6] = e[5][7]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e[6][1] = e[6][5] = e[6][7] = 1</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e[7][2] = e[7][3] = e[7][5] = e[7][6] = 1</a:t>
            </a:r>
          </a:p>
          <a:p>
            <a:pPr algn="l"/>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dfs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          #</a:t>
            </a:r>
            <a:r>
              <a:rPr lang="zh-CN" altLang="en-US"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从第一个灯开始深搜</a:t>
            </a:r>
          </a:p>
          <a:p>
            <a:pPr algn="l"/>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print(</a:t>
            </a:r>
            <a:r>
              <a:rPr lang="en-US" altLang="zh-CN" sz="18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ans</a:t>
            </a:r>
            <a:r>
              <a:rPr lang="en-US" altLang="zh-CN" sz="1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文本框 11" descr="7b0a202020202262756c6c6574223a20227b5c2263617465676f727949645c223a31303030352c5c2274656d706c61746549645c223a32303233313332387d220a7d0a"/>
          <p:cNvSpPr txBox="1"/>
          <p:nvPr/>
        </p:nvSpPr>
        <p:spPr>
          <a:xfrm>
            <a:off x="1281474" y="6753529"/>
            <a:ext cx="4839926" cy="4524315"/>
          </a:xfrm>
          <a:prstGeom prst="rect">
            <a:avLst/>
          </a:prstGeom>
          <a:noFill/>
        </p:spPr>
        <p:txBody>
          <a:bodyPr wrap="square" rtlCol="0">
            <a:spAutoFit/>
          </a:bodyPr>
          <a:lstStyle/>
          <a:p>
            <a:pPr algn="l"/>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flag=1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，表示这个组合中的所有灯都合并到了同一个并查集，说明它们是连通的。</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61780689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思源宋体 CN Heavy" panose="02020900000000000000" charset="-122"/>
                  <a:ea typeface="思源宋体 CN Heavy" panose="02020900000000000000" charset="-122"/>
                </a:rPr>
                <a:t>6.2 </a:t>
              </a:r>
              <a:r>
                <a:rPr lang="zh-CN" altLang="en-US" sz="5600" b="1" spc="600" dirty="0" smtClean="0">
                  <a:solidFill>
                    <a:schemeClr val="bg1"/>
                  </a:solidFill>
                  <a:latin typeface="思源宋体 CN Heavy" panose="02020900000000000000" charset="-122"/>
                  <a:ea typeface="思源宋体 CN Heavy" panose="02020900000000000000" charset="-122"/>
                </a:rPr>
                <a:t>树状数组</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8882432"/>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Binary Indexed Tree, BIT</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），利用数的二进制特征进行检索的一种树状结构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一种真正的高级</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数据结构：二分思想、二叉树、位运算、前缀和</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高效！</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代码极其简洁！</a:t>
            </a: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63064213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基本应用</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527424" y="3838714"/>
            <a:ext cx="21909046" cy="7626703"/>
          </a:xfrm>
          <a:prstGeom prst="rect">
            <a:avLst/>
          </a:prstGeom>
          <a:noFill/>
        </p:spPr>
        <p:txBody>
          <a:bodyPr wrap="square" rtlCol="0">
            <a:spAutoFit/>
          </a:bodyPr>
          <a:lstStyle/>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）修改元素</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a:t>
            </a:r>
          </a:p>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(x)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sum(j) - sum(i-1)</a:t>
            </a:r>
          </a:p>
          <a:p>
            <a:pPr algn="l">
              <a:lnSpc>
                <a:spcPct val="170000"/>
              </a:lnSpc>
            </a:pP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56395233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不修改、只查询</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875534" y="3244128"/>
            <a:ext cx="21909046" cy="2603790"/>
          </a:xfrm>
          <a:prstGeom prst="rect">
            <a:avLst/>
          </a:prstGeom>
          <a:noFill/>
        </p:spPr>
        <p:txBody>
          <a:bodyPr wrap="square" rtlCol="0">
            <a:spAutoFit/>
          </a:bodyPr>
          <a:lstStyle/>
          <a:p>
            <a:pPr algn="l">
              <a:lnSpc>
                <a:spcPct val="17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8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8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9" name="文本框 8" descr="7b0a202020202262756c6c6574223a20227b5c2263617465676f727949645c223a31303030352c5c2274656d706c61746549645c223a32303233313332387d220a7d0a"/>
          <p:cNvSpPr txBox="1"/>
          <p:nvPr/>
        </p:nvSpPr>
        <p:spPr>
          <a:xfrm>
            <a:off x="1875534" y="5801751"/>
            <a:ext cx="21909046" cy="7626703"/>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数列是静态的，用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前缀</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和计算区间和，</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特别高效</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前缀和：</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sum[</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8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endParaRPr lang="en-US" altLang="zh-CN" sz="4800" kern="1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区间和</a:t>
            </a:r>
            <a:r>
              <a:rPr lang="zh-CN" altLang="en-US" sz="48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i</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80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lang="en-US" altLang="zh-CN" sz="4800" kern="1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j</a:t>
            </a:r>
            <a:r>
              <a:rPr lang="en-US" altLang="zh-CN" sz="4800" kern="1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sum[j]-sum[i-1]</a:t>
            </a:r>
          </a:p>
          <a:p>
            <a:pPr marL="685800" indent="-685800" algn="l">
              <a:lnSpc>
                <a:spcPct val="170000"/>
              </a:lnSpc>
              <a:buFont typeface="Wingdings" panose="05000000000000000000" pitchFamily="2" charset="2"/>
              <a:buChar char="Ø"/>
            </a:pPr>
            <a:r>
              <a:rPr lang="zh-CN" altLang="en-US"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查询一次区间和，</a:t>
            </a:r>
            <a:r>
              <a:rPr lang="en-US" altLang="zh-CN" sz="48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O(1)</a:t>
            </a:r>
          </a:p>
          <a:p>
            <a:pPr marL="571500" indent="-571500" algn="l">
              <a:lnSpc>
                <a:spcPct val="17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70000"/>
              </a:lnSpc>
              <a:buFont typeface="Arial" panose="020B0604020202020204" pitchFamily="34" charset="0"/>
              <a:buChar char="•"/>
            </a:pP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57488939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9" name="图片 8"/>
          <p:cNvPicPr/>
          <p:nvPr/>
        </p:nvPicPr>
        <p:blipFill>
          <a:blip r:embed="rId5">
            <a:lum bright="34000" contrast="-8000"/>
          </a:blip>
          <a:srcRect l="20046" t="6270" r="19548" b="5808"/>
          <a:stretch>
            <a:fillRect/>
          </a:stretch>
        </p:blipFill>
        <p:spPr>
          <a:xfrm rot="5400000">
            <a:off x="10734192" y="-1194392"/>
            <a:ext cx="8983694" cy="1757428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505700" y="3296471"/>
            <a:ext cx="16050039" cy="7540526"/>
          </a:xfrm>
          <a:prstGeom prst="rect">
            <a:avLst/>
          </a:prstGeom>
          <a:noFill/>
          <a:ln>
            <a:noFill/>
          </a:ln>
        </p:spPr>
        <p:txBody>
          <a:bodyPr wrap="square" rtlCol="0">
            <a:spAutoFit/>
          </a:bodyPr>
          <a:lstStyle/>
          <a:p>
            <a:pPr algn="l"/>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smtClean="0">
                <a:solidFill>
                  <a:schemeClr val="tx1"/>
                </a:solidFill>
                <a:latin typeface="宋体" panose="02010600030101010101" pitchFamily="2" charset="-122"/>
                <a:ea typeface="宋体" panose="02010600030101010101" pitchFamily="2" charset="-122"/>
              </a:rPr>
              <a:t>A = [</a:t>
            </a:r>
            <a:r>
              <a:rPr lang="en-US" altLang="zh-CN" sz="4400" dirty="0">
                <a:solidFill>
                  <a:schemeClr val="tx1"/>
                </a:solidFill>
                <a:latin typeface="宋体" panose="02010600030101010101" pitchFamily="2" charset="-122"/>
                <a:ea typeface="宋体" panose="02010600030101010101" pitchFamily="2" charset="-122"/>
              </a:rPr>
              <a:t>0,4,5,6,7,8,9,10,11,12,13]</a:t>
            </a:r>
          </a:p>
          <a:p>
            <a:pPr algn="l"/>
            <a:r>
              <a:rPr lang="en-US" altLang="zh-CN" sz="4400" dirty="0">
                <a:solidFill>
                  <a:schemeClr val="tx1"/>
                </a:solidFill>
                <a:latin typeface="宋体" panose="02010600030101010101" pitchFamily="2" charset="-122"/>
                <a:ea typeface="宋体" panose="02010600030101010101" pitchFamily="2" charset="-122"/>
              </a:rPr>
              <a:t>sum = [0]*20</a:t>
            </a:r>
          </a:p>
          <a:p>
            <a:pPr algn="l"/>
            <a:r>
              <a:rPr lang="en-US" altLang="zh-CN" sz="4400" dirty="0">
                <a:solidFill>
                  <a:schemeClr val="tx1"/>
                </a:solidFill>
                <a:latin typeface="宋体" panose="02010600030101010101" pitchFamily="2" charset="-122"/>
                <a:ea typeface="宋体" panose="02010600030101010101" pitchFamily="2" charset="-122"/>
              </a:rPr>
              <a:t>sum[1] = a[1]</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range(2,11):      #</a:t>
            </a:r>
            <a:r>
              <a:rPr lang="zh-CN" altLang="en-US" sz="4400" dirty="0">
                <a:solidFill>
                  <a:schemeClr val="tx1"/>
                </a:solidFill>
                <a:latin typeface="宋体" panose="02010600030101010101" pitchFamily="2" charset="-122"/>
                <a:ea typeface="宋体" panose="02010600030101010101" pitchFamily="2" charset="-122"/>
              </a:rPr>
              <a:t>计算前缀和</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sum[</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]=a[</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]+sum[i-1]</a:t>
            </a:r>
          </a:p>
          <a:p>
            <a:pPr algn="l"/>
            <a:r>
              <a:rPr lang="en-US" altLang="zh-CN" sz="4400" dirty="0">
                <a:solidFill>
                  <a:schemeClr val="tx1"/>
                </a:solidFill>
                <a:latin typeface="宋体" panose="02010600030101010101" pitchFamily="2" charset="-122"/>
                <a:ea typeface="宋体" panose="02010600030101010101" pitchFamily="2" charset="-122"/>
              </a:rPr>
              <a:t>print(sum)</a:t>
            </a:r>
          </a:p>
          <a:p>
            <a:pPr algn="l"/>
            <a:r>
              <a:rPr lang="en-US" altLang="zh-CN" sz="4400" dirty="0">
                <a:solidFill>
                  <a:schemeClr val="tx1"/>
                </a:solidFill>
                <a:latin typeface="宋体" panose="02010600030101010101" pitchFamily="2" charset="-122"/>
                <a:ea typeface="宋体" panose="02010600030101010101" pitchFamily="2" charset="-122"/>
              </a:rPr>
              <a:t>for </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 in range(1,11):  </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用前缀和反推计算数组</a:t>
            </a:r>
            <a:r>
              <a:rPr lang="en-US" altLang="zh-CN" sz="4400" dirty="0">
                <a:solidFill>
                  <a:schemeClr val="tx1"/>
                </a:solidFill>
                <a:latin typeface="宋体" panose="02010600030101010101" pitchFamily="2" charset="-122"/>
                <a:ea typeface="宋体" panose="02010600030101010101" pitchFamily="2" charset="-122"/>
              </a:rPr>
              <a:t>a[]</a:t>
            </a:r>
            <a:r>
              <a:rPr lang="zh-CN" altLang="en-US" sz="4400" dirty="0">
                <a:solidFill>
                  <a:schemeClr val="tx1"/>
                </a:solidFill>
                <a:latin typeface="宋体" panose="02010600030101010101" pitchFamily="2" charset="-122"/>
                <a:ea typeface="宋体" panose="02010600030101010101" pitchFamily="2" charset="-122"/>
              </a:rPr>
              <a:t>：</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a:solidFill>
                  <a:schemeClr val="tx1"/>
                </a:solidFill>
                <a:latin typeface="宋体" panose="02010600030101010101" pitchFamily="2" charset="-122"/>
                <a:ea typeface="宋体" panose="02010600030101010101" pitchFamily="2" charset="-122"/>
              </a:rPr>
              <a:t>print(sum[</a:t>
            </a:r>
            <a:r>
              <a:rPr lang="en-US" altLang="zh-CN" sz="4400" dirty="0" err="1">
                <a:solidFill>
                  <a:schemeClr val="tx1"/>
                </a:solidFill>
                <a:latin typeface="宋体" panose="02010600030101010101" pitchFamily="2" charset="-122"/>
                <a:ea typeface="宋体" panose="02010600030101010101" pitchFamily="2" charset="-122"/>
              </a:rPr>
              <a:t>i</a:t>
            </a:r>
            <a:r>
              <a:rPr lang="en-US" altLang="zh-CN" sz="4400" dirty="0">
                <a:solidFill>
                  <a:schemeClr val="tx1"/>
                </a:solidFill>
                <a:latin typeface="宋体" panose="02010600030101010101" pitchFamily="2" charset="-122"/>
                <a:ea typeface="宋体" panose="02010600030101010101" pitchFamily="2" charset="-122"/>
              </a:rPr>
              <a:t>]-sum[i-1],end=' ')</a:t>
            </a:r>
          </a:p>
          <a:p>
            <a:pPr algn="l"/>
            <a:r>
              <a:rPr lang="en-US" altLang="zh-CN" sz="4400" dirty="0">
                <a:solidFill>
                  <a:schemeClr val="tx1"/>
                </a:solidFill>
                <a:latin typeface="宋体" panose="02010600030101010101" pitchFamily="2" charset="-122"/>
                <a:ea typeface="宋体" panose="02010600030101010101" pitchFamily="2" charset="-122"/>
              </a:rPr>
              <a:t>    </a:t>
            </a:r>
          </a:p>
          <a:p>
            <a:pPr algn="l"/>
            <a:r>
              <a:rPr lang="en-US" altLang="zh-CN" sz="4400" dirty="0">
                <a:solidFill>
                  <a:schemeClr val="tx1"/>
                </a:solidFill>
                <a:latin typeface="宋体" panose="02010600030101010101" pitchFamily="2" charset="-122"/>
                <a:ea typeface="宋体" panose="02010600030101010101" pitchFamily="2" charset="-122"/>
              </a:rPr>
              <a:t>print("[5,8]=",sum[8]-sum[4]) #</a:t>
            </a:r>
            <a:r>
              <a:rPr lang="zh-CN" altLang="en-US" sz="4400" dirty="0">
                <a:solidFill>
                  <a:schemeClr val="tx1"/>
                </a:solidFill>
                <a:latin typeface="宋体" panose="02010600030101010101" pitchFamily="2" charset="-122"/>
                <a:ea typeface="宋体" panose="02010600030101010101" pitchFamily="2" charset="-122"/>
              </a:rPr>
              <a:t>查询区间和，例如查询</a:t>
            </a:r>
            <a:r>
              <a:rPr lang="en-US" altLang="zh-CN" sz="4400" dirty="0">
                <a:solidFill>
                  <a:schemeClr val="tx1"/>
                </a:solidFill>
                <a:latin typeface="宋体" panose="02010600030101010101" pitchFamily="2" charset="-122"/>
                <a:ea typeface="宋体" panose="02010600030101010101" pitchFamily="2" charset="-122"/>
              </a:rPr>
              <a:t>[5,8]</a:t>
            </a:r>
          </a:p>
        </p:txBody>
      </p:sp>
    </p:spTree>
    <p:custDataLst>
      <p:tags r:id="rId1"/>
    </p:custDataLst>
    <p:extLst>
      <p:ext uri="{BB962C8B-B14F-4D97-AF65-F5344CB8AC3E}">
        <p14:creationId xmlns:p14="http://schemas.microsoft.com/office/powerpoint/2010/main" val="1730867518"/>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代码</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2" name="文本框 11" descr="7b0a202020202262756c6c6574223a20227b5c2263617465676f727949645c223a31303030352c5c2274656d706c61746549645c223a32303233313332387d220a7d0a"/>
          <p:cNvSpPr txBox="1"/>
          <p:nvPr/>
        </p:nvSpPr>
        <p:spPr>
          <a:xfrm>
            <a:off x="1989179" y="4171674"/>
            <a:ext cx="14870071" cy="4832092"/>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数列是动态的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O(1)</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sum(i-1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2" name="矩形标注 1"/>
          <p:cNvSpPr/>
          <p:nvPr/>
        </p:nvSpPr>
        <p:spPr>
          <a:xfrm>
            <a:off x="12258675" y="8915401"/>
            <a:ext cx="2638425" cy="1276350"/>
          </a:xfrm>
          <a:prstGeom prst="wedgeRectCallout">
            <a:avLst>
              <a:gd name="adj1" fmla="val -174833"/>
              <a:gd name="adj2" fmla="val -76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效率低</a:t>
            </a:r>
            <a:endParaRPr lang="zh-CN" altLang="en-US" sz="4000" dirty="0"/>
          </a:p>
        </p:txBody>
      </p:sp>
    </p:spTree>
    <p:custDataLst>
      <p:tags r:id="rId1"/>
    </p:custDataLst>
    <p:extLst>
      <p:ext uri="{BB962C8B-B14F-4D97-AF65-F5344CB8AC3E}">
        <p14:creationId xmlns:p14="http://schemas.microsoft.com/office/powerpoint/2010/main" val="20954406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9368886" y="3588272"/>
            <a:ext cx="9406947" cy="9117080"/>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10243397" y="4037995"/>
            <a:ext cx="10884236" cy="8217634"/>
          </a:xfrm>
          <a:prstGeom prst="rect">
            <a:avLst/>
          </a:prstGeom>
          <a:noFill/>
          <a:ln>
            <a:noFill/>
          </a:ln>
        </p:spPr>
        <p:txBody>
          <a:bodyPr wrap="square" rtlCol="0">
            <a:spAutoFit/>
          </a:bodyPr>
          <a:lstStyle/>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lowbit</a:t>
            </a:r>
            <a:r>
              <a:rPr lang="en-US" altLang="zh-CN" sz="4400" dirty="0">
                <a:solidFill>
                  <a:schemeClr val="tx1"/>
                </a:solidFill>
                <a:latin typeface="宋体" panose="02010600030101010101" pitchFamily="2" charset="-122"/>
                <a:ea typeface="宋体" panose="02010600030101010101" pitchFamily="2" charset="-122"/>
              </a:rPr>
              <a:t>(x):</a:t>
            </a:r>
          </a:p>
          <a:p>
            <a:pPr algn="l"/>
            <a:r>
              <a:rPr lang="en-US" altLang="zh-CN" sz="4400" dirty="0">
                <a:solidFill>
                  <a:schemeClr val="tx1"/>
                </a:solidFill>
                <a:latin typeface="宋体" panose="02010600030101010101" pitchFamily="2" charset="-122"/>
                <a:ea typeface="宋体" panose="02010600030101010101" pitchFamily="2" charset="-122"/>
              </a:rPr>
              <a:t>    return x &amp; -x</a:t>
            </a:r>
          </a:p>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add(x, d):</a:t>
            </a:r>
          </a:p>
          <a:p>
            <a:pPr algn="l"/>
            <a:r>
              <a:rPr lang="en-US" altLang="zh-CN" sz="4400" dirty="0">
                <a:solidFill>
                  <a:schemeClr val="tx1"/>
                </a:solidFill>
                <a:latin typeface="宋体" panose="02010600030101010101" pitchFamily="2" charset="-122"/>
                <a:ea typeface="宋体" panose="02010600030101010101" pitchFamily="2" charset="-122"/>
              </a:rPr>
              <a:t>    while(x &lt; n):</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a:solidFill>
                  <a:srgbClr val="FF0000"/>
                </a:solidFill>
                <a:latin typeface="宋体" panose="02010600030101010101" pitchFamily="2" charset="-122"/>
                <a:ea typeface="宋体" panose="02010600030101010101" pitchFamily="2" charset="-122"/>
              </a:rPr>
              <a:t>tree[x]</a:t>
            </a:r>
            <a:r>
              <a:rPr lang="en-US" altLang="zh-CN" sz="4400" dirty="0">
                <a:solidFill>
                  <a:schemeClr val="tx1"/>
                </a:solidFill>
                <a:latin typeface="宋体" panose="02010600030101010101" pitchFamily="2" charset="-122"/>
                <a:ea typeface="宋体" panose="02010600030101010101" pitchFamily="2" charset="-122"/>
              </a:rPr>
              <a:t> += d</a:t>
            </a:r>
          </a:p>
          <a:p>
            <a:pPr algn="l"/>
            <a:r>
              <a:rPr lang="en-US" altLang="zh-CN" sz="4400" dirty="0">
                <a:solidFill>
                  <a:schemeClr val="tx1"/>
                </a:solidFill>
                <a:latin typeface="宋体" panose="02010600030101010101" pitchFamily="2" charset="-122"/>
                <a:ea typeface="宋体" panose="02010600030101010101" pitchFamily="2" charset="-122"/>
              </a:rPr>
              <a:t>        x += </a:t>
            </a:r>
            <a:r>
              <a:rPr lang="en-US" altLang="zh-CN" sz="4400" dirty="0" err="1">
                <a:solidFill>
                  <a:schemeClr val="tx1"/>
                </a:solidFill>
                <a:latin typeface="宋体" panose="02010600030101010101" pitchFamily="2" charset="-122"/>
                <a:ea typeface="宋体" panose="02010600030101010101" pitchFamily="2" charset="-122"/>
              </a:rPr>
              <a:t>lowbit</a:t>
            </a:r>
            <a:r>
              <a:rPr lang="en-US" altLang="zh-CN" sz="4400" dirty="0">
                <a:solidFill>
                  <a:schemeClr val="tx1"/>
                </a:solidFill>
                <a:latin typeface="宋体" panose="02010600030101010101" pitchFamily="2" charset="-122"/>
                <a:ea typeface="宋体" panose="02010600030101010101" pitchFamily="2" charset="-122"/>
              </a:rPr>
              <a:t>(x)</a:t>
            </a:r>
          </a:p>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sum(x):</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0</a:t>
            </a:r>
          </a:p>
          <a:p>
            <a:pPr algn="l"/>
            <a:r>
              <a:rPr lang="en-US" altLang="zh-CN" sz="4400" dirty="0">
                <a:solidFill>
                  <a:schemeClr val="tx1"/>
                </a:solidFill>
                <a:latin typeface="宋体" panose="02010600030101010101" pitchFamily="2" charset="-122"/>
                <a:ea typeface="宋体" panose="02010600030101010101" pitchFamily="2" charset="-122"/>
              </a:rPr>
              <a:t>    while(x &gt; 0):</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ans</a:t>
            </a:r>
            <a:r>
              <a:rPr lang="en-US" altLang="zh-CN" sz="4400" dirty="0">
                <a:solidFill>
                  <a:schemeClr val="tx1"/>
                </a:solidFill>
                <a:latin typeface="宋体" panose="02010600030101010101" pitchFamily="2" charset="-122"/>
                <a:ea typeface="宋体" panose="02010600030101010101" pitchFamily="2" charset="-122"/>
              </a:rPr>
              <a:t> += </a:t>
            </a:r>
            <a:r>
              <a:rPr lang="en-US" altLang="zh-CN" sz="4400" dirty="0">
                <a:solidFill>
                  <a:srgbClr val="FF0000"/>
                </a:solidFill>
                <a:latin typeface="宋体" panose="02010600030101010101" pitchFamily="2" charset="-122"/>
                <a:ea typeface="宋体" panose="02010600030101010101" pitchFamily="2" charset="-122"/>
              </a:rPr>
              <a:t>tree[x]</a:t>
            </a:r>
          </a:p>
          <a:p>
            <a:pPr algn="l"/>
            <a:r>
              <a:rPr lang="en-US" altLang="zh-CN" sz="4400" dirty="0">
                <a:solidFill>
                  <a:schemeClr val="tx1"/>
                </a:solidFill>
                <a:latin typeface="宋体" panose="02010600030101010101" pitchFamily="2" charset="-122"/>
                <a:ea typeface="宋体" panose="02010600030101010101" pitchFamily="2" charset="-122"/>
              </a:rPr>
              <a:t>        x -= </a:t>
            </a:r>
            <a:r>
              <a:rPr lang="en-US" altLang="zh-CN" sz="4400" dirty="0" err="1">
                <a:solidFill>
                  <a:schemeClr val="tx1"/>
                </a:solidFill>
                <a:latin typeface="宋体" panose="02010600030101010101" pitchFamily="2" charset="-122"/>
                <a:ea typeface="宋体" panose="02010600030101010101" pitchFamily="2" charset="-122"/>
              </a:rPr>
              <a:t>lowbit</a:t>
            </a:r>
            <a:r>
              <a:rPr lang="en-US" altLang="zh-CN" sz="4400" dirty="0">
                <a:solidFill>
                  <a:schemeClr val="tx1"/>
                </a:solidFill>
                <a:latin typeface="宋体" panose="02010600030101010101" pitchFamily="2" charset="-122"/>
                <a:ea typeface="宋体" panose="02010600030101010101" pitchFamily="2" charset="-122"/>
              </a:rPr>
              <a:t>(x)</a:t>
            </a:r>
          </a:p>
          <a:p>
            <a:pPr algn="l"/>
            <a:r>
              <a:rPr lang="en-US" altLang="zh-CN" sz="4400" dirty="0">
                <a:solidFill>
                  <a:schemeClr val="tx1"/>
                </a:solidFill>
                <a:latin typeface="宋体" panose="02010600030101010101" pitchFamily="2" charset="-122"/>
                <a:ea typeface="宋体" panose="02010600030101010101" pitchFamily="2" charset="-122"/>
              </a:rPr>
              <a:t>    return </a:t>
            </a:r>
            <a:r>
              <a:rPr lang="en-US" altLang="zh-CN" sz="4400" dirty="0" err="1">
                <a:solidFill>
                  <a:schemeClr val="tx1"/>
                </a:solidFill>
                <a:latin typeface="宋体" panose="02010600030101010101" pitchFamily="2" charset="-122"/>
                <a:ea typeface="宋体" panose="02010600030101010101" pitchFamily="2" charset="-122"/>
              </a:rPr>
              <a:t>ans</a:t>
            </a:r>
            <a:endParaRPr lang="zh-CN" altLang="en-US" sz="4400" dirty="0">
              <a:solidFill>
                <a:schemeClr val="tx1"/>
              </a:solidFill>
              <a:latin typeface="宋体" panose="02010600030101010101" pitchFamily="2" charset="-122"/>
              <a:ea typeface="宋体" panose="02010600030101010101" pitchFamily="2" charset="-122"/>
              <a:cs typeface="Courier New" panose="02070309020205020404" pitchFamily="49" charset="0"/>
            </a:endParaRP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动态修改、求区间和：用树状数组</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12" name="文本框 11" descr="7b0a202020202262756c6c6574223a20227b5c2263617465676f727949645c223a31303030352c5c2274656d706c61746549645c223a32303233313332387d220a7d0a"/>
          <p:cNvSpPr txBox="1"/>
          <p:nvPr/>
        </p:nvSpPr>
        <p:spPr>
          <a:xfrm>
            <a:off x="950954" y="3600174"/>
            <a:ext cx="7179255" cy="6186309"/>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数列是动态的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sum(i-1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复杂度都是：</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9257039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pic>
        <p:nvPicPr>
          <p:cNvPr id="12" name="Picture 2" descr="C:\Users\ECUST\AppData\Local\Temp\ksohtml2656\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890" y="4767912"/>
            <a:ext cx="19100410" cy="519397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05146" y="924242"/>
            <a:ext cx="15319847" cy="953086"/>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从二叉树到树状数组</a:t>
            </a:r>
          </a:p>
        </p:txBody>
      </p:sp>
    </p:spTree>
    <p:custDataLst>
      <p:tags r:id="rId1"/>
    </p:custDataLst>
    <p:extLst>
      <p:ext uri="{BB962C8B-B14F-4D97-AF65-F5344CB8AC3E}">
        <p14:creationId xmlns:p14="http://schemas.microsoft.com/office/powerpoint/2010/main" val="1831993877"/>
      </p:ext>
    </p:extLst>
  </p:cSld>
  <p:clrMapOvr>
    <a:masterClrMapping/>
  </p:clrMapOvr>
  <p:transition spd="slow" advClick="0" advTm="1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神奇的</a:t>
              </a:r>
              <a:r>
                <a:rPr lang="en-US" altLang="zh-CN" sz="5600" b="1" spc="600" dirty="0" err="1">
                  <a:solidFill>
                    <a:schemeClr val="bg1"/>
                  </a:solidFill>
                  <a:latin typeface="思源宋体 CN Heavy" panose="02020900000000000000" charset="-122"/>
                  <a:ea typeface="思源宋体 CN Heavy" panose="02020900000000000000" charset="-122"/>
                </a:rPr>
                <a:t>lowbit</a:t>
              </a:r>
              <a:r>
                <a:rPr lang="en-US" altLang="zh-CN" sz="5600" b="1" spc="600" dirty="0">
                  <a:solidFill>
                    <a:schemeClr val="bg1"/>
                  </a:solidFill>
                  <a:latin typeface="思源宋体 CN Heavy" panose="02020900000000000000" charset="-122"/>
                  <a:ea typeface="思源宋体 CN Heavy" panose="02020900000000000000" charset="-122"/>
                </a:rPr>
                <a:t>(x)</a:t>
              </a:r>
              <a:r>
                <a:rPr lang="zh-CN" altLang="en-US" sz="5600" b="1" spc="600" dirty="0">
                  <a:solidFill>
                    <a:schemeClr val="bg1"/>
                  </a:solidFill>
                  <a:latin typeface="思源宋体 CN Heavy" panose="02020900000000000000" charset="-122"/>
                  <a:ea typeface="思源宋体 CN Heavy" panose="02020900000000000000" charset="-122"/>
                </a:rPr>
                <a:t>操作</a:t>
              </a:r>
            </a:p>
          </p:txBody>
        </p:sp>
      </p:grpSp>
      <p:sp>
        <p:nvSpPr>
          <p:cNvPr id="12" name="文本框 1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 = x &amp; -x</a:t>
            </a:r>
          </a:p>
          <a:p>
            <a:pPr marL="571500" indent="-571500" algn="l">
              <a:lnSpc>
                <a:spcPct val="17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功能：找到</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的二进制数的最后一个</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graphicFrame>
        <p:nvGraphicFramePr>
          <p:cNvPr id="15" name="表格 14"/>
          <p:cNvGraphicFramePr>
            <a:graphicFrameLocks noGrp="1"/>
          </p:cNvGraphicFramePr>
          <p:nvPr>
            <p:extLst/>
          </p:nvPr>
        </p:nvGraphicFramePr>
        <p:xfrm>
          <a:off x="950954" y="6937990"/>
          <a:ext cx="16855094" cy="4054911"/>
        </p:xfrm>
        <a:graphic>
          <a:graphicData uri="http://schemas.openxmlformats.org/drawingml/2006/table">
            <a:tbl>
              <a:tblPr>
                <a:tableStyleId>{5C22544A-7EE6-4342-B048-85BDC9FD1C3A}</a:tableStyleId>
              </a:tblPr>
              <a:tblGrid>
                <a:gridCol w="3061273">
                  <a:extLst>
                    <a:ext uri="{9D8B030D-6E8A-4147-A177-3AD203B41FA5}">
                      <a16:colId xmlns:a16="http://schemas.microsoft.com/office/drawing/2014/main" val="20000"/>
                    </a:ext>
                  </a:extLst>
                </a:gridCol>
                <a:gridCol w="1147864">
                  <a:extLst>
                    <a:ext uri="{9D8B030D-6E8A-4147-A177-3AD203B41FA5}">
                      <a16:colId xmlns:a16="http://schemas.microsoft.com/office/drawing/2014/main" val="20001"/>
                    </a:ext>
                  </a:extLst>
                </a:gridCol>
                <a:gridCol w="1322962">
                  <a:extLst>
                    <a:ext uri="{9D8B030D-6E8A-4147-A177-3AD203B41FA5}">
                      <a16:colId xmlns:a16="http://schemas.microsoft.com/office/drawing/2014/main" val="20002"/>
                    </a:ext>
                  </a:extLst>
                </a:gridCol>
                <a:gridCol w="1186774">
                  <a:extLst>
                    <a:ext uri="{9D8B030D-6E8A-4147-A177-3AD203B41FA5}">
                      <a16:colId xmlns:a16="http://schemas.microsoft.com/office/drawing/2014/main" val="20003"/>
                    </a:ext>
                  </a:extLst>
                </a:gridCol>
                <a:gridCol w="1556426">
                  <a:extLst>
                    <a:ext uri="{9D8B030D-6E8A-4147-A177-3AD203B41FA5}">
                      <a16:colId xmlns:a16="http://schemas.microsoft.com/office/drawing/2014/main" val="20004"/>
                    </a:ext>
                  </a:extLst>
                </a:gridCol>
                <a:gridCol w="1536970">
                  <a:extLst>
                    <a:ext uri="{9D8B030D-6E8A-4147-A177-3AD203B41FA5}">
                      <a16:colId xmlns:a16="http://schemas.microsoft.com/office/drawing/2014/main" val="20005"/>
                    </a:ext>
                  </a:extLst>
                </a:gridCol>
                <a:gridCol w="1712068">
                  <a:extLst>
                    <a:ext uri="{9D8B030D-6E8A-4147-A177-3AD203B41FA5}">
                      <a16:colId xmlns:a16="http://schemas.microsoft.com/office/drawing/2014/main" val="20006"/>
                    </a:ext>
                  </a:extLst>
                </a:gridCol>
                <a:gridCol w="1634247">
                  <a:extLst>
                    <a:ext uri="{9D8B030D-6E8A-4147-A177-3AD203B41FA5}">
                      <a16:colId xmlns:a16="http://schemas.microsoft.com/office/drawing/2014/main" val="20007"/>
                    </a:ext>
                  </a:extLst>
                </a:gridCol>
                <a:gridCol w="1789889">
                  <a:extLst>
                    <a:ext uri="{9D8B030D-6E8A-4147-A177-3AD203B41FA5}">
                      <a16:colId xmlns:a16="http://schemas.microsoft.com/office/drawing/2014/main" val="20008"/>
                    </a:ext>
                  </a:extLst>
                </a:gridCol>
                <a:gridCol w="1906621">
                  <a:extLst>
                    <a:ext uri="{9D8B030D-6E8A-4147-A177-3AD203B41FA5}">
                      <a16:colId xmlns:a16="http://schemas.microsoft.com/office/drawing/2014/main" val="20009"/>
                    </a:ext>
                  </a:extLst>
                </a:gridCol>
              </a:tblGrid>
              <a:tr h="1351637">
                <a:tc>
                  <a:txBody>
                    <a:bodyPr/>
                    <a:lstStyle/>
                    <a:p>
                      <a:pPr algn="just">
                        <a:spcAft>
                          <a:spcPts val="0"/>
                        </a:spcAft>
                      </a:pPr>
                      <a:r>
                        <a:rPr lang="en-US" sz="4000" kern="100" dirty="0">
                          <a:solidFill>
                            <a:schemeClr val="bg1"/>
                          </a:solidFill>
                          <a:effectLst/>
                        </a:rPr>
                        <a:t>x</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2</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3</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4</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5</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6</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7</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8</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9</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0"/>
                  </a:ext>
                </a:extLst>
              </a:tr>
              <a:tr h="1351637">
                <a:tc>
                  <a:txBody>
                    <a:bodyPr/>
                    <a:lstStyle/>
                    <a:p>
                      <a:pPr algn="just">
                        <a:spcAft>
                          <a:spcPts val="0"/>
                        </a:spcAft>
                      </a:pPr>
                      <a:r>
                        <a:rPr lang="en-US" sz="4000" kern="100" dirty="0">
                          <a:solidFill>
                            <a:schemeClr val="bg1"/>
                          </a:solidFill>
                          <a:effectLst/>
                        </a:rPr>
                        <a:t>x</a:t>
                      </a:r>
                      <a:r>
                        <a:rPr lang="zh-CN" sz="4000" kern="100" dirty="0">
                          <a:solidFill>
                            <a:schemeClr val="bg1"/>
                          </a:solidFill>
                          <a:effectLst/>
                        </a:rPr>
                        <a:t>的二进制</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111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1000</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1001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1"/>
                  </a:ext>
                </a:extLst>
              </a:tr>
              <a:tr h="1351637">
                <a:tc>
                  <a:txBody>
                    <a:bodyPr/>
                    <a:lstStyle/>
                    <a:p>
                      <a:pPr algn="just">
                        <a:spcAft>
                          <a:spcPts val="0"/>
                        </a:spcAft>
                      </a:pPr>
                      <a:r>
                        <a:rPr lang="en-US" sz="4000" kern="100" dirty="0" err="1">
                          <a:solidFill>
                            <a:schemeClr val="bg1"/>
                          </a:solidFill>
                          <a:effectLst/>
                        </a:rPr>
                        <a:t>lowbit</a:t>
                      </a:r>
                      <a:r>
                        <a:rPr lang="en-US" sz="4000" kern="100" dirty="0">
                          <a:solidFill>
                            <a:schemeClr val="bg1"/>
                          </a:solidFill>
                          <a:effectLst/>
                        </a:rPr>
                        <a:t>(x)</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2</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4</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2</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1</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a:solidFill>
                            <a:schemeClr val="bg1"/>
                          </a:solidFill>
                          <a:effectLst/>
                        </a:rPr>
                        <a:t>8</a:t>
                      </a:r>
                      <a:endParaRPr lang="zh-CN" sz="4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lgn="r">
                        <a:spcAft>
                          <a:spcPts val="0"/>
                        </a:spcAft>
                      </a:pPr>
                      <a:r>
                        <a:rPr lang="en-US" sz="4000" kern="100" dirty="0">
                          <a:solidFill>
                            <a:schemeClr val="bg1"/>
                          </a:solidFill>
                          <a:effectLst/>
                        </a:rPr>
                        <a:t>1</a:t>
                      </a:r>
                      <a:endParaRPr lang="zh-CN" sz="4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10232383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tree[]</a:t>
              </a:r>
              <a:r>
                <a:rPr lang="zh-CN" altLang="en-US" sz="5600" b="1" spc="600" dirty="0" smtClean="0">
                  <a:solidFill>
                    <a:schemeClr val="bg1"/>
                  </a:solidFill>
                  <a:latin typeface="宋体" panose="02010600030101010101" pitchFamily="2" charset="-122"/>
                  <a:ea typeface="宋体" panose="02010600030101010101" pitchFamily="2" charset="-122"/>
                </a:rPr>
                <a:t>数组</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901302" y="3200914"/>
            <a:ext cx="21909046" cy="3477875"/>
          </a:xfrm>
          <a:prstGeom prst="rect">
            <a:avLst/>
          </a:prstGeom>
          <a:noFill/>
        </p:spPr>
        <p:txBody>
          <a:bodyPr wrap="square" rtlCol="0">
            <a:spAutoFit/>
          </a:bodyPr>
          <a:lstStyle/>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440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推出</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a:t>
            </a:r>
            <a:r>
              <a:rPr lang="zh-CN" altLang="en-US"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数组，所有的计算都基于</a:t>
            </a:r>
            <a:r>
              <a:rPr lang="en-US" altLang="zh-CN" sz="44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a:t>
            </a: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令</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 = </a:t>
            </a:r>
            <a:r>
              <a:rPr lang="en-US" altLang="zh-CN" sz="44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tree[x]</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把</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和它前面共</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个数相加。</a:t>
            </a:r>
            <a:endPar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66700" algn="just" eaLnBrk="0">
              <a:defRPr/>
            </a:pP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例</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400" kern="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lowbit</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 = 2</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有</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tree[6] = 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a:t>
            </a:r>
            <a:r>
              <a:rPr lang="en-US"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a:t>
            </a:r>
            <a:r>
              <a:rPr lang="en-US" altLang="zh-CN" sz="4400" kern="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a:t>
            </a:r>
            <a:r>
              <a:rPr lang="zh-CN" altLang="zh-CN" sz="44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571500" indent="-571500" algn="l">
              <a:buFont typeface="Arial" panose="020B0604020202020204" pitchFamily="34" charset="0"/>
              <a:buChar char="•"/>
            </a:pPr>
            <a:endPar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0" name="内容占位符 3"/>
          <p:cNvGraphicFramePr>
            <a:graphicFrameLocks/>
          </p:cNvGraphicFramePr>
          <p:nvPr>
            <p:extLst/>
          </p:nvPr>
        </p:nvGraphicFramePr>
        <p:xfrm>
          <a:off x="333376" y="7632845"/>
          <a:ext cx="20450174" cy="4402561"/>
        </p:xfrm>
        <a:graphic>
          <a:graphicData uri="http://schemas.openxmlformats.org/drawingml/2006/table">
            <a:tbl>
              <a:tblPr>
                <a:tableStyleId>{5C22544A-7EE6-4342-B048-85BDC9FD1C3A}</a:tableStyleId>
              </a:tblPr>
              <a:tblGrid>
                <a:gridCol w="2457449">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1895475">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gridCol w="3162300">
                  <a:extLst>
                    <a:ext uri="{9D8B030D-6E8A-4147-A177-3AD203B41FA5}">
                      <a16:colId xmlns:a16="http://schemas.microsoft.com/office/drawing/2014/main" val="20004"/>
                    </a:ext>
                  </a:extLst>
                </a:gridCol>
                <a:gridCol w="1762125">
                  <a:extLst>
                    <a:ext uri="{9D8B030D-6E8A-4147-A177-3AD203B41FA5}">
                      <a16:colId xmlns:a16="http://schemas.microsoft.com/office/drawing/2014/main" val="20005"/>
                    </a:ext>
                  </a:extLst>
                </a:gridCol>
                <a:gridCol w="1809750">
                  <a:extLst>
                    <a:ext uri="{9D8B030D-6E8A-4147-A177-3AD203B41FA5}">
                      <a16:colId xmlns:a16="http://schemas.microsoft.com/office/drawing/2014/main" val="20006"/>
                    </a:ext>
                  </a:extLst>
                </a:gridCol>
                <a:gridCol w="1619250">
                  <a:extLst>
                    <a:ext uri="{9D8B030D-6E8A-4147-A177-3AD203B41FA5}">
                      <a16:colId xmlns:a16="http://schemas.microsoft.com/office/drawing/2014/main" val="20007"/>
                    </a:ext>
                  </a:extLst>
                </a:gridCol>
                <a:gridCol w="2190750">
                  <a:extLst>
                    <a:ext uri="{9D8B030D-6E8A-4147-A177-3AD203B41FA5}">
                      <a16:colId xmlns:a16="http://schemas.microsoft.com/office/drawing/2014/main" val="20008"/>
                    </a:ext>
                  </a:extLst>
                </a:gridCol>
                <a:gridCol w="1609725">
                  <a:extLst>
                    <a:ext uri="{9D8B030D-6E8A-4147-A177-3AD203B41FA5}">
                      <a16:colId xmlns:a16="http://schemas.microsoft.com/office/drawing/2014/main" val="20009"/>
                    </a:ext>
                  </a:extLst>
                </a:gridCol>
              </a:tblGrid>
              <a:tr h="741006">
                <a:tc>
                  <a:txBody>
                    <a:bodyPr/>
                    <a:lstStyle/>
                    <a:p>
                      <a:pPr algn="just">
                        <a:spcAft>
                          <a:spcPts val="0"/>
                        </a:spcAft>
                      </a:pPr>
                      <a:r>
                        <a:rPr lang="en-US" sz="3600" kern="100" dirty="0">
                          <a:solidFill>
                            <a:schemeClr val="bg1"/>
                          </a:solidFill>
                          <a:effectLst/>
                        </a:rPr>
                        <a:t>x</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2</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3</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4</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5</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6</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7</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8</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9</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0"/>
                  </a:ext>
                </a:extLst>
              </a:tr>
              <a:tr h="951124">
                <a:tc>
                  <a:txBody>
                    <a:bodyPr/>
                    <a:lstStyle/>
                    <a:p>
                      <a:pPr algn="just">
                        <a:spcAft>
                          <a:spcPts val="0"/>
                        </a:spcAft>
                      </a:pPr>
                      <a:r>
                        <a:rPr lang="en-US" sz="3600" kern="100" dirty="0">
                          <a:solidFill>
                            <a:schemeClr val="bg1"/>
                          </a:solidFill>
                          <a:effectLst/>
                        </a:rPr>
                        <a:t>x</a:t>
                      </a:r>
                      <a:r>
                        <a:rPr lang="zh-CN" sz="3600" kern="100" dirty="0">
                          <a:solidFill>
                            <a:schemeClr val="bg1"/>
                          </a:solidFill>
                          <a:effectLst/>
                        </a:rPr>
                        <a:t>的二进制</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101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110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111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1000</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1001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1"/>
                  </a:ext>
                </a:extLst>
              </a:tr>
              <a:tr h="741006">
                <a:tc>
                  <a:txBody>
                    <a:bodyPr/>
                    <a:lstStyle/>
                    <a:p>
                      <a:pPr algn="just">
                        <a:spcAft>
                          <a:spcPts val="0"/>
                        </a:spcAft>
                      </a:pPr>
                      <a:r>
                        <a:rPr lang="en-US" sz="3600" kern="100" dirty="0" err="1">
                          <a:solidFill>
                            <a:schemeClr val="bg1"/>
                          </a:solidFill>
                          <a:effectLst/>
                        </a:rPr>
                        <a:t>lowbit</a:t>
                      </a:r>
                      <a:r>
                        <a:rPr lang="en-US" sz="3600" kern="100" dirty="0">
                          <a:solidFill>
                            <a:schemeClr val="bg1"/>
                          </a:solidFill>
                          <a:effectLst/>
                        </a:rPr>
                        <a:t>(x)</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2</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4</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1</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2</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8</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a:solidFill>
                            <a:schemeClr val="bg1"/>
                          </a:solidFill>
                          <a:effectLst/>
                        </a:rPr>
                        <a:t>1</a:t>
                      </a:r>
                      <a:endParaRPr lang="zh-CN" sz="3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2"/>
                  </a:ext>
                </a:extLst>
              </a:tr>
              <a:tr h="1969425">
                <a:tc>
                  <a:txBody>
                    <a:bodyPr/>
                    <a:lstStyle/>
                    <a:p>
                      <a:pPr algn="just">
                        <a:spcAft>
                          <a:spcPts val="0"/>
                        </a:spcAft>
                      </a:pPr>
                      <a:r>
                        <a:rPr lang="en-US" sz="3600" kern="100" dirty="0">
                          <a:solidFill>
                            <a:schemeClr val="bg1"/>
                          </a:solidFill>
                          <a:effectLst/>
                        </a:rPr>
                        <a:t>tree[x]</a:t>
                      </a:r>
                      <a:r>
                        <a:rPr lang="zh-CN" sz="3600" kern="100" dirty="0">
                          <a:solidFill>
                            <a:schemeClr val="bg1"/>
                          </a:solidFill>
                          <a:effectLst/>
                        </a:rPr>
                        <a:t>数组</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tree[1]=a</a:t>
                      </a:r>
                      <a:r>
                        <a:rPr lang="en-US" sz="3600" kern="100" baseline="-25000" dirty="0">
                          <a:solidFill>
                            <a:schemeClr val="bg1"/>
                          </a:solidFill>
                          <a:effectLst/>
                        </a:rPr>
                        <a:t>1 </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tree[2]</a:t>
                      </a:r>
                    </a:p>
                    <a:p>
                      <a:pPr algn="r">
                        <a:spcAft>
                          <a:spcPts val="0"/>
                        </a:spcAft>
                      </a:pPr>
                      <a:r>
                        <a:rPr lang="en-US" sz="3600" kern="100" dirty="0">
                          <a:solidFill>
                            <a:schemeClr val="bg1"/>
                          </a:solidFill>
                          <a:effectLst/>
                        </a:rPr>
                        <a:t>=a</a:t>
                      </a:r>
                      <a:r>
                        <a:rPr lang="en-US" sz="3600" kern="100" baseline="-25000" dirty="0">
                          <a:solidFill>
                            <a:schemeClr val="bg1"/>
                          </a:solidFill>
                          <a:effectLst/>
                        </a:rPr>
                        <a:t>1</a:t>
                      </a:r>
                      <a:r>
                        <a:rPr lang="en-US" sz="3600" kern="100" dirty="0">
                          <a:solidFill>
                            <a:schemeClr val="bg1"/>
                          </a:solidFill>
                          <a:effectLst/>
                        </a:rPr>
                        <a:t>+a</a:t>
                      </a:r>
                      <a:r>
                        <a:rPr lang="en-US" sz="3600" kern="100" baseline="-25000" dirty="0">
                          <a:solidFill>
                            <a:schemeClr val="bg1"/>
                          </a:solidFill>
                          <a:effectLst/>
                        </a:rPr>
                        <a:t>2</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tree[3]</a:t>
                      </a:r>
                    </a:p>
                    <a:p>
                      <a:pPr algn="r">
                        <a:spcAft>
                          <a:spcPts val="0"/>
                        </a:spcAft>
                      </a:pPr>
                      <a:r>
                        <a:rPr lang="en-US" sz="3600" kern="100" dirty="0">
                          <a:solidFill>
                            <a:schemeClr val="bg1"/>
                          </a:solidFill>
                          <a:effectLst/>
                        </a:rPr>
                        <a:t>=a</a:t>
                      </a:r>
                      <a:r>
                        <a:rPr lang="en-US" sz="3600" kern="100" baseline="-25000" dirty="0">
                          <a:solidFill>
                            <a:schemeClr val="bg1"/>
                          </a:solidFill>
                          <a:effectLst/>
                        </a:rPr>
                        <a:t>3</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tree[4]</a:t>
                      </a:r>
                    </a:p>
                    <a:p>
                      <a:pPr algn="r">
                        <a:spcAft>
                          <a:spcPts val="0"/>
                        </a:spcAft>
                      </a:pPr>
                      <a:r>
                        <a:rPr lang="en-US" sz="3600" kern="100" dirty="0">
                          <a:solidFill>
                            <a:schemeClr val="bg1"/>
                          </a:solidFill>
                          <a:effectLst/>
                        </a:rPr>
                        <a:t>=a</a:t>
                      </a:r>
                      <a:r>
                        <a:rPr lang="en-US" sz="3600" kern="100" baseline="-25000" dirty="0">
                          <a:solidFill>
                            <a:schemeClr val="bg1"/>
                          </a:solidFill>
                          <a:effectLst/>
                        </a:rPr>
                        <a:t>1</a:t>
                      </a:r>
                      <a:r>
                        <a:rPr lang="en-US" sz="3600" kern="100" dirty="0">
                          <a:solidFill>
                            <a:schemeClr val="bg1"/>
                          </a:solidFill>
                          <a:effectLst/>
                        </a:rPr>
                        <a:t>+a</a:t>
                      </a:r>
                      <a:r>
                        <a:rPr lang="en-US" sz="3600" kern="100" baseline="-25000" dirty="0">
                          <a:solidFill>
                            <a:schemeClr val="bg1"/>
                          </a:solidFill>
                          <a:effectLst/>
                        </a:rPr>
                        <a:t>2</a:t>
                      </a:r>
                      <a:r>
                        <a:rPr lang="en-US" sz="3600" kern="100" dirty="0">
                          <a:solidFill>
                            <a:schemeClr val="bg1"/>
                          </a:solidFill>
                          <a:effectLst/>
                        </a:rPr>
                        <a:t>+a</a:t>
                      </a:r>
                      <a:r>
                        <a:rPr lang="en-US" sz="3600" kern="100" baseline="-25000" dirty="0">
                          <a:solidFill>
                            <a:schemeClr val="bg1"/>
                          </a:solidFill>
                          <a:effectLst/>
                        </a:rPr>
                        <a:t>3</a:t>
                      </a:r>
                      <a:r>
                        <a:rPr lang="en-US" sz="3600" kern="100" dirty="0">
                          <a:solidFill>
                            <a:schemeClr val="bg1"/>
                          </a:solidFill>
                          <a:effectLst/>
                        </a:rPr>
                        <a:t>+a</a:t>
                      </a:r>
                      <a:r>
                        <a:rPr lang="en-US" sz="3600" kern="100" baseline="-25000" dirty="0">
                          <a:solidFill>
                            <a:schemeClr val="bg1"/>
                          </a:solidFill>
                          <a:effectLst/>
                        </a:rPr>
                        <a:t>4</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tree[5]</a:t>
                      </a:r>
                    </a:p>
                    <a:p>
                      <a:pPr algn="r">
                        <a:spcAft>
                          <a:spcPts val="0"/>
                        </a:spcAft>
                      </a:pPr>
                      <a:r>
                        <a:rPr lang="en-US" sz="3600" kern="100" dirty="0">
                          <a:solidFill>
                            <a:schemeClr val="bg1"/>
                          </a:solidFill>
                          <a:effectLst/>
                        </a:rPr>
                        <a:t>=a</a:t>
                      </a:r>
                      <a:r>
                        <a:rPr lang="en-US" sz="3600" kern="100" baseline="-25000" dirty="0">
                          <a:solidFill>
                            <a:schemeClr val="bg1"/>
                          </a:solidFill>
                          <a:effectLst/>
                        </a:rPr>
                        <a:t>5</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tree[6]</a:t>
                      </a:r>
                    </a:p>
                    <a:p>
                      <a:pPr algn="r">
                        <a:spcAft>
                          <a:spcPts val="0"/>
                        </a:spcAft>
                      </a:pPr>
                      <a:r>
                        <a:rPr lang="en-US" sz="3600" kern="100" dirty="0">
                          <a:solidFill>
                            <a:schemeClr val="bg1"/>
                          </a:solidFill>
                          <a:effectLst/>
                        </a:rPr>
                        <a:t>=a</a:t>
                      </a:r>
                      <a:r>
                        <a:rPr lang="en-US" sz="3600" kern="100" baseline="-25000" dirty="0">
                          <a:solidFill>
                            <a:schemeClr val="bg1"/>
                          </a:solidFill>
                          <a:effectLst/>
                        </a:rPr>
                        <a:t>5</a:t>
                      </a:r>
                      <a:r>
                        <a:rPr lang="en-US" sz="3600" kern="100" dirty="0">
                          <a:solidFill>
                            <a:schemeClr val="bg1"/>
                          </a:solidFill>
                          <a:effectLst/>
                        </a:rPr>
                        <a:t>+a</a:t>
                      </a:r>
                      <a:r>
                        <a:rPr lang="en-US" sz="3600" kern="100" baseline="-25000" dirty="0">
                          <a:solidFill>
                            <a:schemeClr val="bg1"/>
                          </a:solidFill>
                          <a:effectLst/>
                        </a:rPr>
                        <a:t>6</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tree[7]</a:t>
                      </a:r>
                    </a:p>
                    <a:p>
                      <a:pPr algn="r">
                        <a:spcAft>
                          <a:spcPts val="0"/>
                        </a:spcAft>
                      </a:pPr>
                      <a:r>
                        <a:rPr lang="en-US" sz="3600" kern="100" dirty="0">
                          <a:solidFill>
                            <a:schemeClr val="bg1"/>
                          </a:solidFill>
                          <a:effectLst/>
                        </a:rPr>
                        <a:t>=a</a:t>
                      </a:r>
                      <a:r>
                        <a:rPr lang="en-US" sz="3600" kern="100" baseline="-25000" dirty="0">
                          <a:solidFill>
                            <a:schemeClr val="bg1"/>
                          </a:solidFill>
                          <a:effectLst/>
                        </a:rPr>
                        <a:t>7</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tree[8]</a:t>
                      </a:r>
                    </a:p>
                    <a:p>
                      <a:pPr algn="r">
                        <a:spcAft>
                          <a:spcPts val="0"/>
                        </a:spcAft>
                      </a:pPr>
                      <a:r>
                        <a:rPr lang="en-US" sz="3600" kern="100" dirty="0">
                          <a:solidFill>
                            <a:schemeClr val="bg1"/>
                          </a:solidFill>
                          <a:effectLst/>
                        </a:rPr>
                        <a:t>=a</a:t>
                      </a:r>
                      <a:r>
                        <a:rPr lang="en-US" sz="3600" kern="100" baseline="-25000" dirty="0">
                          <a:solidFill>
                            <a:schemeClr val="bg1"/>
                          </a:solidFill>
                          <a:effectLst/>
                        </a:rPr>
                        <a:t>1 </a:t>
                      </a:r>
                      <a:r>
                        <a:rPr lang="en-US" sz="3600" kern="100" dirty="0">
                          <a:solidFill>
                            <a:schemeClr val="bg1"/>
                          </a:solidFill>
                          <a:effectLst/>
                        </a:rPr>
                        <a:t>+…+a</a:t>
                      </a:r>
                      <a:r>
                        <a:rPr lang="en-US" sz="3600" kern="100" baseline="-25000" dirty="0">
                          <a:solidFill>
                            <a:schemeClr val="bg1"/>
                          </a:solidFill>
                          <a:effectLst/>
                        </a:rPr>
                        <a:t>8</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600" kern="100" dirty="0">
                          <a:solidFill>
                            <a:schemeClr val="bg1"/>
                          </a:solidFill>
                          <a:effectLst/>
                        </a:rPr>
                        <a:t>tree[9]</a:t>
                      </a:r>
                    </a:p>
                    <a:p>
                      <a:pPr algn="r">
                        <a:spcAft>
                          <a:spcPts val="0"/>
                        </a:spcAft>
                      </a:pPr>
                      <a:r>
                        <a:rPr lang="en-US" sz="3600" kern="100" dirty="0">
                          <a:solidFill>
                            <a:schemeClr val="bg1"/>
                          </a:solidFill>
                          <a:effectLst/>
                        </a:rPr>
                        <a:t>=a</a:t>
                      </a:r>
                      <a:r>
                        <a:rPr lang="en-US" sz="3600" kern="100" baseline="-25000" dirty="0">
                          <a:solidFill>
                            <a:schemeClr val="bg1"/>
                          </a:solidFill>
                          <a:effectLst/>
                        </a:rPr>
                        <a:t>9</a:t>
                      </a:r>
                      <a:endParaRPr lang="zh-CN" sz="3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3"/>
                  </a:ext>
                </a:extLst>
              </a:tr>
            </a:tbl>
          </a:graphicData>
        </a:graphic>
      </p:graphicFrame>
      <p:pic>
        <p:nvPicPr>
          <p:cNvPr id="12" name="图片 11"/>
          <p:cNvPicPr>
            <a:picLocks noChangeAspect="1"/>
          </p:cNvPicPr>
          <p:nvPr/>
        </p:nvPicPr>
        <p:blipFill>
          <a:blip r:embed="rId5"/>
          <a:stretch>
            <a:fillRect/>
          </a:stretch>
        </p:blipFill>
        <p:spPr>
          <a:xfrm>
            <a:off x="15878175" y="2494507"/>
            <a:ext cx="7919098" cy="4661351"/>
          </a:xfrm>
          <a:prstGeom prst="rect">
            <a:avLst/>
          </a:prstGeom>
        </p:spPr>
      </p:pic>
    </p:spTree>
    <p:custDataLst>
      <p:tags r:id="rId1"/>
    </p:custDataLst>
    <p:extLst>
      <p:ext uri="{BB962C8B-B14F-4D97-AF65-F5344CB8AC3E}">
        <p14:creationId xmlns:p14="http://schemas.microsoft.com/office/powerpoint/2010/main" val="19385127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608"/>
              <a:ext cx="33628" cy="1309"/>
            </a:xfrm>
            <a:prstGeom prst="rect">
              <a:avLst/>
            </a:prstGeom>
            <a:noFill/>
          </p:spPr>
          <p:txBody>
            <a:bodyPr wrap="square">
              <a:spAutoFit/>
            </a:bodyPr>
            <a:lstStyle/>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368397" y="3100902"/>
            <a:ext cx="20318786" cy="3641381"/>
          </a:xfrm>
          <a:prstGeom prst="rect">
            <a:avLst/>
          </a:prstGeom>
          <a:noFill/>
        </p:spPr>
        <p:txBody>
          <a:bodyPr wrap="square" rtlCol="0">
            <a:spAutoFit/>
          </a:bodyPr>
          <a:lstStyle/>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n</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个人一起吃饭，有些人互相认识</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的人想坐在一起，而不想跟陌生人坐</a:t>
            </a: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4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例如</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认识</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，那么</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会坐在一张桌子上。</a:t>
            </a:r>
          </a:p>
          <a:p>
            <a:pPr algn="l">
              <a:lnSpc>
                <a:spcPct val="150000"/>
              </a:lnSpc>
            </a:pPr>
            <a:r>
              <a:rPr lang="zh-CN" altLang="en-US" sz="4000" dirty="0">
                <a:solidFill>
                  <a:schemeClr val="tx1"/>
                </a:solidFill>
                <a:latin typeface="宋体" panose="02010600030101010101" pitchFamily="2" charset="-122"/>
                <a:ea typeface="宋体" panose="02010600030101010101" pitchFamily="2" charset="-122"/>
                <a:cs typeface="Times New Roman" panose="02020603050405020304" pitchFamily="18" charset="0"/>
              </a:rPr>
              <a:t>给出认识的人，问需要多少张桌子。</a:t>
            </a:r>
          </a:p>
        </p:txBody>
      </p:sp>
      <p:pic>
        <p:nvPicPr>
          <p:cNvPr id="10" name="Picture 10" descr="https://timgsa.baidu.com/timg?image&amp;quality=80&amp;size=b9999_10000&amp;sec=1554127201583&amp;di=7538e4229ed89de61b7934c877cc5414&amp;imgtype=0&amp;src=http%3A%2F%2Fimg.liantianhong.com%2Fuploads%2Fallimg%2F131221%2F6465-131221110S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774" y="7565370"/>
            <a:ext cx="11432451" cy="462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3194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652746" y="2870560"/>
            <a:ext cx="21909046" cy="1243417"/>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横线中的黑色表示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tree[x]</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，等于</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横线上元素相加的和</a:t>
            </a:r>
          </a:p>
        </p:txBody>
      </p:sp>
      <p:graphicFrame>
        <p:nvGraphicFramePr>
          <p:cNvPr id="9" name="对象 4"/>
          <p:cNvGraphicFramePr>
            <a:graphicFrameLocks noChangeAspect="1"/>
          </p:cNvGraphicFramePr>
          <p:nvPr>
            <p:extLst/>
          </p:nvPr>
        </p:nvGraphicFramePr>
        <p:xfrm>
          <a:off x="1352721" y="4490030"/>
          <a:ext cx="11888533" cy="3421567"/>
        </p:xfrm>
        <a:graphic>
          <a:graphicData uri="http://schemas.openxmlformats.org/presentationml/2006/ole">
            <mc:AlternateContent xmlns:mc="http://schemas.openxmlformats.org/markup-compatibility/2006">
              <mc:Choice xmlns:v="urn:schemas-microsoft-com:vml" Requires="v">
                <p:oleObj spid="_x0000_s11271" r:id="rId6" imgW="4628160" imgH="1289880" progId="Visio.Drawing.11">
                  <p:embed/>
                </p:oleObj>
              </mc:Choice>
              <mc:Fallback>
                <p:oleObj r:id="rId6" imgW="4628160" imgH="1289880" progId="Visio.Drawing.11">
                  <p:embed/>
                  <p:pic>
                    <p:nvPicPr>
                      <p:cNvPr id="9"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721" y="4490030"/>
                        <a:ext cx="11888533" cy="3421567"/>
                      </a:xfrm>
                      <a:prstGeom prst="rect">
                        <a:avLst/>
                      </a:prstGeom>
                      <a:noFill/>
                      <a:ln>
                        <a:noFill/>
                      </a:ln>
                      <a:extLst/>
                    </p:spPr>
                  </p:pic>
                </p:oleObj>
              </mc:Fallback>
            </mc:AlternateContent>
          </a:graphicData>
        </a:graphic>
      </p:graphicFrame>
      <p:graphicFrame>
        <p:nvGraphicFramePr>
          <p:cNvPr id="10" name="表格 9"/>
          <p:cNvGraphicFramePr>
            <a:graphicFrameLocks noGrp="1"/>
          </p:cNvGraphicFramePr>
          <p:nvPr>
            <p:extLst/>
          </p:nvPr>
        </p:nvGraphicFramePr>
        <p:xfrm>
          <a:off x="199015" y="8857878"/>
          <a:ext cx="17684886" cy="2825052"/>
        </p:xfrm>
        <a:graphic>
          <a:graphicData uri="http://schemas.openxmlformats.org/drawingml/2006/table">
            <a:tbl>
              <a:tblPr>
                <a:tableStyleId>{5C22544A-7EE6-4342-B048-85BDC9FD1C3A}</a:tableStyleId>
              </a:tblPr>
              <a:tblGrid>
                <a:gridCol w="2684831">
                  <a:extLst>
                    <a:ext uri="{9D8B030D-6E8A-4147-A177-3AD203B41FA5}">
                      <a16:colId xmlns:a16="http://schemas.microsoft.com/office/drawing/2014/main" val="20000"/>
                    </a:ext>
                  </a:extLst>
                </a:gridCol>
                <a:gridCol w="1449687">
                  <a:extLst>
                    <a:ext uri="{9D8B030D-6E8A-4147-A177-3AD203B41FA5}">
                      <a16:colId xmlns:a16="http://schemas.microsoft.com/office/drawing/2014/main" val="20001"/>
                    </a:ext>
                  </a:extLst>
                </a:gridCol>
                <a:gridCol w="1693529">
                  <a:extLst>
                    <a:ext uri="{9D8B030D-6E8A-4147-A177-3AD203B41FA5}">
                      <a16:colId xmlns:a16="http://schemas.microsoft.com/office/drawing/2014/main" val="20002"/>
                    </a:ext>
                  </a:extLst>
                </a:gridCol>
                <a:gridCol w="1693529">
                  <a:extLst>
                    <a:ext uri="{9D8B030D-6E8A-4147-A177-3AD203B41FA5}">
                      <a16:colId xmlns:a16="http://schemas.microsoft.com/office/drawing/2014/main" val="20003"/>
                    </a:ext>
                  </a:extLst>
                </a:gridCol>
                <a:gridCol w="1693529">
                  <a:extLst>
                    <a:ext uri="{9D8B030D-6E8A-4147-A177-3AD203B41FA5}">
                      <a16:colId xmlns:a16="http://schemas.microsoft.com/office/drawing/2014/main" val="20004"/>
                    </a:ext>
                  </a:extLst>
                </a:gridCol>
                <a:gridCol w="1693529">
                  <a:extLst>
                    <a:ext uri="{9D8B030D-6E8A-4147-A177-3AD203B41FA5}">
                      <a16:colId xmlns:a16="http://schemas.microsoft.com/office/drawing/2014/main" val="20005"/>
                    </a:ext>
                  </a:extLst>
                </a:gridCol>
                <a:gridCol w="1693529">
                  <a:extLst>
                    <a:ext uri="{9D8B030D-6E8A-4147-A177-3AD203B41FA5}">
                      <a16:colId xmlns:a16="http://schemas.microsoft.com/office/drawing/2014/main" val="20006"/>
                    </a:ext>
                  </a:extLst>
                </a:gridCol>
                <a:gridCol w="1693529">
                  <a:extLst>
                    <a:ext uri="{9D8B030D-6E8A-4147-A177-3AD203B41FA5}">
                      <a16:colId xmlns:a16="http://schemas.microsoft.com/office/drawing/2014/main" val="20007"/>
                    </a:ext>
                  </a:extLst>
                </a:gridCol>
                <a:gridCol w="1693529">
                  <a:extLst>
                    <a:ext uri="{9D8B030D-6E8A-4147-A177-3AD203B41FA5}">
                      <a16:colId xmlns:a16="http://schemas.microsoft.com/office/drawing/2014/main" val="20008"/>
                    </a:ext>
                  </a:extLst>
                </a:gridCol>
                <a:gridCol w="1695665">
                  <a:extLst>
                    <a:ext uri="{9D8B030D-6E8A-4147-A177-3AD203B41FA5}">
                      <a16:colId xmlns:a16="http://schemas.microsoft.com/office/drawing/2014/main" val="20009"/>
                    </a:ext>
                  </a:extLst>
                </a:gridCol>
              </a:tblGrid>
              <a:tr h="943347">
                <a:tc>
                  <a:txBody>
                    <a:bodyPr/>
                    <a:lstStyle/>
                    <a:p>
                      <a:pPr algn="just">
                        <a:spcAft>
                          <a:spcPts val="0"/>
                        </a:spcAft>
                      </a:pPr>
                      <a:r>
                        <a:rPr lang="en-US" sz="4400" kern="100" dirty="0" err="1">
                          <a:solidFill>
                            <a:schemeClr val="bg1"/>
                          </a:solidFill>
                          <a:effectLst/>
                        </a:rPr>
                        <a:t>lowbit</a:t>
                      </a:r>
                      <a:r>
                        <a:rPr lang="en-US" sz="4400" kern="100" dirty="0">
                          <a:solidFill>
                            <a:schemeClr val="bg1"/>
                          </a:solidFill>
                          <a:effectLst/>
                        </a:rPr>
                        <a:t>(x)</a:t>
                      </a:r>
                      <a:endParaRPr lang="zh-CN" sz="5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dirty="0">
                          <a:solidFill>
                            <a:schemeClr val="bg1"/>
                          </a:solidFill>
                          <a:effectLst/>
                        </a:rPr>
                        <a:t>1</a:t>
                      </a:r>
                      <a:endParaRPr lang="zh-CN" sz="6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2</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4</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2</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dirty="0">
                          <a:solidFill>
                            <a:schemeClr val="bg1"/>
                          </a:solidFill>
                          <a:effectLst/>
                        </a:rPr>
                        <a:t>8</a:t>
                      </a:r>
                      <a:endParaRPr lang="zh-CN" sz="6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4800" kern="100">
                          <a:solidFill>
                            <a:schemeClr val="bg1"/>
                          </a:solidFill>
                          <a:effectLst/>
                        </a:rPr>
                        <a:t>1</a:t>
                      </a:r>
                      <a:endParaRPr lang="zh-CN" sz="60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0"/>
                  </a:ext>
                </a:extLst>
              </a:tr>
              <a:tr h="1881705">
                <a:tc>
                  <a:txBody>
                    <a:bodyPr/>
                    <a:lstStyle/>
                    <a:p>
                      <a:pPr algn="just">
                        <a:spcAft>
                          <a:spcPts val="0"/>
                        </a:spcAft>
                      </a:pPr>
                      <a:r>
                        <a:rPr lang="en-US" sz="4400" kern="100" dirty="0">
                          <a:solidFill>
                            <a:schemeClr val="bg1"/>
                          </a:solidFill>
                          <a:effectLst/>
                        </a:rPr>
                        <a:t>tree[x]</a:t>
                      </a:r>
                      <a:endParaRPr lang="zh-CN" sz="5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tree[1]=a</a:t>
                      </a:r>
                      <a:r>
                        <a:rPr lang="en-US" sz="3200" kern="100" baseline="-25000" dirty="0">
                          <a:solidFill>
                            <a:schemeClr val="bg1"/>
                          </a:solidFill>
                          <a:effectLst/>
                        </a:rPr>
                        <a:t>1 </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tree[2]</a:t>
                      </a:r>
                    </a:p>
                    <a:p>
                      <a:pPr algn="r">
                        <a:spcAft>
                          <a:spcPts val="0"/>
                        </a:spcAft>
                      </a:pPr>
                      <a:r>
                        <a:rPr lang="en-US" sz="3200" kern="100" dirty="0">
                          <a:solidFill>
                            <a:schemeClr val="bg1"/>
                          </a:solidFill>
                          <a:effectLst/>
                        </a:rPr>
                        <a:t>=a</a:t>
                      </a:r>
                      <a:r>
                        <a:rPr lang="en-US" sz="3200" kern="100" baseline="-25000" dirty="0">
                          <a:solidFill>
                            <a:schemeClr val="bg1"/>
                          </a:solidFill>
                          <a:effectLst/>
                        </a:rPr>
                        <a:t>1</a:t>
                      </a:r>
                      <a:r>
                        <a:rPr lang="en-US" sz="3200" kern="100" dirty="0">
                          <a:solidFill>
                            <a:schemeClr val="bg1"/>
                          </a:solidFill>
                          <a:effectLst/>
                        </a:rPr>
                        <a:t>+a</a:t>
                      </a:r>
                      <a:r>
                        <a:rPr lang="en-US" sz="3200" kern="100" baseline="-25000" dirty="0">
                          <a:solidFill>
                            <a:schemeClr val="bg1"/>
                          </a:solidFill>
                          <a:effectLst/>
                        </a:rPr>
                        <a:t>2</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tree[3]</a:t>
                      </a:r>
                    </a:p>
                    <a:p>
                      <a:pPr algn="r">
                        <a:spcAft>
                          <a:spcPts val="0"/>
                        </a:spcAft>
                      </a:pPr>
                      <a:r>
                        <a:rPr lang="en-US" sz="3200" kern="100" dirty="0">
                          <a:solidFill>
                            <a:schemeClr val="bg1"/>
                          </a:solidFill>
                          <a:effectLst/>
                        </a:rPr>
                        <a:t>=a</a:t>
                      </a:r>
                      <a:r>
                        <a:rPr lang="en-US" sz="3200" kern="100" baseline="-25000" dirty="0">
                          <a:solidFill>
                            <a:schemeClr val="bg1"/>
                          </a:solidFill>
                          <a:effectLst/>
                        </a:rPr>
                        <a:t>3</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tree[4]</a:t>
                      </a:r>
                    </a:p>
                    <a:p>
                      <a:pPr algn="r">
                        <a:spcAft>
                          <a:spcPts val="0"/>
                        </a:spcAft>
                      </a:pPr>
                      <a:r>
                        <a:rPr lang="en-US" sz="3200" kern="100" dirty="0">
                          <a:solidFill>
                            <a:schemeClr val="bg1"/>
                          </a:solidFill>
                          <a:effectLst/>
                        </a:rPr>
                        <a:t>=a</a:t>
                      </a:r>
                      <a:r>
                        <a:rPr lang="en-US" sz="3200" kern="100" baseline="-25000" dirty="0">
                          <a:solidFill>
                            <a:schemeClr val="bg1"/>
                          </a:solidFill>
                          <a:effectLst/>
                        </a:rPr>
                        <a:t>1</a:t>
                      </a:r>
                      <a:r>
                        <a:rPr lang="en-US" sz="3200" kern="100" dirty="0">
                          <a:solidFill>
                            <a:schemeClr val="bg1"/>
                          </a:solidFill>
                          <a:effectLst/>
                        </a:rPr>
                        <a:t>+a</a:t>
                      </a:r>
                      <a:r>
                        <a:rPr lang="en-US" sz="3200" kern="100" baseline="-25000" dirty="0">
                          <a:solidFill>
                            <a:schemeClr val="bg1"/>
                          </a:solidFill>
                          <a:effectLst/>
                        </a:rPr>
                        <a:t>2</a:t>
                      </a:r>
                      <a:r>
                        <a:rPr lang="en-US" sz="3200" kern="100" dirty="0">
                          <a:solidFill>
                            <a:schemeClr val="bg1"/>
                          </a:solidFill>
                          <a:effectLst/>
                        </a:rPr>
                        <a:t>+a</a:t>
                      </a:r>
                      <a:r>
                        <a:rPr lang="en-US" sz="3200" kern="100" baseline="-25000" dirty="0">
                          <a:solidFill>
                            <a:schemeClr val="bg1"/>
                          </a:solidFill>
                          <a:effectLst/>
                        </a:rPr>
                        <a:t>3</a:t>
                      </a:r>
                      <a:r>
                        <a:rPr lang="en-US" sz="3200" kern="100" dirty="0">
                          <a:solidFill>
                            <a:schemeClr val="bg1"/>
                          </a:solidFill>
                          <a:effectLst/>
                        </a:rPr>
                        <a:t>+a</a:t>
                      </a:r>
                      <a:r>
                        <a:rPr lang="en-US" sz="3200" kern="100" baseline="-25000" dirty="0">
                          <a:solidFill>
                            <a:schemeClr val="bg1"/>
                          </a:solidFill>
                          <a:effectLst/>
                        </a:rPr>
                        <a:t>4</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tree[5]</a:t>
                      </a:r>
                    </a:p>
                    <a:p>
                      <a:pPr algn="r">
                        <a:spcAft>
                          <a:spcPts val="0"/>
                        </a:spcAft>
                      </a:pPr>
                      <a:r>
                        <a:rPr lang="en-US" sz="3200" kern="100" dirty="0">
                          <a:solidFill>
                            <a:schemeClr val="bg1"/>
                          </a:solidFill>
                          <a:effectLst/>
                        </a:rPr>
                        <a:t>=a</a:t>
                      </a:r>
                      <a:r>
                        <a:rPr lang="en-US" sz="3200" kern="100" baseline="-25000" dirty="0">
                          <a:solidFill>
                            <a:schemeClr val="bg1"/>
                          </a:solidFill>
                          <a:effectLst/>
                        </a:rPr>
                        <a:t>5</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tree[6]</a:t>
                      </a:r>
                    </a:p>
                    <a:p>
                      <a:pPr algn="r">
                        <a:spcAft>
                          <a:spcPts val="0"/>
                        </a:spcAft>
                      </a:pPr>
                      <a:r>
                        <a:rPr lang="en-US" sz="3200" kern="100" dirty="0">
                          <a:solidFill>
                            <a:schemeClr val="bg1"/>
                          </a:solidFill>
                          <a:effectLst/>
                        </a:rPr>
                        <a:t>=a</a:t>
                      </a:r>
                      <a:r>
                        <a:rPr lang="en-US" sz="3200" kern="100" baseline="-25000" dirty="0">
                          <a:solidFill>
                            <a:schemeClr val="bg1"/>
                          </a:solidFill>
                          <a:effectLst/>
                        </a:rPr>
                        <a:t>5</a:t>
                      </a:r>
                      <a:r>
                        <a:rPr lang="en-US" sz="3200" kern="100" dirty="0">
                          <a:solidFill>
                            <a:schemeClr val="bg1"/>
                          </a:solidFill>
                          <a:effectLst/>
                        </a:rPr>
                        <a:t>+a</a:t>
                      </a:r>
                      <a:r>
                        <a:rPr lang="en-US" sz="3200" kern="100" baseline="-25000" dirty="0">
                          <a:solidFill>
                            <a:schemeClr val="bg1"/>
                          </a:solidFill>
                          <a:effectLst/>
                        </a:rPr>
                        <a:t>6</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tree[7]</a:t>
                      </a:r>
                    </a:p>
                    <a:p>
                      <a:pPr algn="r">
                        <a:spcAft>
                          <a:spcPts val="0"/>
                        </a:spcAft>
                      </a:pPr>
                      <a:r>
                        <a:rPr lang="en-US" sz="3200" kern="100" dirty="0">
                          <a:solidFill>
                            <a:schemeClr val="bg1"/>
                          </a:solidFill>
                          <a:effectLst/>
                        </a:rPr>
                        <a:t>=a</a:t>
                      </a:r>
                      <a:r>
                        <a:rPr lang="en-US" sz="3200" kern="100" baseline="-25000" dirty="0">
                          <a:solidFill>
                            <a:schemeClr val="bg1"/>
                          </a:solidFill>
                          <a:effectLst/>
                        </a:rPr>
                        <a:t>7</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tree[8]</a:t>
                      </a:r>
                    </a:p>
                    <a:p>
                      <a:pPr algn="r">
                        <a:spcAft>
                          <a:spcPts val="0"/>
                        </a:spcAft>
                      </a:pPr>
                      <a:r>
                        <a:rPr lang="en-US" sz="3200" kern="100" dirty="0">
                          <a:solidFill>
                            <a:schemeClr val="bg1"/>
                          </a:solidFill>
                          <a:effectLst/>
                        </a:rPr>
                        <a:t>=a</a:t>
                      </a:r>
                      <a:r>
                        <a:rPr lang="en-US" sz="3200" kern="100" baseline="-25000" dirty="0">
                          <a:solidFill>
                            <a:schemeClr val="bg1"/>
                          </a:solidFill>
                          <a:effectLst/>
                        </a:rPr>
                        <a:t>1 </a:t>
                      </a:r>
                      <a:r>
                        <a:rPr lang="en-US" sz="3200" kern="100" dirty="0">
                          <a:solidFill>
                            <a:schemeClr val="bg1"/>
                          </a:solidFill>
                          <a:effectLst/>
                        </a:rPr>
                        <a:t>+…+a</a:t>
                      </a:r>
                      <a:r>
                        <a:rPr lang="en-US" sz="3200" kern="100" baseline="-25000" dirty="0">
                          <a:solidFill>
                            <a:schemeClr val="bg1"/>
                          </a:solidFill>
                          <a:effectLst/>
                        </a:rPr>
                        <a:t>8</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tc>
                  <a:txBody>
                    <a:bodyPr/>
                    <a:lstStyle/>
                    <a:p>
                      <a:pPr algn="r">
                        <a:spcAft>
                          <a:spcPts val="0"/>
                        </a:spcAft>
                      </a:pPr>
                      <a:r>
                        <a:rPr lang="en-US" sz="3200" kern="100" dirty="0">
                          <a:solidFill>
                            <a:schemeClr val="bg1"/>
                          </a:solidFill>
                          <a:effectLst/>
                        </a:rPr>
                        <a:t>tree[9]</a:t>
                      </a:r>
                    </a:p>
                    <a:p>
                      <a:pPr algn="r">
                        <a:spcAft>
                          <a:spcPts val="0"/>
                        </a:spcAft>
                      </a:pPr>
                      <a:r>
                        <a:rPr lang="en-US" sz="3200" kern="100" dirty="0">
                          <a:solidFill>
                            <a:schemeClr val="bg1"/>
                          </a:solidFill>
                          <a:effectLst/>
                        </a:rPr>
                        <a:t>=a</a:t>
                      </a:r>
                      <a:r>
                        <a:rPr lang="en-US" sz="3200" kern="100" baseline="-25000" dirty="0">
                          <a:solidFill>
                            <a:schemeClr val="bg1"/>
                          </a:solidFill>
                          <a:effectLst/>
                        </a:rPr>
                        <a:t>9</a:t>
                      </a:r>
                      <a:endParaRPr lang="zh-CN" sz="4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solidFill>
                      <a:schemeClr val="tx1"/>
                    </a:solidFill>
                  </a:tcPr>
                </a:tc>
                <a:extLst>
                  <a:ext uri="{0D108BD9-81ED-4DB2-BD59-A6C34878D82A}">
                    <a16:rowId xmlns:a16="http://schemas.microsoft.com/office/drawing/2014/main" val="10001"/>
                  </a:ext>
                </a:extLst>
              </a:tr>
            </a:tbl>
          </a:graphicData>
        </a:graphic>
      </p:graphicFrame>
      <p:pic>
        <p:nvPicPr>
          <p:cNvPr id="3" name="图片 2"/>
          <p:cNvPicPr>
            <a:picLocks noChangeAspect="1"/>
          </p:cNvPicPr>
          <p:nvPr/>
        </p:nvPicPr>
        <p:blipFill>
          <a:blip r:embed="rId8"/>
          <a:stretch>
            <a:fillRect/>
          </a:stretch>
        </p:blipFill>
        <p:spPr>
          <a:xfrm>
            <a:off x="16373475" y="3100902"/>
            <a:ext cx="7639705" cy="4496894"/>
          </a:xfrm>
          <a:prstGeom prst="rect">
            <a:avLst/>
          </a:prstGeom>
        </p:spPr>
      </p:pic>
    </p:spTree>
    <p:custDataLst>
      <p:tags r:id="rId2"/>
    </p:custDataLst>
    <p:extLst>
      <p:ext uri="{BB962C8B-B14F-4D97-AF65-F5344CB8AC3E}">
        <p14:creationId xmlns:p14="http://schemas.microsoft.com/office/powerpoint/2010/main" val="84022135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基于</a:t>
              </a:r>
              <a:r>
                <a:rPr lang="en-US" altLang="zh-CN" sz="5600" b="1" spc="600" dirty="0">
                  <a:solidFill>
                    <a:schemeClr val="bg1"/>
                  </a:solidFill>
                  <a:latin typeface="宋体" panose="02010600030101010101" pitchFamily="2" charset="-122"/>
                  <a:ea typeface="宋体" panose="02010600030101010101" pitchFamily="2" charset="-122"/>
                </a:rPr>
                <a:t>tree[]</a:t>
              </a:r>
              <a:r>
                <a:rPr lang="zh-CN" altLang="en-US" sz="5600" b="1" spc="600" dirty="0">
                  <a:solidFill>
                    <a:schemeClr val="bg1"/>
                  </a:solidFill>
                  <a:latin typeface="宋体" panose="02010600030101010101" pitchFamily="2" charset="-122"/>
                  <a:ea typeface="宋体" panose="02010600030101010101" pitchFamily="2" charset="-122"/>
                </a:rPr>
                <a:t>的计算</a:t>
              </a:r>
            </a:p>
          </p:txBody>
        </p:sp>
      </p:grpSp>
      <p:sp>
        <p:nvSpPr>
          <p:cNvPr id="2" name="文本框 1" descr="7b0a202020202262756c6c6574223a20227b5c2263617465676f727949645c223a31303030352c5c2274656d706c61746549645c223a32303233313332387d220a7d0a"/>
          <p:cNvSpPr txBox="1"/>
          <p:nvPr/>
        </p:nvSpPr>
        <p:spPr>
          <a:xfrm>
            <a:off x="709947" y="2869402"/>
            <a:ext cx="21909046" cy="9301008"/>
          </a:xfrm>
          <a:prstGeom prst="rect">
            <a:avLst/>
          </a:prstGeom>
          <a:noFill/>
        </p:spPr>
        <p:txBody>
          <a:bodyPr wrap="square" rtlCol="0">
            <a:spAutoFit/>
          </a:bodyPr>
          <a:lstStyle/>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利用</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数组求</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sum[8</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tree[8]</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sum[7</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tree[7] + tree[6] + tree[4]</a:t>
            </a:r>
          </a:p>
          <a:p>
            <a:pPr algn="l">
              <a:lnSpc>
                <a:spcPct val="17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sum[9</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tree[9] + tree[8]</a:t>
            </a:r>
          </a:p>
          <a:p>
            <a:pPr algn="l">
              <a:lnSpc>
                <a:spcPct val="17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以上关系是如何得到的？借助</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057585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smtClean="0">
                  <a:solidFill>
                    <a:schemeClr val="bg1"/>
                  </a:solidFill>
                  <a:latin typeface="宋体" panose="02010600030101010101" pitchFamily="2" charset="-122"/>
                  <a:ea typeface="宋体" panose="02010600030101010101" pitchFamily="2" charset="-122"/>
                </a:rPr>
                <a:t>sum</a:t>
              </a:r>
              <a:r>
                <a:rPr lang="en-US" altLang="zh-CN" sz="5600" b="1" spc="600" dirty="0" smtClean="0">
                  <a:solidFill>
                    <a:schemeClr val="bg1"/>
                  </a:solidFill>
                  <a:latin typeface="宋体" panose="02010600030101010101" pitchFamily="2" charset="-122"/>
                  <a:ea typeface="宋体" panose="02010600030101010101" pitchFamily="2" charset="-122"/>
                </a:rPr>
                <a:t>[]</a:t>
              </a:r>
              <a:r>
                <a:rPr lang="zh-CN" altLang="en-US" sz="5600" b="1" spc="600" dirty="0" smtClean="0">
                  <a:solidFill>
                    <a:schemeClr val="bg1"/>
                  </a:solidFill>
                  <a:latin typeface="宋体" panose="02010600030101010101" pitchFamily="2" charset="-122"/>
                  <a:ea typeface="宋体" panose="02010600030101010101" pitchFamily="2" charset="-122"/>
                </a:rPr>
                <a:t>的计算</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92286" y="2962750"/>
            <a:ext cx="21909046" cy="7201972"/>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sum[7] = tree[7] + tree[6] + tree[4]</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开始，加上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tree[7]</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(7) = 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 = 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，结束。</a:t>
            </a: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
        <p:nvSpPr>
          <p:cNvPr id="15" name="标题 1"/>
          <p:cNvSpPr txBox="1">
            <a:spLocks noChangeArrowheads="1"/>
          </p:cNvSpPr>
          <p:nvPr/>
        </p:nvSpPr>
        <p:spPr>
          <a:xfrm>
            <a:off x="3425038" y="9980934"/>
            <a:ext cx="4043362" cy="706438"/>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altLang="zh-CN" sz="4000" dirty="0" smtClean="0">
                <a:solidFill>
                  <a:srgbClr val="0070C0"/>
                </a:solidFill>
              </a:rPr>
              <a:t>sum()</a:t>
            </a:r>
            <a:r>
              <a:rPr lang="zh-CN" altLang="en-US" sz="4000" dirty="0" smtClean="0">
                <a:solidFill>
                  <a:srgbClr val="0070C0"/>
                </a:solidFill>
              </a:rPr>
              <a:t>的复杂度？</a:t>
            </a:r>
            <a:endParaRPr lang="zh-CN" altLang="en-US" sz="4000" dirty="0">
              <a:solidFill>
                <a:srgbClr val="0070C0"/>
              </a:solidFill>
            </a:endParaRPr>
          </a:p>
        </p:txBody>
      </p:sp>
      <p:sp>
        <p:nvSpPr>
          <p:cNvPr id="16" name="内容占位符 2"/>
          <p:cNvSpPr txBox="1">
            <a:spLocks noChangeArrowheads="1"/>
          </p:cNvSpPr>
          <p:nvPr/>
        </p:nvSpPr>
        <p:spPr bwMode="auto">
          <a:xfrm>
            <a:off x="6767070" y="9773424"/>
            <a:ext cx="3426379" cy="10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pPr>
            <a:r>
              <a:rPr lang="en-US" altLang="zh-CN" sz="3200" dirty="0">
                <a:solidFill>
                  <a:srgbClr val="FF0000"/>
                </a:solidFill>
              </a:rPr>
              <a:t>O(</a:t>
            </a:r>
            <a:r>
              <a:rPr lang="en-US" altLang="zh-CN" sz="3200" dirty="0" err="1">
                <a:solidFill>
                  <a:srgbClr val="FF0000"/>
                </a:solidFill>
              </a:rPr>
              <a:t>logn</a:t>
            </a:r>
            <a:r>
              <a:rPr lang="en-US" altLang="zh-CN" sz="3200" dirty="0">
                <a:solidFill>
                  <a:srgbClr val="FF0000"/>
                </a:solidFill>
              </a:rPr>
              <a:t>)</a:t>
            </a:r>
          </a:p>
          <a:p>
            <a:pPr eaLnBrk="0" hangingPunct="0">
              <a:spcBef>
                <a:spcPct val="20000"/>
              </a:spcBef>
            </a:pPr>
            <a:r>
              <a:rPr lang="zh-CN" altLang="en-US" sz="3200" dirty="0">
                <a:solidFill>
                  <a:srgbClr val="FF0000"/>
                </a:solidFill>
              </a:rPr>
              <a:t>非常好</a:t>
            </a:r>
            <a:r>
              <a:rPr lang="zh-CN" altLang="en-US" sz="3200" dirty="0" smtClean="0">
                <a:solidFill>
                  <a:srgbClr val="FF0000"/>
                </a:solidFill>
              </a:rPr>
              <a:t>！</a:t>
            </a:r>
            <a:endParaRPr lang="zh-CN" altLang="en-US" sz="3200" dirty="0">
              <a:solidFill>
                <a:srgbClr val="FF0000"/>
              </a:solidFill>
            </a:endParaRPr>
          </a:p>
        </p:txBody>
      </p:sp>
      <p:pic>
        <p:nvPicPr>
          <p:cNvPr id="17" name="图片 16"/>
          <p:cNvPicPr>
            <a:picLocks noChangeAspect="1"/>
          </p:cNvPicPr>
          <p:nvPr/>
        </p:nvPicPr>
        <p:blipFill>
          <a:blip r:embed="rId5"/>
          <a:stretch>
            <a:fillRect/>
          </a:stretch>
        </p:blipFill>
        <p:spPr>
          <a:xfrm>
            <a:off x="14145583" y="4067175"/>
            <a:ext cx="8855749" cy="5263322"/>
          </a:xfrm>
          <a:prstGeom prst="rect">
            <a:avLst/>
          </a:prstGeom>
        </p:spPr>
      </p:pic>
    </p:spTree>
    <p:custDataLst>
      <p:tags r:id="rId1"/>
    </p:custDataLst>
    <p:extLst>
      <p:ext uri="{BB962C8B-B14F-4D97-AF65-F5344CB8AC3E}">
        <p14:creationId xmlns:p14="http://schemas.microsoft.com/office/powerpoint/2010/main" val="33241029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a:solidFill>
                    <a:schemeClr val="bg1"/>
                  </a:solidFill>
                  <a:latin typeface="宋体" panose="02010600030101010101" pitchFamily="2" charset="-122"/>
                  <a:ea typeface="宋体" panose="02010600030101010101" pitchFamily="2" charset="-122"/>
                </a:rPr>
                <a:t>tree[]</a:t>
              </a:r>
              <a:r>
                <a:rPr lang="zh-CN" altLang="en-US" sz="5600" b="1" spc="600" dirty="0">
                  <a:solidFill>
                    <a:schemeClr val="bg1"/>
                  </a:solidFill>
                  <a:latin typeface="宋体" panose="02010600030101010101" pitchFamily="2" charset="-122"/>
                  <a:ea typeface="宋体" panose="02010600030101010101" pitchFamily="2" charset="-122"/>
                </a:rPr>
                <a:t>的更新</a:t>
              </a: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8217634"/>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，和它相关的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都会变化</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改变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都会改变。</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影响</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哪些</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仍然利用</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 = 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lowbit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 = 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，更改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tree[8]</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）直到最后的</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tree[n]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15202289" y="4505325"/>
            <a:ext cx="8065258" cy="4793502"/>
          </a:xfrm>
          <a:prstGeom prst="rect">
            <a:avLst/>
          </a:prstGeom>
        </p:spPr>
      </p:pic>
      <p:sp>
        <p:nvSpPr>
          <p:cNvPr id="10" name="标题 1"/>
          <p:cNvSpPr txBox="1">
            <a:spLocks noChangeArrowheads="1"/>
          </p:cNvSpPr>
          <p:nvPr/>
        </p:nvSpPr>
        <p:spPr>
          <a:xfrm>
            <a:off x="8568538" y="9801243"/>
            <a:ext cx="4043362" cy="706438"/>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zh-CN" altLang="en-US" sz="4000" dirty="0" smtClean="0">
                <a:solidFill>
                  <a:srgbClr val="0070C0"/>
                </a:solidFill>
              </a:rPr>
              <a:t>复杂度？</a:t>
            </a:r>
            <a:endParaRPr lang="zh-CN" altLang="en-US" sz="4000" dirty="0">
              <a:solidFill>
                <a:srgbClr val="0070C0"/>
              </a:solidFill>
            </a:endParaRPr>
          </a:p>
        </p:txBody>
      </p:sp>
      <p:sp>
        <p:nvSpPr>
          <p:cNvPr id="12" name="内容占位符 2"/>
          <p:cNvSpPr txBox="1">
            <a:spLocks noChangeArrowheads="1"/>
          </p:cNvSpPr>
          <p:nvPr/>
        </p:nvSpPr>
        <p:spPr bwMode="auto">
          <a:xfrm>
            <a:off x="10177020" y="9499520"/>
            <a:ext cx="3426379" cy="10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pPr>
            <a:r>
              <a:rPr lang="en-US" altLang="zh-CN" sz="3200" dirty="0">
                <a:solidFill>
                  <a:srgbClr val="FF0000"/>
                </a:solidFill>
              </a:rPr>
              <a:t>O(</a:t>
            </a:r>
            <a:r>
              <a:rPr lang="en-US" altLang="zh-CN" sz="3200" dirty="0" err="1">
                <a:solidFill>
                  <a:srgbClr val="FF0000"/>
                </a:solidFill>
              </a:rPr>
              <a:t>logn</a:t>
            </a:r>
            <a:r>
              <a:rPr lang="en-US" altLang="zh-CN" sz="3200" dirty="0">
                <a:solidFill>
                  <a:srgbClr val="FF0000"/>
                </a:solidFill>
              </a:rPr>
              <a:t>)</a:t>
            </a:r>
          </a:p>
          <a:p>
            <a:pPr eaLnBrk="0" hangingPunct="0">
              <a:spcBef>
                <a:spcPct val="20000"/>
              </a:spcBef>
            </a:pPr>
            <a:r>
              <a:rPr lang="zh-CN" altLang="en-US" sz="3200" dirty="0">
                <a:solidFill>
                  <a:srgbClr val="FF0000"/>
                </a:solidFill>
              </a:rPr>
              <a:t>非常好</a:t>
            </a:r>
            <a:r>
              <a:rPr lang="zh-CN" altLang="en-US" sz="3200" dirty="0" smtClean="0">
                <a:solidFill>
                  <a:srgbClr val="FF0000"/>
                </a:solidFill>
              </a:rPr>
              <a:t>！</a:t>
            </a:r>
            <a:endParaRPr lang="zh-CN" altLang="en-US" sz="3200" dirty="0">
              <a:solidFill>
                <a:srgbClr val="FF0000"/>
              </a:solidFill>
            </a:endParaRPr>
          </a:p>
        </p:txBody>
      </p:sp>
    </p:spTree>
    <p:custDataLst>
      <p:tags r:id="rId1"/>
    </p:custDataLst>
    <p:extLst>
      <p:ext uri="{BB962C8B-B14F-4D97-AF65-F5344CB8AC3E}">
        <p14:creationId xmlns:p14="http://schemas.microsoft.com/office/powerpoint/2010/main" val="8732006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1309"/>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树状数组应用（</a:t>
              </a:r>
              <a:r>
                <a:rPr lang="en-US" altLang="zh-CN" sz="4800" b="1" spc="600" dirty="0" smtClean="0">
                  <a:solidFill>
                    <a:schemeClr val="bg1"/>
                  </a:solidFill>
                  <a:latin typeface="思源宋体 CN Heavy" panose="02020900000000000000" charset="-122"/>
                  <a:ea typeface="思源宋体 CN Heavy" panose="02020900000000000000" charset="-122"/>
                </a:rPr>
                <a:t>1</a:t>
              </a:r>
              <a:r>
                <a:rPr lang="zh-CN" altLang="en-US" sz="4800" b="1" spc="600" dirty="0" smtClean="0">
                  <a:solidFill>
                    <a:schemeClr val="bg1"/>
                  </a:solidFill>
                  <a:latin typeface="思源宋体 CN Heavy" panose="02020900000000000000" charset="-122"/>
                  <a:ea typeface="思源宋体 CN Heavy" panose="02020900000000000000" charset="-122"/>
                </a:rPr>
                <a:t>）：单点修改、区间查询</a:t>
              </a:r>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7879080"/>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数列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）修改元素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add(k, x)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）求和：</a:t>
            </a:r>
          </a:p>
          <a:p>
            <a:pPr algn="l">
              <a:lnSpc>
                <a:spcPct val="17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 (x)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x</a:t>
            </a:r>
          </a:p>
          <a:p>
            <a:pPr algn="l">
              <a:lnSpc>
                <a:spcPct val="17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sum(j) - sum(i-1)</a:t>
            </a:r>
          </a:p>
          <a:p>
            <a:pPr algn="l">
              <a:lnSpc>
                <a:spcPct val="150000"/>
              </a:lnSpc>
            </a:pP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9062764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8109698" y="-2950188"/>
            <a:ext cx="13134166" cy="19414438"/>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6179930" y="1059053"/>
            <a:ext cx="17473232" cy="11787842"/>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a:t>
            </a:r>
            <a:r>
              <a:rPr lang="en-US" altLang="zh-CN" sz="4000" dirty="0" smtClean="0">
                <a:solidFill>
                  <a:schemeClr val="tx1"/>
                </a:solidFill>
                <a:latin typeface="宋体" panose="02010600030101010101" pitchFamily="2" charset="-122"/>
                <a:ea typeface="宋体" panose="02010600030101010101" pitchFamily="2" charset="-122"/>
              </a:rPr>
              <a:t>):  return </a:t>
            </a:r>
            <a:r>
              <a:rPr lang="en-US" altLang="zh-CN" sz="4000" dirty="0">
                <a:solidFill>
                  <a:schemeClr val="tx1"/>
                </a:solidFill>
                <a:latin typeface="宋体" panose="02010600030101010101" pitchFamily="2" charset="-122"/>
                <a:ea typeface="宋体" panose="02010600030101010101" pitchFamily="2" charset="-122"/>
              </a:rPr>
              <a:t>x &amp; -x</a:t>
            </a: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add(x, d):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修改元素</a:t>
            </a:r>
            <a:r>
              <a:rPr lang="en-US" altLang="zh-CN" sz="4000" dirty="0">
                <a:solidFill>
                  <a:schemeClr val="tx1"/>
                </a:solidFill>
                <a:latin typeface="宋体" panose="02010600030101010101" pitchFamily="2" charset="-122"/>
                <a:ea typeface="宋体" panose="02010600030101010101" pitchFamily="2" charset="-122"/>
              </a:rPr>
              <a:t>a[x],  a[x] = a[x] + d</a:t>
            </a:r>
          </a:p>
          <a:p>
            <a:pPr algn="l"/>
            <a:r>
              <a:rPr lang="en-US" altLang="zh-CN" sz="4000" dirty="0">
                <a:solidFill>
                  <a:schemeClr val="tx1"/>
                </a:solidFill>
                <a:latin typeface="宋体" panose="02010600030101010101" pitchFamily="2" charset="-122"/>
                <a:ea typeface="宋体" panose="02010600030101010101" pitchFamily="2" charset="-122"/>
              </a:rPr>
              <a:t>    while(x &lt;= N):</a:t>
            </a:r>
          </a:p>
          <a:p>
            <a:pPr algn="l"/>
            <a:r>
              <a:rPr lang="en-US" altLang="zh-CN" sz="4000" dirty="0">
                <a:solidFill>
                  <a:schemeClr val="tx1"/>
                </a:solidFill>
                <a:latin typeface="宋体" panose="02010600030101010101" pitchFamily="2" charset="-122"/>
                <a:ea typeface="宋体" panose="02010600030101010101" pitchFamily="2" charset="-122"/>
              </a:rPr>
              <a:t>        tree[x] += d</a:t>
            </a:r>
          </a:p>
          <a:p>
            <a:pPr algn="l"/>
            <a:r>
              <a:rPr lang="en-US" altLang="zh-CN" sz="4000" dirty="0">
                <a:solidFill>
                  <a:schemeClr val="tx1"/>
                </a:solidFill>
                <a:latin typeface="宋体" panose="02010600030101010101" pitchFamily="2" charset="-122"/>
                <a:ea typeface="宋体" panose="02010600030101010101" pitchFamily="2" charset="-122"/>
              </a:rPr>
              <a:t>        x +=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a:t>
            </a:r>
          </a:p>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sum(x</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返回前缀和</a:t>
            </a:r>
            <a:r>
              <a:rPr lang="en-US" altLang="zh-CN" sz="4000" dirty="0">
                <a:solidFill>
                  <a:schemeClr val="tx1"/>
                </a:solidFill>
                <a:latin typeface="宋体" panose="02010600030101010101" pitchFamily="2" charset="-122"/>
                <a:ea typeface="宋体" panose="02010600030101010101" pitchFamily="2" charset="-122"/>
              </a:rPr>
              <a:t>sum = a[1] + a[2] +... + a[x]</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0</a:t>
            </a:r>
          </a:p>
          <a:p>
            <a:pPr algn="l"/>
            <a:r>
              <a:rPr lang="en-US" altLang="zh-CN" sz="4000" dirty="0">
                <a:solidFill>
                  <a:schemeClr val="tx1"/>
                </a:solidFill>
                <a:latin typeface="宋体" panose="02010600030101010101" pitchFamily="2" charset="-122"/>
                <a:ea typeface="宋体" panose="02010600030101010101" pitchFamily="2" charset="-122"/>
              </a:rPr>
              <a:t>    while(x &gt; 0):</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ans</a:t>
            </a:r>
            <a:r>
              <a:rPr lang="en-US" altLang="zh-CN" sz="4000" dirty="0">
                <a:solidFill>
                  <a:schemeClr val="tx1"/>
                </a:solidFill>
                <a:latin typeface="宋体" panose="02010600030101010101" pitchFamily="2" charset="-122"/>
                <a:ea typeface="宋体" panose="02010600030101010101" pitchFamily="2" charset="-122"/>
              </a:rPr>
              <a:t> += tree[x]</a:t>
            </a:r>
          </a:p>
          <a:p>
            <a:pPr algn="l"/>
            <a:r>
              <a:rPr lang="en-US" altLang="zh-CN" sz="4000" dirty="0">
                <a:solidFill>
                  <a:schemeClr val="tx1"/>
                </a:solidFill>
                <a:latin typeface="宋体" panose="02010600030101010101" pitchFamily="2" charset="-122"/>
                <a:ea typeface="宋体" panose="02010600030101010101" pitchFamily="2" charset="-122"/>
              </a:rPr>
              <a:t>        x -= </a:t>
            </a:r>
            <a:r>
              <a:rPr lang="en-US" altLang="zh-CN" sz="4000" dirty="0" err="1">
                <a:solidFill>
                  <a:schemeClr val="tx1"/>
                </a:solidFill>
                <a:latin typeface="宋体" panose="02010600030101010101" pitchFamily="2" charset="-122"/>
                <a:ea typeface="宋体" panose="02010600030101010101" pitchFamily="2" charset="-122"/>
              </a:rPr>
              <a:t>lowbit</a:t>
            </a:r>
            <a:r>
              <a:rPr lang="en-US" altLang="zh-CN" sz="4000" dirty="0">
                <a:solidFill>
                  <a:schemeClr val="tx1"/>
                </a:solidFill>
                <a:latin typeface="宋体" panose="02010600030101010101" pitchFamily="2" charset="-122"/>
                <a:ea typeface="宋体" panose="02010600030101010101" pitchFamily="2" charset="-122"/>
              </a:rPr>
              <a:t>(x)</a:t>
            </a:r>
          </a:p>
          <a:p>
            <a:pPr algn="l"/>
            <a:r>
              <a:rPr lang="en-US" altLang="zh-CN" sz="4000" dirty="0">
                <a:solidFill>
                  <a:schemeClr val="tx1"/>
                </a:solidFill>
                <a:latin typeface="宋体" panose="02010600030101010101" pitchFamily="2" charset="-122"/>
                <a:ea typeface="宋体" panose="02010600030101010101" pitchFamily="2" charset="-122"/>
              </a:rPr>
              <a:t>    return </a:t>
            </a:r>
            <a:r>
              <a:rPr lang="en-US" altLang="zh-CN" sz="4000" dirty="0" err="1">
                <a:solidFill>
                  <a:schemeClr val="tx1"/>
                </a:solidFill>
                <a:latin typeface="宋体" panose="02010600030101010101" pitchFamily="2" charset="-122"/>
                <a:ea typeface="宋体" panose="02010600030101010101" pitchFamily="2" charset="-122"/>
              </a:rPr>
              <a:t>ans</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smtClean="0">
                <a:solidFill>
                  <a:schemeClr val="tx1"/>
                </a:solidFill>
                <a:latin typeface="宋体" panose="02010600030101010101" pitchFamily="2" charset="-122"/>
                <a:ea typeface="宋体" panose="02010600030101010101" pitchFamily="2" charset="-122"/>
              </a:rPr>
              <a:t>N=1000</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tree = [0] * N</a:t>
            </a:r>
          </a:p>
          <a:p>
            <a:pPr algn="l"/>
            <a:r>
              <a:rPr lang="en-US" altLang="zh-CN" sz="4000" dirty="0">
                <a:solidFill>
                  <a:schemeClr val="tx1"/>
                </a:solidFill>
                <a:latin typeface="宋体" panose="02010600030101010101" pitchFamily="2" charset="-122"/>
                <a:ea typeface="宋体" panose="02010600030101010101" pitchFamily="2" charset="-122"/>
              </a:rPr>
              <a:t>a=[0,4,5,6,7,8,9,10,11,12,13]</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range(1,11):         </a:t>
            </a:r>
            <a:r>
              <a:rPr lang="en-US" altLang="zh-CN" sz="4000" dirty="0" smtClean="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smtClean="0">
                <a:solidFill>
                  <a:srgbClr val="FF0000"/>
                </a:solidFill>
                <a:latin typeface="宋体" panose="02010600030101010101" pitchFamily="2" charset="-122"/>
                <a:ea typeface="宋体" panose="02010600030101010101" pitchFamily="2" charset="-122"/>
              </a:rPr>
              <a:t>计算</a:t>
            </a:r>
            <a:r>
              <a:rPr lang="en-US" altLang="zh-CN" sz="4000" dirty="0" smtClean="0">
                <a:solidFill>
                  <a:srgbClr val="FF0000"/>
                </a:solidFill>
                <a:latin typeface="宋体" panose="02010600030101010101" pitchFamily="2" charset="-122"/>
                <a:ea typeface="宋体" panose="02010600030101010101" pitchFamily="2" charset="-122"/>
              </a:rPr>
              <a:t>tree</a:t>
            </a:r>
            <a:r>
              <a:rPr lang="en-US" altLang="zh-CN" sz="4000" dirty="0">
                <a:solidFill>
                  <a:srgbClr val="FF0000"/>
                </a:solidFill>
                <a:latin typeface="宋体" panose="02010600030101010101" pitchFamily="2" charset="-122"/>
                <a:ea typeface="宋体" panose="02010600030101010101" pitchFamily="2" charset="-122"/>
              </a:rPr>
              <a:t>[]</a:t>
            </a:r>
            <a:r>
              <a:rPr lang="zh-CN" altLang="en-US" sz="4000" dirty="0">
                <a:solidFill>
                  <a:srgbClr val="FF0000"/>
                </a:solidFill>
                <a:latin typeface="宋体" panose="02010600030101010101" pitchFamily="2" charset="-122"/>
                <a:ea typeface="宋体" panose="02010600030101010101" pitchFamily="2" charset="-122"/>
              </a:rPr>
              <a:t>数组</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add(</a:t>
            </a:r>
            <a:r>
              <a:rPr lang="en-US" altLang="zh-CN" sz="4000" dirty="0" err="1">
                <a:solidFill>
                  <a:schemeClr val="tx1"/>
                </a:solidFill>
                <a:latin typeface="宋体" panose="02010600030101010101" pitchFamily="2" charset="-122"/>
                <a:ea typeface="宋体" panose="02010600030101010101" pitchFamily="2" charset="-122"/>
              </a:rPr>
              <a:t>i,a</a:t>
            </a:r>
            <a:r>
              <a:rPr lang="en-US" altLang="zh-CN" sz="4000" dirty="0">
                <a:solidFill>
                  <a:schemeClr val="tx1"/>
                </a:solidFill>
                <a:latin typeface="宋体" panose="02010600030101010101" pitchFamily="2" charset="-122"/>
                <a:ea typeface="宋体" panose="02010600030101010101" pitchFamily="2" charset="-122"/>
              </a:rPr>
              <a:t>[</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print("old:[5,8]=",sum(8)-sum(4)) #</a:t>
            </a:r>
            <a:r>
              <a:rPr lang="zh-CN" altLang="en-US" sz="4000" dirty="0">
                <a:solidFill>
                  <a:schemeClr val="tx1"/>
                </a:solidFill>
                <a:latin typeface="宋体" panose="02010600030101010101" pitchFamily="2" charset="-122"/>
                <a:ea typeface="宋体" panose="02010600030101010101" pitchFamily="2" charset="-122"/>
              </a:rPr>
              <a:t>查询区间和，例如查询</a:t>
            </a:r>
            <a:r>
              <a:rPr lang="en-US" altLang="zh-CN" sz="4000" dirty="0">
                <a:solidFill>
                  <a:schemeClr val="tx1"/>
                </a:solidFill>
                <a:latin typeface="宋体" panose="02010600030101010101" pitchFamily="2" charset="-122"/>
                <a:ea typeface="宋体" panose="02010600030101010101" pitchFamily="2" charset="-122"/>
              </a:rPr>
              <a:t>[5,8</a:t>
            </a:r>
            <a:r>
              <a:rPr lang="en-US" altLang="zh-CN" sz="4000" dirty="0" smtClean="0">
                <a:solidFill>
                  <a:schemeClr val="tx1"/>
                </a:solidFill>
                <a:latin typeface="宋体" panose="02010600030101010101" pitchFamily="2" charset="-122"/>
                <a:ea typeface="宋体" panose="02010600030101010101" pitchFamily="2" charset="-122"/>
              </a:rPr>
              <a:t>]</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add(5,100) </a:t>
            </a:r>
            <a:r>
              <a:rPr lang="en-US" altLang="zh-CN" sz="4000" dirty="0" smtClean="0">
                <a:solidFill>
                  <a:schemeClr val="tx1"/>
                </a:solidFill>
                <a:latin typeface="宋体" panose="02010600030101010101" pitchFamily="2" charset="-122"/>
                <a:ea typeface="宋体" panose="02010600030101010101" pitchFamily="2" charset="-122"/>
              </a:rPr>
              <a:t>                       #</a:t>
            </a:r>
            <a:r>
              <a:rPr lang="zh-CN" altLang="en-US" sz="4000" dirty="0">
                <a:solidFill>
                  <a:schemeClr val="tx1"/>
                </a:solidFill>
                <a:latin typeface="宋体" panose="02010600030101010101" pitchFamily="2" charset="-122"/>
                <a:ea typeface="宋体" panose="02010600030101010101" pitchFamily="2" charset="-122"/>
              </a:rPr>
              <a:t>模拟一次修改： </a:t>
            </a:r>
            <a:r>
              <a:rPr lang="en-US" altLang="zh-CN" sz="4000" dirty="0">
                <a:solidFill>
                  <a:schemeClr val="tx1"/>
                </a:solidFill>
                <a:latin typeface="宋体" panose="02010600030101010101" pitchFamily="2" charset="-122"/>
                <a:ea typeface="宋体" panose="02010600030101010101" pitchFamily="2" charset="-122"/>
              </a:rPr>
              <a:t>a[5] = a[5]+100</a:t>
            </a:r>
          </a:p>
          <a:p>
            <a:pPr algn="l"/>
            <a:r>
              <a:rPr lang="en-US" altLang="zh-CN" sz="4000" dirty="0">
                <a:solidFill>
                  <a:schemeClr val="tx1"/>
                </a:solidFill>
                <a:latin typeface="宋体" panose="02010600030101010101" pitchFamily="2" charset="-122"/>
                <a:ea typeface="宋体" panose="02010600030101010101" pitchFamily="2" charset="-122"/>
              </a:rPr>
              <a:t>print("new:[5,8]=",sum(8)-sum(4))</a:t>
            </a:r>
          </a:p>
        </p:txBody>
      </p:sp>
    </p:spTree>
    <p:custDataLst>
      <p:tags r:id="rId1"/>
    </p:custDataLst>
    <p:extLst>
      <p:ext uri="{BB962C8B-B14F-4D97-AF65-F5344CB8AC3E}">
        <p14:creationId xmlns:p14="http://schemas.microsoft.com/office/powerpoint/2010/main" val="2406979373"/>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3110069"/>
            <a:chOff x="0" y="-48"/>
            <a:chExt cx="38400" cy="4898"/>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3628" cy="3635"/>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树状数组应用（</a:t>
              </a:r>
              <a:r>
                <a:rPr lang="en-US" altLang="zh-CN" sz="4800" b="1" spc="600" dirty="0" smtClean="0">
                  <a:solidFill>
                    <a:schemeClr val="bg1"/>
                  </a:solidFill>
                  <a:latin typeface="思源宋体 CN Heavy" panose="02020900000000000000" charset="-122"/>
                  <a:ea typeface="思源宋体 CN Heavy" panose="02020900000000000000" charset="-122"/>
                </a:rPr>
                <a:t>2</a:t>
              </a:r>
              <a:r>
                <a:rPr lang="zh-CN" altLang="en-US" sz="4800" b="1" spc="600" dirty="0" smtClean="0">
                  <a:solidFill>
                    <a:schemeClr val="bg1"/>
                  </a:solidFill>
                  <a:latin typeface="思源宋体 CN Heavy" panose="02020900000000000000" charset="-122"/>
                  <a:ea typeface="思源宋体 CN Heavy" panose="02020900000000000000" charset="-122"/>
                </a:rPr>
                <a:t>）：</a:t>
              </a:r>
              <a:endParaRPr lang="en-US" altLang="zh-CN" sz="4800" b="1" spc="600" dirty="0" smtClean="0">
                <a:solidFill>
                  <a:schemeClr val="bg1"/>
                </a:solidFill>
                <a:latin typeface="思源宋体 CN Heavy" panose="02020900000000000000" charset="-122"/>
                <a:ea typeface="思源宋体 CN Heavy" panose="02020900000000000000" charset="-122"/>
              </a:endParaRPr>
            </a:p>
            <a:p>
              <a:pPr algn="l"/>
              <a:r>
                <a:rPr lang="zh-CN" altLang="en-US" sz="4800" b="1" spc="600" dirty="0" smtClean="0">
                  <a:solidFill>
                    <a:schemeClr val="bg1"/>
                  </a:solidFill>
                  <a:latin typeface="思源宋体 CN Heavy" panose="02020900000000000000" charset="-122"/>
                  <a:ea typeface="思源宋体 CN Heavy" panose="02020900000000000000" charset="-122"/>
                </a:rPr>
                <a:t>区间修改、区间查询 </a:t>
              </a:r>
              <a:r>
                <a:rPr lang="en-US" altLang="zh-CN" sz="4800" b="1" spc="600" dirty="0" err="1" smtClean="0">
                  <a:solidFill>
                    <a:schemeClr val="bg1"/>
                  </a:solidFill>
                  <a:latin typeface="思源宋体 CN Heavy" panose="02020900000000000000" charset="-122"/>
                  <a:ea typeface="思源宋体 CN Heavy" panose="02020900000000000000" charset="-122"/>
                </a:rPr>
                <a:t>lanqiaoOJ</a:t>
              </a:r>
              <a:r>
                <a:rPr lang="en-US" altLang="zh-CN" sz="4800" b="1" spc="600" dirty="0" smtClean="0">
                  <a:solidFill>
                    <a:schemeClr val="bg1"/>
                  </a:solidFill>
                  <a:latin typeface="思源宋体 CN Heavy" panose="02020900000000000000" charset="-122"/>
                  <a:ea typeface="思源宋体 CN Heavy" panose="02020900000000000000" charset="-122"/>
                </a:rPr>
                <a:t> 1133</a:t>
              </a:r>
            </a:p>
            <a:p>
              <a:pPr algn="l"/>
              <a:endParaRPr sz="48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137076" y="2817071"/>
            <a:ext cx="22002323" cy="8217634"/>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给定一个长度为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，初值为</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Q</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个操作，操作有两种：</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 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：将区间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内每个数加上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：输出区间</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 R]</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内每个数的和</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1 ≤ n</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m ≤ </a:t>
            </a:r>
            <a:r>
              <a:rPr lang="en-US" altLang="zh-CN" sz="4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行包含</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的初值</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3~M-2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行每行表示一个操作</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输出描述</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输出每行一个整数，表示查询的答案</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539566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493485" y="420424"/>
            <a:ext cx="6400801" cy="12218730"/>
          </a:xfrm>
          <a:prstGeom prst="rect">
            <a:avLst/>
          </a:prstGeom>
          <a:noFill/>
        </p:spPr>
        <p:txBody>
          <a:bodyPr wrap="square" rtlCol="0">
            <a:spAutoFit/>
          </a:bodyPr>
          <a:lstStyle/>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M</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表示数组</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的长度和操作个数</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个非负整数</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36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3600" baseline="-250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3~Q-2</a:t>
            </a:r>
            <a:r>
              <a:rPr lang="zh-CN" altLang="en-US" sz="36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行：每</a:t>
            </a:r>
            <a:r>
              <a:rPr lang="zh-CN" altLang="en-US"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行表示一个操作</a:t>
            </a:r>
            <a:endPar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1 2 3 4 5</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2 1 2</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1 2 3 1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2 1 3</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1 1 5 1</a:t>
            </a:r>
          </a:p>
          <a:p>
            <a:pPr algn="l"/>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2 1 5</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8</a:t>
            </a:r>
          </a:p>
          <a:p>
            <a:pPr algn="l"/>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22</a:t>
            </a:r>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881256" y="1059053"/>
            <a:ext cx="15771905" cy="11310789"/>
          </a:xfrm>
          <a:prstGeom prst="rect">
            <a:avLst/>
          </a:prstGeom>
          <a:noFill/>
          <a:ln>
            <a:noFill/>
          </a:ln>
        </p:spPr>
        <p:txBody>
          <a:bodyPr wrap="square" rtlCol="0">
            <a:spAutoFit/>
          </a:bodyPr>
          <a:lstStyle/>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x &amp; -x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update1(x, d):      #</a:t>
            </a:r>
            <a:r>
              <a:rPr lang="zh-CN" altLang="en-US" sz="900" dirty="0">
                <a:solidFill>
                  <a:schemeClr val="tx1"/>
                </a:solidFill>
                <a:latin typeface="宋体" panose="02010600030101010101" pitchFamily="2" charset="-122"/>
                <a:ea typeface="宋体" panose="02010600030101010101" pitchFamily="2" charset="-122"/>
              </a:rPr>
              <a:t>修改元素</a:t>
            </a:r>
            <a:r>
              <a:rPr lang="en-US" altLang="zh-CN" sz="900" dirty="0">
                <a:solidFill>
                  <a:schemeClr val="tx1"/>
                </a:solidFill>
                <a:latin typeface="宋体" panose="02010600030101010101" pitchFamily="2" charset="-122"/>
                <a:ea typeface="宋体" panose="02010600030101010101" pitchFamily="2" charset="-122"/>
              </a:rPr>
              <a:t>a[x],  a[x] = a[x] + d</a:t>
            </a:r>
          </a:p>
          <a:p>
            <a:pPr algn="l"/>
            <a:r>
              <a:rPr lang="en-US" altLang="zh-CN" sz="900" dirty="0">
                <a:solidFill>
                  <a:schemeClr val="tx1"/>
                </a:solidFill>
                <a:latin typeface="宋体" panose="02010600030101010101" pitchFamily="2" charset="-122"/>
                <a:ea typeface="宋体" panose="02010600030101010101" pitchFamily="2" charset="-122"/>
              </a:rPr>
              <a:t>    while(x &lt;= N):</a:t>
            </a:r>
          </a:p>
          <a:p>
            <a:pPr algn="l"/>
            <a:r>
              <a:rPr lang="en-US" altLang="zh-CN" sz="900" dirty="0">
                <a:solidFill>
                  <a:schemeClr val="tx1"/>
                </a:solidFill>
                <a:latin typeface="宋体" panose="02010600030101010101" pitchFamily="2" charset="-122"/>
                <a:ea typeface="宋体" panose="02010600030101010101" pitchFamily="2" charset="-122"/>
              </a:rPr>
              <a:t>        tree1[x] += d</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update2(x, d):      #</a:t>
            </a:r>
            <a:r>
              <a:rPr lang="zh-CN" altLang="en-US" sz="900" dirty="0">
                <a:solidFill>
                  <a:schemeClr val="tx1"/>
                </a:solidFill>
                <a:latin typeface="宋体" panose="02010600030101010101" pitchFamily="2" charset="-122"/>
                <a:ea typeface="宋体" panose="02010600030101010101" pitchFamily="2" charset="-122"/>
              </a:rPr>
              <a:t>修改元素</a:t>
            </a:r>
            <a:r>
              <a:rPr lang="en-US" altLang="zh-CN" sz="900" dirty="0">
                <a:solidFill>
                  <a:schemeClr val="tx1"/>
                </a:solidFill>
                <a:latin typeface="宋体" panose="02010600030101010101" pitchFamily="2" charset="-122"/>
                <a:ea typeface="宋体" panose="02010600030101010101" pitchFamily="2" charset="-122"/>
              </a:rPr>
              <a:t>a[x],  a[x] = a[x] + d</a:t>
            </a:r>
          </a:p>
          <a:p>
            <a:pPr algn="l"/>
            <a:r>
              <a:rPr lang="en-US" altLang="zh-CN" sz="900" dirty="0">
                <a:solidFill>
                  <a:schemeClr val="tx1"/>
                </a:solidFill>
                <a:latin typeface="宋体" panose="02010600030101010101" pitchFamily="2" charset="-122"/>
                <a:ea typeface="宋体" panose="02010600030101010101" pitchFamily="2" charset="-122"/>
              </a:rPr>
              <a:t>    while(x &lt;= N):</a:t>
            </a:r>
          </a:p>
          <a:p>
            <a:pPr algn="l"/>
            <a:r>
              <a:rPr lang="en-US" altLang="zh-CN" sz="900" dirty="0">
                <a:solidFill>
                  <a:schemeClr val="tx1"/>
                </a:solidFill>
                <a:latin typeface="宋体" panose="02010600030101010101" pitchFamily="2" charset="-122"/>
                <a:ea typeface="宋体" panose="02010600030101010101" pitchFamily="2" charset="-122"/>
              </a:rPr>
              <a:t>        tree2[x] += d</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sum1(x):      </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0</a:t>
            </a:r>
          </a:p>
          <a:p>
            <a:pPr algn="l"/>
            <a:r>
              <a:rPr lang="en-US" altLang="zh-CN" sz="900" dirty="0">
                <a:solidFill>
                  <a:schemeClr val="tx1"/>
                </a:solidFill>
                <a:latin typeface="宋体" panose="02010600030101010101" pitchFamily="2" charset="-122"/>
                <a:ea typeface="宋体" panose="02010600030101010101" pitchFamily="2" charset="-122"/>
              </a:rPr>
              <a:t>    while(x &gt; 0):</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tree1[x]</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a:t>
            </a:r>
            <a:r>
              <a:rPr lang="en-US" altLang="zh-CN" sz="900" dirty="0" err="1">
                <a:solidFill>
                  <a:schemeClr val="tx1"/>
                </a:solidFill>
                <a:latin typeface="宋体" panose="02010600030101010101" pitchFamily="2" charset="-122"/>
                <a:ea typeface="宋体" panose="02010600030101010101" pitchFamily="2" charset="-122"/>
              </a:rPr>
              <a:t>ans</a:t>
            </a:r>
            <a:endParaRPr lang="en-US" altLang="zh-CN" sz="900" dirty="0">
              <a:solidFill>
                <a:schemeClr val="tx1"/>
              </a:solidFill>
              <a:latin typeface="宋体" panose="02010600030101010101" pitchFamily="2" charset="-122"/>
              <a:ea typeface="宋体" panose="02010600030101010101" pitchFamily="2" charset="-122"/>
            </a:endParaRPr>
          </a:p>
          <a:p>
            <a:pPr algn="l"/>
            <a:r>
              <a:rPr lang="en-US" altLang="zh-CN" sz="900" dirty="0" err="1">
                <a:solidFill>
                  <a:schemeClr val="tx1"/>
                </a:solidFill>
                <a:latin typeface="宋体" panose="02010600030101010101" pitchFamily="2" charset="-122"/>
                <a:ea typeface="宋体" panose="02010600030101010101" pitchFamily="2" charset="-122"/>
              </a:rPr>
              <a:t>def</a:t>
            </a:r>
            <a:r>
              <a:rPr lang="en-US" altLang="zh-CN" sz="900" dirty="0">
                <a:solidFill>
                  <a:schemeClr val="tx1"/>
                </a:solidFill>
                <a:latin typeface="宋体" panose="02010600030101010101" pitchFamily="2" charset="-122"/>
                <a:ea typeface="宋体" panose="02010600030101010101" pitchFamily="2" charset="-122"/>
              </a:rPr>
              <a:t> sum2(x):      </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0</a:t>
            </a:r>
          </a:p>
          <a:p>
            <a:pPr algn="l"/>
            <a:r>
              <a:rPr lang="en-US" altLang="zh-CN" sz="900" dirty="0">
                <a:solidFill>
                  <a:schemeClr val="tx1"/>
                </a:solidFill>
                <a:latin typeface="宋体" panose="02010600030101010101" pitchFamily="2" charset="-122"/>
                <a:ea typeface="宋体" panose="02010600030101010101" pitchFamily="2" charset="-122"/>
              </a:rPr>
              <a:t>    while(x &gt; 0):</a:t>
            </a:r>
          </a:p>
          <a:p>
            <a:pPr algn="l"/>
            <a:r>
              <a:rPr lang="en-US" altLang="zh-CN" sz="900" dirty="0">
                <a:solidFill>
                  <a:schemeClr val="tx1"/>
                </a:solidFill>
                <a:latin typeface="宋体" panose="02010600030101010101" pitchFamily="2" charset="-122"/>
                <a:ea typeface="宋体" panose="02010600030101010101" pitchFamily="2" charset="-122"/>
              </a:rPr>
              <a:t>        </a:t>
            </a:r>
            <a:r>
              <a:rPr lang="en-US" altLang="zh-CN" sz="900" dirty="0" err="1">
                <a:solidFill>
                  <a:schemeClr val="tx1"/>
                </a:solidFill>
                <a:latin typeface="宋体" panose="02010600030101010101" pitchFamily="2" charset="-122"/>
                <a:ea typeface="宋体" panose="02010600030101010101" pitchFamily="2" charset="-122"/>
              </a:rPr>
              <a:t>ans</a:t>
            </a:r>
            <a:r>
              <a:rPr lang="en-US" altLang="zh-CN" sz="900" dirty="0">
                <a:solidFill>
                  <a:schemeClr val="tx1"/>
                </a:solidFill>
                <a:latin typeface="宋体" panose="02010600030101010101" pitchFamily="2" charset="-122"/>
                <a:ea typeface="宋体" panose="02010600030101010101" pitchFamily="2" charset="-122"/>
              </a:rPr>
              <a:t> += tree2[x]</a:t>
            </a:r>
          </a:p>
          <a:p>
            <a:pPr algn="l"/>
            <a:r>
              <a:rPr lang="en-US" altLang="zh-CN" sz="900" dirty="0">
                <a:solidFill>
                  <a:schemeClr val="tx1"/>
                </a:solidFill>
                <a:latin typeface="宋体" panose="02010600030101010101" pitchFamily="2" charset="-122"/>
                <a:ea typeface="宋体" panose="02010600030101010101" pitchFamily="2" charset="-122"/>
              </a:rPr>
              <a:t>        x -= </a:t>
            </a:r>
            <a:r>
              <a:rPr lang="en-US" altLang="zh-CN" sz="900" dirty="0" err="1">
                <a:solidFill>
                  <a:schemeClr val="tx1"/>
                </a:solidFill>
                <a:latin typeface="宋体" panose="02010600030101010101" pitchFamily="2" charset="-122"/>
                <a:ea typeface="宋体" panose="02010600030101010101" pitchFamily="2" charset="-122"/>
              </a:rPr>
              <a:t>lowbit</a:t>
            </a:r>
            <a:r>
              <a:rPr lang="en-US" altLang="zh-CN" sz="900" dirty="0">
                <a:solidFill>
                  <a:schemeClr val="tx1"/>
                </a:solidFill>
                <a:latin typeface="宋体" panose="02010600030101010101" pitchFamily="2" charset="-122"/>
                <a:ea typeface="宋体" panose="02010600030101010101" pitchFamily="2" charset="-122"/>
              </a:rPr>
              <a:t>(x)</a:t>
            </a:r>
          </a:p>
          <a:p>
            <a:pPr algn="l"/>
            <a:r>
              <a:rPr lang="en-US" altLang="zh-CN" sz="900" dirty="0">
                <a:solidFill>
                  <a:schemeClr val="tx1"/>
                </a:solidFill>
                <a:latin typeface="宋体" panose="02010600030101010101" pitchFamily="2" charset="-122"/>
                <a:ea typeface="宋体" panose="02010600030101010101" pitchFamily="2" charset="-122"/>
              </a:rPr>
              <a:t>    return </a:t>
            </a:r>
            <a:r>
              <a:rPr lang="en-US" altLang="zh-CN" sz="900" dirty="0" err="1">
                <a:solidFill>
                  <a:schemeClr val="tx1"/>
                </a:solidFill>
                <a:latin typeface="宋体" panose="02010600030101010101" pitchFamily="2" charset="-122"/>
                <a:ea typeface="宋体" panose="02010600030101010101" pitchFamily="2" charset="-122"/>
              </a:rPr>
              <a:t>ans</a:t>
            </a:r>
            <a:endParaRPr lang="en-US" altLang="zh-CN" sz="900" dirty="0">
              <a:solidFill>
                <a:schemeClr val="tx1"/>
              </a:solidFill>
              <a:latin typeface="宋体" panose="02010600030101010101" pitchFamily="2" charset="-122"/>
              <a:ea typeface="宋体" panose="02010600030101010101" pitchFamily="2" charset="-122"/>
            </a:endParaRPr>
          </a:p>
          <a:p>
            <a:pPr algn="l"/>
            <a:r>
              <a:rPr lang="en-US" altLang="zh-CN" sz="1100" dirty="0" smtClean="0">
                <a:solidFill>
                  <a:schemeClr val="tx1"/>
                </a:solidFill>
                <a:latin typeface="宋体" panose="02010600030101010101" pitchFamily="2" charset="-122"/>
                <a:ea typeface="宋体" panose="02010600030101010101" pitchFamily="2" charset="-122"/>
              </a:rPr>
              <a:t>N </a:t>
            </a:r>
            <a:r>
              <a:rPr lang="en-US" altLang="zh-CN" sz="1100" dirty="0">
                <a:solidFill>
                  <a:schemeClr val="tx1"/>
                </a:solidFill>
                <a:latin typeface="宋体" panose="02010600030101010101" pitchFamily="2" charset="-122"/>
                <a:ea typeface="宋体" panose="02010600030101010101" pitchFamily="2" charset="-122"/>
              </a:rPr>
              <a:t>= 100010</a:t>
            </a:r>
          </a:p>
          <a:p>
            <a:pPr algn="l"/>
            <a:r>
              <a:rPr lang="en-US" altLang="zh-CN" sz="1100" dirty="0">
                <a:solidFill>
                  <a:schemeClr val="tx1"/>
                </a:solidFill>
                <a:latin typeface="宋体" panose="02010600030101010101" pitchFamily="2" charset="-122"/>
                <a:ea typeface="宋体" panose="02010600030101010101" pitchFamily="2" charset="-122"/>
              </a:rPr>
              <a:t>tree1 = [0] * N</a:t>
            </a:r>
          </a:p>
          <a:p>
            <a:pPr algn="l"/>
            <a:r>
              <a:rPr lang="en-US" altLang="zh-CN" sz="1100" dirty="0">
                <a:solidFill>
                  <a:schemeClr val="tx1"/>
                </a:solidFill>
                <a:latin typeface="宋体" panose="02010600030101010101" pitchFamily="2" charset="-122"/>
                <a:ea typeface="宋体" panose="02010600030101010101" pitchFamily="2" charset="-122"/>
              </a:rPr>
              <a:t>tree2 = [0] * N   #2</a:t>
            </a:r>
            <a:r>
              <a:rPr lang="zh-CN" altLang="en-US" sz="1100" dirty="0">
                <a:solidFill>
                  <a:schemeClr val="tx1"/>
                </a:solidFill>
                <a:latin typeface="宋体" panose="02010600030101010101" pitchFamily="2" charset="-122"/>
                <a:ea typeface="宋体" panose="02010600030101010101" pitchFamily="2" charset="-122"/>
              </a:rPr>
              <a:t>个树状数组</a:t>
            </a:r>
          </a:p>
          <a:p>
            <a:pPr algn="l"/>
            <a:r>
              <a:rPr lang="en-US" altLang="zh-CN" sz="4000" dirty="0">
                <a:solidFill>
                  <a:srgbClr val="FF0000"/>
                </a:solidFill>
                <a:latin typeface="宋体" panose="02010600030101010101" pitchFamily="2" charset="-122"/>
                <a:ea typeface="宋体" panose="02010600030101010101" pitchFamily="2" charset="-122"/>
              </a:rPr>
              <a:t>n, m = map(</a:t>
            </a:r>
            <a:r>
              <a:rPr lang="en-US" altLang="zh-CN" sz="4000" dirty="0" err="1">
                <a:solidFill>
                  <a:srgbClr val="FF0000"/>
                </a:solidFill>
                <a:latin typeface="宋体" panose="02010600030101010101" pitchFamily="2" charset="-122"/>
                <a:ea typeface="宋体" panose="02010600030101010101" pitchFamily="2" charset="-122"/>
              </a:rPr>
              <a:t>int,input</a:t>
            </a:r>
            <a:r>
              <a:rPr lang="en-US" altLang="zh-CN" sz="4000" dirty="0">
                <a:solidFill>
                  <a:srgbClr val="FF0000"/>
                </a:solidFill>
                <a:latin typeface="宋体" panose="02010600030101010101" pitchFamily="2" charset="-122"/>
                <a:ea typeface="宋体" panose="02010600030101010101" pitchFamily="2" charset="-122"/>
              </a:rPr>
              <a:t>().split())</a:t>
            </a:r>
          </a:p>
          <a:p>
            <a:pPr algn="l"/>
            <a:r>
              <a:rPr lang="en-US" altLang="zh-CN" sz="1800" dirty="0">
                <a:solidFill>
                  <a:schemeClr val="tx1"/>
                </a:solidFill>
                <a:latin typeface="宋体" panose="02010600030101010101" pitchFamily="2" charset="-122"/>
                <a:ea typeface="宋体" panose="02010600030101010101" pitchFamily="2" charset="-122"/>
              </a:rPr>
              <a:t>old = 0</a:t>
            </a:r>
          </a:p>
          <a:p>
            <a:pPr algn="l"/>
            <a:r>
              <a:rPr lang="en-US" altLang="zh-CN" sz="4000" dirty="0">
                <a:solidFill>
                  <a:srgbClr val="FF0000"/>
                </a:solidFill>
                <a:latin typeface="宋体" panose="02010600030101010101" pitchFamily="2" charset="-122"/>
                <a:ea typeface="宋体" panose="02010600030101010101" pitchFamily="2" charset="-122"/>
              </a:rPr>
              <a:t>a = [0]+[</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input().split()]  #a[0]</a:t>
            </a:r>
            <a:r>
              <a:rPr lang="zh-CN" altLang="en-US" sz="4000" dirty="0">
                <a:solidFill>
                  <a:srgbClr val="FF0000"/>
                </a:solidFill>
                <a:latin typeface="宋体" panose="02010600030101010101" pitchFamily="2" charset="-122"/>
                <a:ea typeface="宋体" panose="02010600030101010101" pitchFamily="2" charset="-122"/>
              </a:rPr>
              <a:t>不用</a:t>
            </a:r>
          </a:p>
          <a:p>
            <a:pPr algn="l"/>
            <a:r>
              <a:rPr lang="en-US" altLang="zh-CN" sz="1400" dirty="0">
                <a:solidFill>
                  <a:schemeClr val="tx1"/>
                </a:solidFill>
                <a:latin typeface="宋体" panose="02010600030101010101" pitchFamily="2" charset="-122"/>
                <a:ea typeface="宋体" panose="02010600030101010101" pitchFamily="2" charset="-122"/>
              </a:rPr>
              <a:t>for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in range(1,n+1):    </a:t>
            </a:r>
          </a:p>
          <a:p>
            <a:pPr algn="l"/>
            <a:r>
              <a:rPr lang="en-US" altLang="zh-CN" sz="1400" dirty="0">
                <a:solidFill>
                  <a:schemeClr val="tx1"/>
                </a:solidFill>
                <a:latin typeface="宋体" panose="02010600030101010101" pitchFamily="2" charset="-122"/>
                <a:ea typeface="宋体" panose="02010600030101010101" pitchFamily="2" charset="-122"/>
              </a:rPr>
              <a:t>    update1(</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]-old)          #</a:t>
            </a:r>
            <a:r>
              <a:rPr lang="zh-CN" altLang="en-US" sz="1400" dirty="0">
                <a:solidFill>
                  <a:schemeClr val="tx1"/>
                </a:solidFill>
                <a:latin typeface="宋体" panose="02010600030101010101" pitchFamily="2" charset="-122"/>
                <a:ea typeface="宋体" panose="02010600030101010101" pitchFamily="2" charset="-122"/>
              </a:rPr>
              <a:t>差分数组原理，初始化</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update2(</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,(i-1)*(a[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]-old))</a:t>
            </a:r>
          </a:p>
          <a:p>
            <a:pPr algn="l"/>
            <a:r>
              <a:rPr lang="en-US" altLang="zh-CN" sz="1400" dirty="0">
                <a:solidFill>
                  <a:schemeClr val="tx1"/>
                </a:solidFill>
                <a:latin typeface="宋体" panose="02010600030101010101" pitchFamily="2" charset="-122"/>
                <a:ea typeface="宋体" panose="02010600030101010101" pitchFamily="2" charset="-122"/>
              </a:rPr>
              <a:t>    old = 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for _ in range(m):</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g = [</a:t>
            </a:r>
            <a:r>
              <a:rPr lang="en-US" altLang="zh-CN" sz="4000" dirty="0" err="1">
                <a:solidFill>
                  <a:srgbClr val="FF0000"/>
                </a:solidFill>
                <a:latin typeface="宋体" panose="02010600030101010101" pitchFamily="2" charset="-122"/>
                <a:ea typeface="宋体" panose="02010600030101010101" pitchFamily="2" charset="-122"/>
              </a:rPr>
              <a:t>int</a:t>
            </a:r>
            <a:r>
              <a:rPr lang="en-US" altLang="zh-CN" sz="4000" dirty="0">
                <a:solidFill>
                  <a:srgbClr val="FF0000"/>
                </a:solidFill>
                <a:latin typeface="宋体" panose="02010600030101010101" pitchFamily="2" charset="-122"/>
                <a:ea typeface="宋体" panose="02010600030101010101" pitchFamily="2" charset="-122"/>
              </a:rPr>
              <a:t>(</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for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in input().split()]</a:t>
            </a:r>
          </a:p>
          <a:p>
            <a:pPr algn="l"/>
            <a:r>
              <a:rPr lang="en-US" altLang="zh-CN" sz="4000" dirty="0">
                <a:solidFill>
                  <a:srgbClr val="FF0000"/>
                </a:solidFill>
                <a:latin typeface="宋体" panose="02010600030101010101" pitchFamily="2" charset="-122"/>
                <a:ea typeface="宋体" panose="02010600030101010101" pitchFamily="2" charset="-122"/>
              </a:rPr>
              <a:t>    if (g[0]==1):                #</a:t>
            </a:r>
            <a:r>
              <a:rPr lang="zh-CN" altLang="en-US" sz="4000" dirty="0">
                <a:solidFill>
                  <a:srgbClr val="FF0000"/>
                </a:solidFill>
                <a:latin typeface="宋体" panose="02010600030101010101" pitchFamily="2" charset="-122"/>
                <a:ea typeface="宋体" panose="02010600030101010101" pitchFamily="2" charset="-122"/>
              </a:rPr>
              <a:t>区间修改</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L, R, </a:t>
            </a:r>
            <a:r>
              <a:rPr lang="en-US" altLang="zh-CN" sz="4000" dirty="0" smtClean="0">
                <a:solidFill>
                  <a:srgbClr val="FF0000"/>
                </a:solidFill>
                <a:latin typeface="宋体" panose="02010600030101010101" pitchFamily="2" charset="-122"/>
                <a:ea typeface="宋体" panose="02010600030101010101" pitchFamily="2" charset="-122"/>
              </a:rPr>
              <a:t>d = g[1</a:t>
            </a:r>
            <a:r>
              <a:rPr lang="en-US" altLang="zh-CN" sz="4000" dirty="0">
                <a:solidFill>
                  <a:srgbClr val="FF0000"/>
                </a:solidFill>
                <a:latin typeface="宋体" panose="02010600030101010101" pitchFamily="2" charset="-122"/>
                <a:ea typeface="宋体" panose="02010600030101010101" pitchFamily="2" charset="-122"/>
              </a:rPr>
              <a:t>],g[2],g[3]</a:t>
            </a:r>
          </a:p>
          <a:p>
            <a:pPr algn="l"/>
            <a:r>
              <a:rPr lang="en-US" altLang="zh-CN" sz="1600" dirty="0">
                <a:solidFill>
                  <a:schemeClr val="tx1"/>
                </a:solidFill>
                <a:latin typeface="宋体" panose="02010600030101010101" pitchFamily="2" charset="-122"/>
                <a:ea typeface="宋体" panose="02010600030101010101" pitchFamily="2" charset="-122"/>
              </a:rPr>
              <a:t>        update1(</a:t>
            </a:r>
            <a:r>
              <a:rPr lang="en-US" altLang="zh-CN" sz="1600" dirty="0" err="1">
                <a:solidFill>
                  <a:schemeClr val="tx1"/>
                </a:solidFill>
                <a:latin typeface="宋体" panose="02010600030101010101" pitchFamily="2" charset="-122"/>
                <a:ea typeface="宋体" panose="02010600030101010101" pitchFamily="2" charset="-122"/>
              </a:rPr>
              <a:t>L,d</a:t>
            </a:r>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第</a:t>
            </a:r>
            <a:r>
              <a:rPr lang="en-US" altLang="zh-CN" sz="1600" dirty="0">
                <a:solidFill>
                  <a:schemeClr val="tx1"/>
                </a:solidFill>
                <a:latin typeface="宋体" panose="02010600030101010101" pitchFamily="2" charset="-122"/>
                <a:ea typeface="宋体" panose="02010600030101010101" pitchFamily="2" charset="-122"/>
              </a:rPr>
              <a:t>1</a:t>
            </a:r>
            <a:r>
              <a:rPr lang="zh-CN" altLang="en-US" sz="1600" dirty="0">
                <a:solidFill>
                  <a:schemeClr val="tx1"/>
                </a:solidFill>
                <a:latin typeface="宋体" panose="02010600030101010101" pitchFamily="2" charset="-122"/>
                <a:ea typeface="宋体" panose="02010600030101010101" pitchFamily="2" charset="-122"/>
              </a:rPr>
              <a:t>个树状数组</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update1(R+1,-d); </a:t>
            </a:r>
          </a:p>
          <a:p>
            <a:pPr algn="l"/>
            <a:r>
              <a:rPr lang="en-US" altLang="zh-CN" sz="1600" dirty="0">
                <a:solidFill>
                  <a:schemeClr val="tx1"/>
                </a:solidFill>
                <a:latin typeface="宋体" panose="02010600030101010101" pitchFamily="2" charset="-122"/>
                <a:ea typeface="宋体" panose="02010600030101010101" pitchFamily="2" charset="-122"/>
              </a:rPr>
              <a:t>        update2(</a:t>
            </a:r>
            <a:r>
              <a:rPr lang="en-US" altLang="zh-CN" sz="1600" dirty="0" err="1">
                <a:solidFill>
                  <a:schemeClr val="tx1"/>
                </a:solidFill>
                <a:latin typeface="宋体" panose="02010600030101010101" pitchFamily="2" charset="-122"/>
                <a:ea typeface="宋体" panose="02010600030101010101" pitchFamily="2" charset="-122"/>
              </a:rPr>
              <a:t>L,d</a:t>
            </a:r>
            <a:r>
              <a:rPr lang="en-US" altLang="zh-CN" sz="1600" dirty="0">
                <a:solidFill>
                  <a:schemeClr val="tx1"/>
                </a:solidFill>
                <a:latin typeface="宋体" panose="02010600030101010101" pitchFamily="2" charset="-122"/>
                <a:ea typeface="宋体" panose="02010600030101010101" pitchFamily="2" charset="-122"/>
              </a:rPr>
              <a:t>*(L-1));       #</a:t>
            </a:r>
            <a:r>
              <a:rPr lang="zh-CN" altLang="en-US" sz="1600" dirty="0">
                <a:solidFill>
                  <a:schemeClr val="tx1"/>
                </a:solidFill>
                <a:latin typeface="宋体" panose="02010600030101010101" pitchFamily="2" charset="-122"/>
                <a:ea typeface="宋体" panose="02010600030101010101" pitchFamily="2" charset="-122"/>
              </a:rPr>
              <a:t>第</a:t>
            </a:r>
            <a:r>
              <a:rPr lang="en-US" altLang="zh-CN" sz="1600" dirty="0">
                <a:solidFill>
                  <a:schemeClr val="tx1"/>
                </a:solidFill>
                <a:latin typeface="宋体" panose="02010600030101010101" pitchFamily="2" charset="-122"/>
                <a:ea typeface="宋体" panose="02010600030101010101" pitchFamily="2" charset="-122"/>
              </a:rPr>
              <a:t>2</a:t>
            </a:r>
            <a:r>
              <a:rPr lang="zh-CN" altLang="en-US" sz="1600" dirty="0">
                <a:solidFill>
                  <a:schemeClr val="tx1"/>
                </a:solidFill>
                <a:latin typeface="宋体" panose="02010600030101010101" pitchFamily="2" charset="-122"/>
                <a:ea typeface="宋体" panose="02010600030101010101" pitchFamily="2" charset="-122"/>
              </a:rPr>
              <a:t>个树状数组</a:t>
            </a:r>
          </a:p>
          <a:p>
            <a:pPr algn="l"/>
            <a:r>
              <a:rPr lang="zh-CN" altLang="en-US" sz="16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update2(R+1,-d*R);        #d*R = d*(R+1-1)</a:t>
            </a:r>
          </a:p>
          <a:p>
            <a:pPr algn="l"/>
            <a:r>
              <a:rPr lang="en-US" altLang="zh-CN" sz="4000" dirty="0">
                <a:solidFill>
                  <a:srgbClr val="FF0000"/>
                </a:solidFill>
                <a:latin typeface="宋体" panose="02010600030101010101" pitchFamily="2" charset="-122"/>
                <a:ea typeface="宋体" panose="02010600030101010101" pitchFamily="2" charset="-122"/>
              </a:rPr>
              <a:t>    else:                         #</a:t>
            </a:r>
            <a:r>
              <a:rPr lang="zh-CN" altLang="en-US" sz="4000" dirty="0">
                <a:solidFill>
                  <a:srgbClr val="FF0000"/>
                </a:solidFill>
                <a:latin typeface="宋体" panose="02010600030101010101" pitchFamily="2" charset="-122"/>
                <a:ea typeface="宋体" panose="02010600030101010101" pitchFamily="2" charset="-122"/>
              </a:rPr>
              <a:t>区间询问</a:t>
            </a:r>
          </a:p>
          <a:p>
            <a:pPr algn="l"/>
            <a:r>
              <a:rPr lang="zh-CN" altLang="en-US" sz="4000" dirty="0">
                <a:solidFill>
                  <a:srgbClr val="FF0000"/>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L, R = g[1],g[2]</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print(R*sum1(R)-sum2(R) - (L-1)*sum1(L-1)+sum2(L-1))</a:t>
            </a:r>
          </a:p>
        </p:txBody>
      </p:sp>
    </p:spTree>
    <p:custDataLst>
      <p:tags r:id="rId1"/>
    </p:custDataLst>
    <p:extLst>
      <p:ext uri="{BB962C8B-B14F-4D97-AF65-F5344CB8AC3E}">
        <p14:creationId xmlns:p14="http://schemas.microsoft.com/office/powerpoint/2010/main" val="168966938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5170646"/>
          </a:xfrm>
          <a:prstGeom prst="rect">
            <a:avLst/>
          </a:prstGeom>
          <a:noFill/>
        </p:spPr>
        <p:txBody>
          <a:bodyPr wrap="square" rtlCol="0">
            <a:spAutoFit/>
          </a:bodyPr>
          <a:lstStyle/>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修改</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操作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）是区间查询</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求</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sum(L</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R) = a[L] + a[L+1] + ... + a[R] = sum(1, R) - sum(1, L-1</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问题</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转化</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为：求前缀和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sum(1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k</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9862731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a:t>
              </a:r>
              <a:r>
                <a:rPr lang="en-US" altLang="zh-CN" sz="5600" b="1" spc="600" dirty="0" smtClean="0">
                  <a:solidFill>
                    <a:schemeClr val="bg1"/>
                  </a:solidFill>
                  <a:latin typeface="思源宋体 CN Heavy" panose="02020900000000000000" charset="-122"/>
                  <a:ea typeface="思源宋体 CN Heavy" panose="02020900000000000000" charset="-122"/>
                </a:rPr>
                <a:t>1</a:t>
              </a:r>
              <a:r>
                <a:rPr lang="zh-CN" altLang="en-US" sz="5600" b="1" spc="600" dirty="0" smtClean="0">
                  <a:solidFill>
                    <a:schemeClr val="bg1"/>
                  </a:solidFill>
                  <a:latin typeface="思源宋体 CN Heavy" panose="02020900000000000000" charset="-122"/>
                  <a:ea typeface="思源宋体 CN Heavy" panose="02020900000000000000" charset="-122"/>
                </a:rPr>
                <a:t>）区间修改：利用差分</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graphicFrame>
        <p:nvGraphicFramePr>
          <p:cNvPr id="10" name="对象 9"/>
          <p:cNvGraphicFramePr>
            <a:graphicFrameLocks noChangeAspect="1"/>
          </p:cNvGraphicFramePr>
          <p:nvPr/>
        </p:nvGraphicFramePr>
        <p:xfrm>
          <a:off x="3870573" y="5217096"/>
          <a:ext cx="15361859" cy="1778508"/>
        </p:xfrm>
        <a:graphic>
          <a:graphicData uri="http://schemas.openxmlformats.org/presentationml/2006/ole">
            <mc:AlternateContent xmlns:mc="http://schemas.openxmlformats.org/markup-compatibility/2006">
              <mc:Choice xmlns:v="urn:schemas-microsoft-com:vml" Requires="v">
                <p:oleObj spid="_x0000_s12295" name="Visio" r:id="rId6" imgW="3281045" imgH="385445" progId="Visio.Drawing.15">
                  <p:embed/>
                </p:oleObj>
              </mc:Choice>
              <mc:Fallback>
                <p:oleObj name="Visio" r:id="rId6" imgW="3281045" imgH="385445" progId="Visio.Drawing.15">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0573" y="5217096"/>
                        <a:ext cx="15361859" cy="1778508"/>
                      </a:xfrm>
                      <a:prstGeom prst="rect">
                        <a:avLst/>
                      </a:prstGeom>
                      <a:noFill/>
                    </p:spPr>
                  </p:pic>
                </p:oleObj>
              </mc:Fallback>
            </mc:AlternateContent>
          </a:graphicData>
        </a:graphic>
      </p:graphicFrame>
      <p:sp>
        <p:nvSpPr>
          <p:cNvPr id="20" name="文本框 19" descr="7b0a202020202262756c6c6574223a20227b5c2263617465676f727949645c223a31303030352c5c2274656d706c61746549645c223a32303233313332387d220a7d0a"/>
          <p:cNvSpPr txBox="1"/>
          <p:nvPr/>
        </p:nvSpPr>
        <p:spPr>
          <a:xfrm>
            <a:off x="854710" y="2831465"/>
            <a:ext cx="22434550" cy="7922169"/>
          </a:xfrm>
          <a:prstGeom prst="rect">
            <a:avLst/>
          </a:prstGeom>
          <a:noFill/>
        </p:spPr>
        <p:txBody>
          <a:bodyPr wrap="square" rtlCol="0">
            <a:spAutoFit/>
          </a:bodyPr>
          <a:lstStyle/>
          <a:p>
            <a:pPr algn="l">
              <a:lnSpc>
                <a:spcPct val="240000"/>
              </a:lnSpc>
              <a:buBlip>
                <a:blip r:embed="rId8"/>
              </a:buBlip>
            </a:pPr>
            <a:r>
              <a:rPr sz="44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一维差分数组</a:t>
            </a:r>
            <a:r>
              <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D[k] = a[k] - a[k-1]，</a:t>
            </a:r>
            <a:r>
              <a:rPr sz="44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即原数组a</a:t>
            </a:r>
            <a:r>
              <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4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a:t>
            </a:r>
            <a:r>
              <a:rPr sz="4400" b="0" kern="100" dirty="0" err="1">
                <a:solidFill>
                  <a:srgbClr val="2E80F1"/>
                </a:solidFill>
                <a:latin typeface="Times New Roman" panose="02020603050405020304" pitchFamily="18" charset="0"/>
                <a:ea typeface="思源宋体 CN" panose="02020400000000000000" charset="-122"/>
                <a:cs typeface="Times New Roman" panose="02020603050405020304" pitchFamily="18" charset="0"/>
                <a:sym typeface="+mn-ea"/>
              </a:rPr>
              <a:t>相邻元素</a:t>
            </a:r>
            <a:r>
              <a:rPr sz="44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的差</a:t>
            </a:r>
            <a:endPar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nSpc>
                <a:spcPct val="240000"/>
              </a:lnSpc>
            </a:pPr>
            <a:endPar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40000"/>
              </a:lnSpc>
              <a:buBlip>
                <a:blip r:embed="rId8"/>
              </a:buBlip>
            </a:pPr>
            <a:endPar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240000"/>
              </a:lnSpc>
            </a:pPr>
            <a:r>
              <a:rPr lang="en-US"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a[k] = D[1] + D[2] + ... + D[k]         </a:t>
            </a:r>
          </a:p>
          <a:p>
            <a:pPr algn="l">
              <a:lnSpc>
                <a:spcPct val="240000"/>
              </a:lnSpc>
            </a:pPr>
            <a:r>
              <a:rPr lang="en-US"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a:t>
            </a:r>
            <a:r>
              <a:rPr sz="44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是D</a:t>
            </a:r>
            <a:r>
              <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400" b="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的前缀和</a:t>
            </a:r>
            <a:endParaRPr sz="44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spTree>
    <p:custDataLst>
      <p:tags r:id="rId2"/>
    </p:custDataLst>
    <p:extLst>
      <p:ext uri="{BB962C8B-B14F-4D97-AF65-F5344CB8AC3E}">
        <p14:creationId xmlns:p14="http://schemas.microsoft.com/office/powerpoint/2010/main" val="41322384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并查集的操作</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1527424" y="3838714"/>
            <a:ext cx="21909046" cy="3682355"/>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a:t>
            </a:r>
          </a:p>
          <a:p>
            <a:pPr marL="571500" indent="-571500" algn="l">
              <a:lnSpc>
                <a:spcPct val="170000"/>
              </a:lnSpc>
              <a:buFont typeface="Arial" panose="020B0604020202020204" pitchFamily="34" charset="0"/>
              <a:buChar char="•"/>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查找</a:t>
            </a:r>
          </a:p>
        </p:txBody>
      </p:sp>
    </p:spTree>
    <p:custDataLst>
      <p:tags r:id="rId1"/>
    </p:custDataLst>
    <p:extLst>
      <p:ext uri="{BB962C8B-B14F-4D97-AF65-F5344CB8AC3E}">
        <p14:creationId xmlns:p14="http://schemas.microsoft.com/office/powerpoint/2010/main" val="28017943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像" descr="图像"/>
          <p:cNvPicPr>
            <a:picLocks noChangeAspect="1"/>
          </p:cNvPicPr>
          <p:nvPr/>
        </p:nvPicPr>
        <p:blipFill>
          <a:blip r:embed="rId5">
            <a:alphaModFix amt="20000"/>
            <a:duotone>
              <a:prstClr val="black"/>
              <a:schemeClr val="accent1">
                <a:tint val="45000"/>
                <a:satMod val="400000"/>
              </a:schemeClr>
            </a:duotone>
          </a:blip>
          <a:srcRect/>
          <a:stretch>
            <a:fillRect/>
          </a:stretch>
        </p:blipFill>
        <p:spPr>
          <a:xfrm>
            <a:off x="360045" y="6219190"/>
            <a:ext cx="12447270" cy="7496810"/>
          </a:xfrm>
          <a:prstGeom prst="rect">
            <a:avLst/>
          </a:prstGeom>
          <a:ln w="12700" cap="flat">
            <a:noFill/>
            <a:miter lim="400000"/>
            <a:headEnd/>
            <a:tailEnd/>
          </a:ln>
          <a:effectLst/>
        </p:spPr>
      </p:pic>
      <p:sp>
        <p:nvSpPr>
          <p:cNvPr id="2" name="矩形 1"/>
          <p:cNvSpPr/>
          <p:nvPr/>
        </p:nvSpPr>
        <p:spPr>
          <a:xfrm>
            <a:off x="22349637" y="-85725"/>
            <a:ext cx="2010232" cy="13866495"/>
          </a:xfrm>
          <a:prstGeom prst="rect">
            <a:avLst/>
          </a:prstGeom>
          <a:solidFill>
            <a:srgbClr val="C2DD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像" descr="图像"/>
          <p:cNvPicPr>
            <a:picLocks noChangeAspect="1"/>
          </p:cNvPicPr>
          <p:nvPr/>
        </p:nvPicPr>
        <p:blipFill>
          <a:blip r:embed="rId6"/>
          <a:stretch>
            <a:fillRect/>
          </a:stretch>
        </p:blipFill>
        <p:spPr>
          <a:xfrm>
            <a:off x="20472400" y="448945"/>
            <a:ext cx="3541395" cy="575945"/>
          </a:xfrm>
          <a:prstGeom prst="rect">
            <a:avLst/>
          </a:prstGeom>
        </p:spPr>
      </p:pic>
      <p:sp>
        <p:nvSpPr>
          <p:cNvPr id="38" name="文本框 37"/>
          <p:cNvSpPr txBox="1"/>
          <p:nvPr/>
        </p:nvSpPr>
        <p:spPr>
          <a:xfrm>
            <a:off x="652145" y="771525"/>
            <a:ext cx="7829550"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0" y="-30480"/>
            <a:ext cx="24384000" cy="2524760"/>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6"/>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差分</a:t>
              </a:r>
              <a:r>
                <a:rPr lang="zh-CN" altLang="en-US" sz="5600" b="1" spc="600" dirty="0" smtClean="0">
                  <a:solidFill>
                    <a:schemeClr val="bg1"/>
                  </a:solidFill>
                  <a:latin typeface="思源宋体 CN Heavy" panose="02020900000000000000" charset="-122"/>
                  <a:ea typeface="思源宋体 CN Heavy" panose="02020900000000000000" charset="-122"/>
                </a:rPr>
                <a:t>数组：提升</a:t>
              </a:r>
              <a:r>
                <a:rPr lang="zh-CN" altLang="en-US" sz="5600" b="1" spc="600" dirty="0">
                  <a:solidFill>
                    <a:schemeClr val="bg1"/>
                  </a:solidFill>
                  <a:latin typeface="思源宋体 CN Heavy" panose="02020900000000000000" charset="-122"/>
                  <a:ea typeface="思源宋体 CN Heavy" panose="02020900000000000000" charset="-122"/>
                </a:rPr>
                <a:t>修改的效率</a:t>
              </a:r>
            </a:p>
          </p:txBody>
        </p:sp>
      </p:grpSp>
      <p:sp>
        <p:nvSpPr>
          <p:cNvPr id="20" name="文本框 19" descr="7b0a202020202262756c6c6574223a20227b5c2263617465676f727949645c223a31303030352c5c2274656d706c61746549645c223a32303233313332387d220a7d0a"/>
          <p:cNvSpPr txBox="1"/>
          <p:nvPr/>
        </p:nvSpPr>
        <p:spPr>
          <a:xfrm>
            <a:off x="599950" y="2735481"/>
            <a:ext cx="23184099" cy="11172289"/>
          </a:xfrm>
          <a:prstGeom prst="rect">
            <a:avLst/>
          </a:prstGeom>
          <a:noFill/>
        </p:spPr>
        <p:txBody>
          <a:bodyPr wrap="square" rtlCol="0">
            <a:spAutoFit/>
          </a:bodyPr>
          <a:lstStyle/>
          <a:p>
            <a:pPr algn="l">
              <a:lnSpc>
                <a:spcPct val="150000"/>
              </a:lnSpc>
              <a:buBlip>
                <a:blip r:embed="rId7"/>
              </a:buBlip>
            </a:pP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把区间</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 R]</a:t>
            </a: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内每个元素a</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加上d，</a:t>
            </a:r>
            <a:r>
              <a:rPr sz="4000" b="0" kern="1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只需把对应的D</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做以下操作</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（1）把D[L]</a:t>
            </a: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加上d</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D[L]     += d</a:t>
            </a:r>
          </a:p>
          <a:p>
            <a:pPr algn="l">
              <a:lnSpc>
                <a:spcPct val="150000"/>
              </a:lnSpc>
            </a:pP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（2）把D[R+1]</a:t>
            </a:r>
            <a:r>
              <a:rPr sz="4000" b="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减去d</a:t>
            </a:r>
            <a:r>
              <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D[R+1] -= </a:t>
            </a:r>
            <a:r>
              <a:rPr sz="4000" b="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endParaRPr lang="en-US" sz="4000" b="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b="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endParaRPr lang="en-US" sz="4000" b="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buBlip>
                <a:blip r:embed="rId7"/>
              </a:buBlip>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利用</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能极快解决修改</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区间</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 R]</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内元素的目的 。</a:t>
            </a:r>
            <a:r>
              <a:rPr lang="zh-CN" altLang="en-US"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原来需要</a:t>
            </a:r>
            <a:r>
              <a:rPr lang="en-US" altLang="zh-CN"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O(n)</a:t>
            </a:r>
            <a:r>
              <a:rPr lang="zh-CN" altLang="en-US"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次计算，现在只需要</a:t>
            </a:r>
            <a:r>
              <a:rPr lang="en-US" altLang="zh-CN" sz="4000" kern="100" dirty="0">
                <a:solidFill>
                  <a:srgbClr val="FF0000"/>
                </a:solidFill>
                <a:latin typeface="Times New Roman" panose="02020603050405020304" pitchFamily="18" charset="0"/>
                <a:ea typeface="思源宋体 CN" panose="02020400000000000000" charset="-122"/>
                <a:cs typeface="Times New Roman" panose="02020603050405020304" pitchFamily="18" charset="0"/>
                <a:sym typeface="+mn-ea"/>
              </a:rPr>
              <a:t>O(1)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buBlip>
                <a:blip r:embed="rId7"/>
              </a:buBlip>
            </a:pP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说明：前缀和</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 D[1] + D[2] + ... + D[x]</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，有：</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1≤x&lt; L</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和</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不变；</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2</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L≤x≤R</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和</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增加了</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p>
          <a:p>
            <a:pPr algn="l">
              <a:lnSpc>
                <a:spcPct val="150000"/>
              </a:lnSpc>
            </a:pP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3</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R&lt;x≤ N</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，前缀</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和</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a[x</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不变，因为被</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D[R+1]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中减去的</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抵消了。</a:t>
            </a:r>
          </a:p>
          <a:p>
            <a:pPr algn="l">
              <a:lnSpc>
                <a:spcPct val="150000"/>
              </a:lnSpc>
            </a:pPr>
            <a:endParaRPr sz="4000" b="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p:txBody>
      </p:sp>
      <p:graphicFrame>
        <p:nvGraphicFramePr>
          <p:cNvPr id="12" name="对象 11"/>
          <p:cNvGraphicFramePr>
            <a:graphicFrameLocks noChangeAspect="1"/>
          </p:cNvGraphicFramePr>
          <p:nvPr>
            <p:extLst/>
          </p:nvPr>
        </p:nvGraphicFramePr>
        <p:xfrm>
          <a:off x="3493889" y="5793887"/>
          <a:ext cx="15361859" cy="1778508"/>
        </p:xfrm>
        <a:graphic>
          <a:graphicData uri="http://schemas.openxmlformats.org/presentationml/2006/ole">
            <mc:AlternateContent xmlns:mc="http://schemas.openxmlformats.org/markup-compatibility/2006">
              <mc:Choice xmlns:v="urn:schemas-microsoft-com:vml" Requires="v">
                <p:oleObj spid="_x0000_s13319" name="Visio" r:id="rId8" imgW="3281045" imgH="385445" progId="Visio.Drawing.15">
                  <p:embed/>
                </p:oleObj>
              </mc:Choice>
              <mc:Fallback>
                <p:oleObj name="Visio" r:id="rId8" imgW="3281045" imgH="385445" progId="Visio.Drawing.15">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889" y="5793887"/>
                        <a:ext cx="15361859" cy="1778508"/>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88650928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832311" y="10459889"/>
            <a:ext cx="21909046" cy="2123658"/>
          </a:xfrm>
          <a:prstGeom prst="rect">
            <a:avLst/>
          </a:prstGeom>
          <a:noFill/>
        </p:spPr>
        <p:txBody>
          <a:bodyPr wrap="square" rtlCol="0">
            <a:spAutoFit/>
          </a:bodyPr>
          <a:lstStyle/>
          <a:p>
            <a:pPr marL="571500" indent="-571500" algn="l">
              <a:lnSpc>
                <a:spcPct val="150000"/>
              </a:lnSpc>
              <a:buFont typeface="Wingdings" panose="05000000000000000000" pitchFamily="2" charset="2"/>
              <a:buChar char="Ø"/>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最后的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公式有两</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个前缀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和</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两个树状数组分别</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处理：一</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个实现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D</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，一个实现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- 1)D</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4094227" y="4146505"/>
            <a:ext cx="14469705" cy="6159559"/>
          </a:xfrm>
          <a:prstGeom prst="rect">
            <a:avLst/>
          </a:prstGeom>
        </p:spPr>
      </p:pic>
      <p:sp>
        <p:nvSpPr>
          <p:cNvPr id="12" name="文本框 11"/>
          <p:cNvSpPr txBox="1"/>
          <p:nvPr/>
        </p:nvSpPr>
        <p:spPr>
          <a:xfrm>
            <a:off x="652746" y="771842"/>
            <a:ext cx="21352668" cy="830997"/>
          </a:xfrm>
          <a:prstGeom prst="rect">
            <a:avLst/>
          </a:prstGeom>
          <a:noFill/>
        </p:spPr>
        <p:txBody>
          <a:bodyPr wrap="square">
            <a:spAutoFit/>
          </a:bodyPr>
          <a:lstStyle/>
          <a:p>
            <a:pPr algn="l"/>
            <a:r>
              <a:rPr lang="zh-CN" altLang="en-US" sz="4800" b="1" spc="600" dirty="0" smtClean="0">
                <a:solidFill>
                  <a:schemeClr val="bg1"/>
                </a:solidFill>
                <a:latin typeface="思源宋体 CN Heavy" panose="02020900000000000000" charset="-122"/>
                <a:ea typeface="思源宋体 CN Heavy" panose="02020900000000000000" charset="-122"/>
              </a:rPr>
              <a:t>（</a:t>
            </a:r>
            <a:r>
              <a:rPr lang="en-US" altLang="zh-CN" sz="4800" b="1" spc="600" dirty="0" smtClean="0">
                <a:solidFill>
                  <a:schemeClr val="bg1"/>
                </a:solidFill>
                <a:latin typeface="思源宋体 CN Heavy" panose="02020900000000000000" charset="-122"/>
                <a:ea typeface="思源宋体 CN Heavy" panose="02020900000000000000" charset="-122"/>
              </a:rPr>
              <a:t>2</a:t>
            </a:r>
            <a:r>
              <a:rPr lang="zh-CN" altLang="en-US" sz="4800" b="1" spc="600" dirty="0" smtClean="0">
                <a:solidFill>
                  <a:schemeClr val="bg1"/>
                </a:solidFill>
                <a:latin typeface="思源宋体 CN Heavy" panose="02020900000000000000" charset="-122"/>
                <a:ea typeface="思源宋体 CN Heavy" panose="02020900000000000000" charset="-122"/>
              </a:rPr>
              <a:t>）区间查询</a:t>
            </a:r>
            <a:endParaRPr sz="4800" b="1" spc="600" dirty="0">
              <a:solidFill>
                <a:schemeClr val="bg1"/>
              </a:solidFill>
              <a:latin typeface="思源宋体 CN Heavy" panose="02020900000000000000" charset="-122"/>
              <a:ea typeface="思源宋体 CN Heavy" panose="02020900000000000000" charset="-122"/>
            </a:endParaRPr>
          </a:p>
        </p:txBody>
      </p:sp>
      <p:sp>
        <p:nvSpPr>
          <p:cNvPr id="9" name="矩形 8"/>
          <p:cNvSpPr/>
          <p:nvPr/>
        </p:nvSpPr>
        <p:spPr>
          <a:xfrm>
            <a:off x="922376" y="2896189"/>
            <a:ext cx="20497919" cy="1060098"/>
          </a:xfrm>
          <a:prstGeom prst="rect">
            <a:avLst/>
          </a:prstGeom>
        </p:spPr>
        <p:txBody>
          <a:bodyPr wrap="none">
            <a:spAutoFit/>
          </a:bodyPr>
          <a:lstStyle/>
          <a:p>
            <a:pPr algn="l">
              <a:lnSpc>
                <a:spcPct val="150000"/>
              </a:lnSpc>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推导</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区间和，看它和求前缀和有没有关系，如果有关系，就能用树状数组。</a:t>
            </a:r>
          </a:p>
        </p:txBody>
      </p:sp>
    </p:spTree>
    <p:custDataLst>
      <p:tags r:id="rId1"/>
    </p:custDataLst>
    <p:extLst>
      <p:ext uri="{BB962C8B-B14F-4D97-AF65-F5344CB8AC3E}">
        <p14:creationId xmlns:p14="http://schemas.microsoft.com/office/powerpoint/2010/main" val="12826554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1020961" y="4370100"/>
            <a:ext cx="6003953" cy="769441"/>
          </a:xfrm>
          <a:prstGeom prst="rect">
            <a:avLst/>
          </a:prstGeom>
          <a:noFill/>
        </p:spPr>
        <p:txBody>
          <a:bodyPr wrap="square" rtlCol="0">
            <a:spAutoFit/>
          </a:bodyPr>
          <a:lstStyle/>
          <a:p>
            <a:pPr algn="l"/>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树状数组初始化</a:t>
            </a:r>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95132" y="-8984833"/>
            <a:ext cx="15771905" cy="21759803"/>
          </a:xfrm>
          <a:prstGeom prst="rect">
            <a:avLst/>
          </a:prstGeom>
          <a:noFill/>
          <a:ln>
            <a:noFill/>
          </a:ln>
        </p:spPr>
        <p:txBody>
          <a:bodyPr wrap="square" rtlCol="0">
            <a:spAutoFit/>
          </a:bodyPr>
          <a:lstStyle/>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x &amp; -x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update1(x,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tree1[x]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update2(x,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tree2[x]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sum1(x):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tree1[x]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sum2(x):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tree2[x]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N = 100010</a:t>
            </a:r>
          </a:p>
          <a:p>
            <a:pPr algn="l"/>
            <a:r>
              <a:rPr lang="en-US" altLang="zh-CN" sz="3200" dirty="0">
                <a:solidFill>
                  <a:schemeClr val="tx1"/>
                </a:solidFill>
                <a:latin typeface="宋体" panose="02010600030101010101" pitchFamily="2" charset="-122"/>
                <a:ea typeface="宋体" panose="02010600030101010101" pitchFamily="2" charset="-122"/>
              </a:rPr>
              <a:t>tree1 = [0] * N</a:t>
            </a:r>
          </a:p>
          <a:p>
            <a:pPr algn="l"/>
            <a:r>
              <a:rPr lang="en-US" altLang="zh-CN" sz="3200" dirty="0">
                <a:solidFill>
                  <a:schemeClr val="tx1"/>
                </a:solidFill>
                <a:latin typeface="宋体" panose="02010600030101010101" pitchFamily="2" charset="-122"/>
                <a:ea typeface="宋体" panose="02010600030101010101" pitchFamily="2" charset="-122"/>
              </a:rPr>
              <a:t>tree2 = [0] * N   #2</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en-US" altLang="zh-CN" sz="3200" dirty="0">
                <a:solidFill>
                  <a:schemeClr val="tx1"/>
                </a:solidFill>
                <a:latin typeface="宋体" panose="02010600030101010101" pitchFamily="2" charset="-122"/>
                <a:ea typeface="宋体" panose="02010600030101010101" pitchFamily="2" charset="-122"/>
              </a:rPr>
              <a:t>n, m = 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a:solidFill>
                  <a:schemeClr val="tx1"/>
                </a:solidFill>
                <a:latin typeface="宋体" panose="02010600030101010101" pitchFamily="2" charset="-122"/>
                <a:ea typeface="宋体" panose="02010600030101010101" pitchFamily="2" charset="-122"/>
              </a:rPr>
              <a:t>old = 0</a:t>
            </a:r>
          </a:p>
          <a:p>
            <a:pPr algn="l"/>
            <a:r>
              <a:rPr lang="en-US" altLang="zh-CN" sz="3200" dirty="0">
                <a:solidFill>
                  <a:schemeClr val="tx1"/>
                </a:solidFill>
                <a:latin typeface="宋体" panose="02010600030101010101" pitchFamily="2" charset="-122"/>
                <a:ea typeface="宋体" panose="02010600030101010101" pitchFamily="2" charset="-122"/>
              </a:rPr>
              <a:t>a = [0]+[</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  #a[0]</a:t>
            </a:r>
            <a:r>
              <a:rPr lang="zh-CN" altLang="en-US" sz="3200" dirty="0">
                <a:solidFill>
                  <a:schemeClr val="tx1"/>
                </a:solidFill>
                <a:latin typeface="宋体" panose="02010600030101010101" pitchFamily="2" charset="-122"/>
                <a:ea typeface="宋体" panose="02010600030101010101" pitchFamily="2" charset="-122"/>
              </a:rPr>
              <a:t>不用</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range(1,n+1):    </a:t>
            </a:r>
          </a:p>
          <a:p>
            <a:pPr algn="l"/>
            <a:r>
              <a:rPr lang="en-US" altLang="zh-CN" sz="3200" dirty="0">
                <a:solidFill>
                  <a:srgbClr val="FF0000"/>
                </a:solidFill>
                <a:latin typeface="宋体" panose="02010600030101010101" pitchFamily="2" charset="-122"/>
                <a:ea typeface="宋体" panose="02010600030101010101" pitchFamily="2" charset="-122"/>
              </a:rPr>
              <a:t>    update1(</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 a[</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]-old)          #</a:t>
            </a:r>
            <a:r>
              <a:rPr lang="zh-CN" altLang="en-US" sz="3200" dirty="0">
                <a:solidFill>
                  <a:srgbClr val="FF0000"/>
                </a:solidFill>
                <a:latin typeface="宋体" panose="02010600030101010101" pitchFamily="2" charset="-122"/>
                <a:ea typeface="宋体" panose="02010600030101010101" pitchFamily="2" charset="-122"/>
              </a:rPr>
              <a:t>差分数组原理，初始化</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update2(</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,(i-1)*(a[</a:t>
            </a:r>
            <a:r>
              <a:rPr lang="en-US" altLang="zh-CN" sz="3200" dirty="0" err="1">
                <a:solidFill>
                  <a:srgbClr val="FF0000"/>
                </a:solidFill>
                <a:latin typeface="宋体" panose="02010600030101010101" pitchFamily="2" charset="-122"/>
                <a:ea typeface="宋体" panose="02010600030101010101" pitchFamily="2" charset="-122"/>
              </a:rPr>
              <a:t>i</a:t>
            </a:r>
            <a:r>
              <a:rPr lang="en-US" altLang="zh-CN" sz="3200" dirty="0">
                <a:solidFill>
                  <a:srgbClr val="FF0000"/>
                </a:solidFill>
                <a:latin typeface="宋体" panose="02010600030101010101" pitchFamily="2" charset="-122"/>
                <a:ea typeface="宋体" panose="02010600030101010101" pitchFamily="2" charset="-122"/>
              </a:rPr>
              <a:t>]-old))</a:t>
            </a:r>
          </a:p>
          <a:p>
            <a:pPr algn="l"/>
            <a:r>
              <a:rPr lang="en-US" altLang="zh-CN" sz="3200" dirty="0">
                <a:solidFill>
                  <a:schemeClr val="tx1"/>
                </a:solidFill>
                <a:latin typeface="宋体" panose="02010600030101010101" pitchFamily="2" charset="-122"/>
                <a:ea typeface="宋体" panose="02010600030101010101" pitchFamily="2" charset="-122"/>
              </a:rPr>
              <a:t>    old = 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for _ in range(m):</a:t>
            </a:r>
          </a:p>
          <a:p>
            <a:pPr algn="l"/>
            <a:r>
              <a:rPr lang="en-US" altLang="zh-CN" sz="3200" dirty="0">
                <a:solidFill>
                  <a:schemeClr val="tx1"/>
                </a:solidFill>
                <a:latin typeface="宋体" panose="02010600030101010101" pitchFamily="2" charset="-122"/>
                <a:ea typeface="宋体" panose="02010600030101010101" pitchFamily="2" charset="-122"/>
              </a:rPr>
              <a:t>    g =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a:t>
            </a:r>
          </a:p>
          <a:p>
            <a:pPr algn="l"/>
            <a:r>
              <a:rPr lang="en-US" altLang="zh-CN" sz="3200" dirty="0">
                <a:solidFill>
                  <a:schemeClr val="tx1"/>
                </a:solidFill>
                <a:latin typeface="宋体" panose="02010600030101010101" pitchFamily="2" charset="-122"/>
                <a:ea typeface="宋体" panose="02010600030101010101" pitchFamily="2" charset="-122"/>
              </a:rPr>
              <a:t>    if (g[0]==1):                #</a:t>
            </a:r>
            <a:r>
              <a:rPr lang="zh-CN" altLang="en-US" sz="3200" dirty="0">
                <a:solidFill>
                  <a:schemeClr val="tx1"/>
                </a:solidFill>
                <a:latin typeface="宋体" panose="02010600030101010101" pitchFamily="2" charset="-122"/>
                <a:ea typeface="宋体" panose="02010600030101010101" pitchFamily="2" charset="-122"/>
              </a:rPr>
              <a:t>区间修改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d=g[1],g[2],g[3]</a:t>
            </a:r>
          </a:p>
          <a:p>
            <a:pPr algn="l"/>
            <a:r>
              <a:rPr lang="en-US" altLang="zh-CN" sz="3200" dirty="0">
                <a:solidFill>
                  <a:schemeClr val="tx1"/>
                </a:solidFill>
                <a:latin typeface="宋体" panose="02010600030101010101" pitchFamily="2" charset="-122"/>
                <a:ea typeface="宋体" panose="02010600030101010101" pitchFamily="2" charset="-122"/>
              </a:rPr>
              <a:t>        update1(</a:t>
            </a:r>
            <a:r>
              <a:rPr lang="en-US" altLang="zh-CN" sz="3200" dirty="0" err="1">
                <a:solidFill>
                  <a:schemeClr val="tx1"/>
                </a:solidFill>
                <a:latin typeface="宋体" panose="02010600030101010101" pitchFamily="2" charset="-122"/>
                <a:ea typeface="宋体" panose="02010600030101010101" pitchFamily="2" charset="-122"/>
              </a:rPr>
              <a:t>L,d</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update1(R+1,-d); </a:t>
            </a:r>
          </a:p>
          <a:p>
            <a:pPr algn="l"/>
            <a:r>
              <a:rPr lang="en-US" altLang="zh-CN" sz="3200" dirty="0">
                <a:solidFill>
                  <a:schemeClr val="tx1"/>
                </a:solidFill>
                <a:latin typeface="宋体" panose="02010600030101010101" pitchFamily="2" charset="-122"/>
                <a:ea typeface="宋体" panose="02010600030101010101" pitchFamily="2" charset="-122"/>
              </a:rPr>
              <a:t>        update2(</a:t>
            </a:r>
            <a:r>
              <a:rPr lang="en-US" altLang="zh-CN" sz="3200" dirty="0" err="1">
                <a:solidFill>
                  <a:schemeClr val="tx1"/>
                </a:solidFill>
                <a:latin typeface="宋体" panose="02010600030101010101" pitchFamily="2" charset="-122"/>
                <a:ea typeface="宋体" panose="02010600030101010101" pitchFamily="2" charset="-122"/>
              </a:rPr>
              <a:t>L,d</a:t>
            </a:r>
            <a:r>
              <a:rPr lang="en-US" altLang="zh-CN" sz="3200" dirty="0">
                <a:solidFill>
                  <a:schemeClr val="tx1"/>
                </a:solidFill>
                <a:latin typeface="宋体" panose="02010600030101010101" pitchFamily="2" charset="-122"/>
                <a:ea typeface="宋体" panose="02010600030101010101" pitchFamily="2" charset="-122"/>
              </a:rPr>
              <a:t>*(L-1));       #</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a:solidFill>
                  <a:schemeClr val="tx1"/>
                </a:solidFill>
                <a:latin typeface="宋体" panose="02010600030101010101" pitchFamily="2" charset="-122"/>
                <a:ea typeface="宋体" panose="02010600030101010101" pitchFamily="2" charset="-122"/>
              </a:rPr>
              <a:t>2</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update2(R+1,-d*R);        #d*R = d*(R+1-1)</a:t>
            </a:r>
          </a:p>
          <a:p>
            <a:pPr algn="l"/>
            <a:r>
              <a:rPr lang="en-US" altLang="zh-CN" sz="3200" dirty="0">
                <a:solidFill>
                  <a:schemeClr val="tx1"/>
                </a:solidFill>
                <a:latin typeface="宋体" panose="02010600030101010101" pitchFamily="2" charset="-122"/>
                <a:ea typeface="宋体" panose="02010600030101010101" pitchFamily="2" charset="-122"/>
              </a:rPr>
              <a:t>    else:                         #</a:t>
            </a:r>
            <a:r>
              <a:rPr lang="zh-CN" altLang="en-US" sz="3200" dirty="0">
                <a:solidFill>
                  <a:schemeClr val="tx1"/>
                </a:solidFill>
                <a:latin typeface="宋体" panose="02010600030101010101" pitchFamily="2" charset="-122"/>
                <a:ea typeface="宋体" panose="02010600030101010101" pitchFamily="2" charset="-122"/>
              </a:rPr>
              <a:t>区间询问</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 g[1],g[2]</a:t>
            </a:r>
          </a:p>
          <a:p>
            <a:pPr algn="l"/>
            <a:r>
              <a:rPr lang="en-US" altLang="zh-CN" sz="3200" dirty="0">
                <a:solidFill>
                  <a:schemeClr val="tx1"/>
                </a:solidFill>
                <a:latin typeface="宋体" panose="02010600030101010101" pitchFamily="2" charset="-122"/>
                <a:ea typeface="宋体" panose="02010600030101010101" pitchFamily="2" charset="-122"/>
              </a:rPr>
              <a:t>        print(R*sum1(R)-sum2(R) - (L-1)*sum1(L-1)+sum2(L-1))</a:t>
            </a:r>
          </a:p>
        </p:txBody>
      </p:sp>
      <p:pic>
        <p:nvPicPr>
          <p:cNvPr id="3" name="图片 2"/>
          <p:cNvPicPr>
            <a:picLocks noChangeAspect="1"/>
          </p:cNvPicPr>
          <p:nvPr/>
        </p:nvPicPr>
        <p:blipFill>
          <a:blip r:embed="rId5"/>
          <a:stretch>
            <a:fillRect/>
          </a:stretch>
        </p:blipFill>
        <p:spPr>
          <a:xfrm>
            <a:off x="1140067" y="10323709"/>
            <a:ext cx="5765740" cy="1528856"/>
          </a:xfrm>
          <a:prstGeom prst="rect">
            <a:avLst/>
          </a:prstGeom>
        </p:spPr>
      </p:pic>
      <p:sp>
        <p:nvSpPr>
          <p:cNvPr id="4" name="矩形 3"/>
          <p:cNvSpPr/>
          <p:nvPr/>
        </p:nvSpPr>
        <p:spPr>
          <a:xfrm>
            <a:off x="464218" y="7434586"/>
            <a:ext cx="12192000" cy="2554545"/>
          </a:xfrm>
          <a:prstGeom prst="rect">
            <a:avLst/>
          </a:prstGeom>
        </p:spPr>
        <p:txBody>
          <a:bodyPr>
            <a:spAutoFit/>
          </a:bodyPr>
          <a:lstStyle/>
          <a:p>
            <a:pPr algn="l"/>
            <a:r>
              <a:rPr lang="zh-CN" altLang="en-US" sz="4000" dirty="0">
                <a:solidFill>
                  <a:schemeClr val="tx1"/>
                </a:solidFill>
              </a:rPr>
              <a:t>（1）区间修改</a:t>
            </a:r>
          </a:p>
          <a:p>
            <a:pPr algn="l"/>
            <a:r>
              <a:rPr lang="zh-CN" altLang="en-US" sz="4000" dirty="0">
                <a:solidFill>
                  <a:schemeClr val="tx1"/>
                </a:solidFill>
              </a:rPr>
              <a:t>   D[k] = a[k] - a[k-1]</a:t>
            </a:r>
          </a:p>
          <a:p>
            <a:pPr algn="l"/>
            <a:endParaRPr lang="zh-CN" altLang="en-US" sz="4000" dirty="0">
              <a:solidFill>
                <a:schemeClr val="tx1"/>
              </a:solidFill>
            </a:endParaRPr>
          </a:p>
          <a:p>
            <a:pPr algn="l"/>
            <a:r>
              <a:rPr lang="zh-CN" altLang="en-US" sz="4000" dirty="0">
                <a:solidFill>
                  <a:schemeClr val="tx1"/>
                </a:solidFill>
              </a:rPr>
              <a:t>（2）区间查询</a:t>
            </a:r>
          </a:p>
        </p:txBody>
      </p:sp>
    </p:spTree>
    <p:custDataLst>
      <p:tags r:id="rId1"/>
    </p:custDataLst>
    <p:extLst>
      <p:ext uri="{BB962C8B-B14F-4D97-AF65-F5344CB8AC3E}">
        <p14:creationId xmlns:p14="http://schemas.microsoft.com/office/powerpoint/2010/main" val="96662910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1137076" y="2817071"/>
            <a:ext cx="6003953" cy="5816977"/>
          </a:xfrm>
          <a:prstGeom prst="rect">
            <a:avLst/>
          </a:prstGeom>
          <a:noFill/>
        </p:spPr>
        <p:txBody>
          <a:bodyPr wrap="square" rtlCol="0">
            <a:spAutoFit/>
          </a:bodyPr>
          <a:lstStyle/>
          <a:p>
            <a:pPr algn="l"/>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）区间修改</a:t>
            </a:r>
            <a:endPar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把</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D[L]</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加上</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endPar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D[L]  </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a:t>
            </a:r>
          </a:p>
          <a:p>
            <a:pPr algn="l">
              <a:lnSpc>
                <a:spcPct val="150000"/>
              </a:lnSpc>
            </a:pP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把</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D[R+1]</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减去</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d</a:t>
            </a:r>
            <a:r>
              <a:rPr lang="zh-CN" altLang="en-US"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zh-CN" altLang="en-US"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endPar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endParaRPr>
          </a:p>
          <a:p>
            <a:pPr algn="l">
              <a:lnSpc>
                <a:spcPct val="150000"/>
              </a:lnSpc>
            </a:pP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a:t>
            </a:r>
            <a:r>
              <a:rPr lang="en-US" altLang="zh-CN" sz="4000" kern="1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D[R+1</a:t>
            </a:r>
            <a:r>
              <a:rPr lang="en-US" altLang="zh-CN" sz="4000" kern="100" dirty="0">
                <a:solidFill>
                  <a:schemeClr val="tx1"/>
                </a:solidFill>
                <a:latin typeface="Times New Roman" panose="02020603050405020304" pitchFamily="18" charset="0"/>
                <a:ea typeface="思源宋体 CN" panose="02020400000000000000" charset="-122"/>
                <a:cs typeface="Times New Roman" panose="02020603050405020304" pitchFamily="18" charset="0"/>
                <a:sym typeface="+mn-ea"/>
              </a:rPr>
              <a:t>] -= d</a:t>
            </a:r>
          </a:p>
          <a:p>
            <a:pPr algn="l"/>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95132" y="-8984833"/>
            <a:ext cx="15771905" cy="21759803"/>
          </a:xfrm>
          <a:prstGeom prst="rect">
            <a:avLst/>
          </a:prstGeom>
          <a:noFill/>
          <a:ln>
            <a:noFill/>
          </a:ln>
        </p:spPr>
        <p:txBody>
          <a:bodyPr wrap="square" rtlCol="0">
            <a:spAutoFit/>
          </a:bodyPr>
          <a:lstStyle/>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x &amp; -x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update1(x,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tree1[x]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update2(x,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tree2[x]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sum1(x):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tree1[x]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sum2(x):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tree2[x]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N = 100010</a:t>
            </a:r>
          </a:p>
          <a:p>
            <a:pPr algn="l"/>
            <a:r>
              <a:rPr lang="en-US" altLang="zh-CN" sz="3200" dirty="0">
                <a:solidFill>
                  <a:schemeClr val="tx1"/>
                </a:solidFill>
                <a:latin typeface="宋体" panose="02010600030101010101" pitchFamily="2" charset="-122"/>
                <a:ea typeface="宋体" panose="02010600030101010101" pitchFamily="2" charset="-122"/>
              </a:rPr>
              <a:t>tree1 = [0] * N</a:t>
            </a:r>
          </a:p>
          <a:p>
            <a:pPr algn="l"/>
            <a:r>
              <a:rPr lang="en-US" altLang="zh-CN" sz="3200" dirty="0">
                <a:solidFill>
                  <a:schemeClr val="tx1"/>
                </a:solidFill>
                <a:latin typeface="宋体" panose="02010600030101010101" pitchFamily="2" charset="-122"/>
                <a:ea typeface="宋体" panose="02010600030101010101" pitchFamily="2" charset="-122"/>
              </a:rPr>
              <a:t>tree2 = [0] * N   #2</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en-US" altLang="zh-CN" sz="3200" dirty="0">
                <a:solidFill>
                  <a:schemeClr val="tx1"/>
                </a:solidFill>
                <a:latin typeface="宋体" panose="02010600030101010101" pitchFamily="2" charset="-122"/>
                <a:ea typeface="宋体" panose="02010600030101010101" pitchFamily="2" charset="-122"/>
              </a:rPr>
              <a:t>n, m = 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a:solidFill>
                  <a:schemeClr val="tx1"/>
                </a:solidFill>
                <a:latin typeface="宋体" panose="02010600030101010101" pitchFamily="2" charset="-122"/>
                <a:ea typeface="宋体" panose="02010600030101010101" pitchFamily="2" charset="-122"/>
              </a:rPr>
              <a:t>old = 0</a:t>
            </a:r>
          </a:p>
          <a:p>
            <a:pPr algn="l"/>
            <a:r>
              <a:rPr lang="en-US" altLang="zh-CN" sz="3200" dirty="0">
                <a:solidFill>
                  <a:schemeClr val="tx1"/>
                </a:solidFill>
                <a:latin typeface="宋体" panose="02010600030101010101" pitchFamily="2" charset="-122"/>
                <a:ea typeface="宋体" panose="02010600030101010101" pitchFamily="2" charset="-122"/>
              </a:rPr>
              <a:t>a = [0]+[</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  #a[0]</a:t>
            </a:r>
            <a:r>
              <a:rPr lang="zh-CN" altLang="en-US" sz="3200" dirty="0">
                <a:solidFill>
                  <a:schemeClr val="tx1"/>
                </a:solidFill>
                <a:latin typeface="宋体" panose="02010600030101010101" pitchFamily="2" charset="-122"/>
                <a:ea typeface="宋体" panose="02010600030101010101" pitchFamily="2" charset="-122"/>
              </a:rPr>
              <a:t>不用</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range(1,n+1):    </a:t>
            </a:r>
          </a:p>
          <a:p>
            <a:pPr algn="l"/>
            <a:r>
              <a:rPr lang="en-US" altLang="zh-CN" sz="3200" dirty="0">
                <a:solidFill>
                  <a:schemeClr val="tx1"/>
                </a:solidFill>
                <a:latin typeface="宋体" panose="02010600030101010101" pitchFamily="2" charset="-122"/>
                <a:ea typeface="宋体" panose="02010600030101010101" pitchFamily="2" charset="-122"/>
              </a:rPr>
              <a:t>    update1(</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]-old)          #</a:t>
            </a:r>
            <a:r>
              <a:rPr lang="zh-CN" altLang="en-US" sz="3200" dirty="0">
                <a:solidFill>
                  <a:schemeClr val="tx1"/>
                </a:solidFill>
                <a:latin typeface="宋体" panose="02010600030101010101" pitchFamily="2" charset="-122"/>
                <a:ea typeface="宋体" panose="02010600030101010101" pitchFamily="2" charset="-122"/>
              </a:rPr>
              <a:t>差分数组原理，初始化</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update2(</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,(i-1)*(a[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]-old))</a:t>
            </a:r>
          </a:p>
          <a:p>
            <a:pPr algn="l"/>
            <a:r>
              <a:rPr lang="en-US" altLang="zh-CN" sz="3200" dirty="0">
                <a:solidFill>
                  <a:schemeClr val="tx1"/>
                </a:solidFill>
                <a:latin typeface="宋体" panose="02010600030101010101" pitchFamily="2" charset="-122"/>
                <a:ea typeface="宋体" panose="02010600030101010101" pitchFamily="2" charset="-122"/>
              </a:rPr>
              <a:t>    old = 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for _ in range(m):</a:t>
            </a:r>
          </a:p>
          <a:p>
            <a:pPr algn="l"/>
            <a:r>
              <a:rPr lang="en-US" altLang="zh-CN" sz="3200" dirty="0">
                <a:solidFill>
                  <a:schemeClr val="tx1"/>
                </a:solidFill>
                <a:latin typeface="宋体" panose="02010600030101010101" pitchFamily="2" charset="-122"/>
                <a:ea typeface="宋体" panose="02010600030101010101" pitchFamily="2" charset="-122"/>
              </a:rPr>
              <a:t>    g =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a:t>
            </a:r>
          </a:p>
          <a:p>
            <a:pPr algn="l"/>
            <a:r>
              <a:rPr lang="en-US" altLang="zh-CN" sz="3200" dirty="0">
                <a:solidFill>
                  <a:schemeClr val="tx1"/>
                </a:solidFill>
                <a:latin typeface="宋体" panose="02010600030101010101" pitchFamily="2" charset="-122"/>
                <a:ea typeface="宋体" panose="02010600030101010101" pitchFamily="2" charset="-122"/>
              </a:rPr>
              <a:t>    if (g[0]==1):                #</a:t>
            </a:r>
            <a:r>
              <a:rPr lang="zh-CN" altLang="en-US" sz="3200" dirty="0">
                <a:solidFill>
                  <a:schemeClr val="tx1"/>
                </a:solidFill>
                <a:latin typeface="宋体" panose="02010600030101010101" pitchFamily="2" charset="-122"/>
                <a:ea typeface="宋体" panose="02010600030101010101" pitchFamily="2" charset="-122"/>
              </a:rPr>
              <a:t>区间修改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d=g[1],g[2],g[3]</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update1(</a:t>
            </a:r>
            <a:r>
              <a:rPr lang="en-US" altLang="zh-CN" sz="3200" dirty="0" err="1">
                <a:solidFill>
                  <a:srgbClr val="FF0000"/>
                </a:solidFill>
                <a:latin typeface="宋体" panose="02010600030101010101" pitchFamily="2" charset="-122"/>
                <a:ea typeface="宋体" panose="02010600030101010101" pitchFamily="2" charset="-122"/>
              </a:rPr>
              <a:t>L,d</a:t>
            </a:r>
            <a:r>
              <a:rPr lang="en-US" altLang="zh-CN" sz="3200" dirty="0">
                <a:solidFill>
                  <a:srgbClr val="FF0000"/>
                </a:solidFill>
                <a:latin typeface="宋体" panose="02010600030101010101" pitchFamily="2" charset="-122"/>
                <a:ea typeface="宋体" panose="02010600030101010101" pitchFamily="2" charset="-122"/>
              </a:rPr>
              <a:t>);             #</a:t>
            </a:r>
            <a:r>
              <a:rPr lang="zh-CN" altLang="en-US" sz="3200" dirty="0">
                <a:solidFill>
                  <a:srgbClr val="FF0000"/>
                </a:solidFill>
                <a:latin typeface="宋体" panose="02010600030101010101" pitchFamily="2" charset="-122"/>
                <a:ea typeface="宋体" panose="02010600030101010101" pitchFamily="2" charset="-122"/>
              </a:rPr>
              <a:t>第</a:t>
            </a:r>
            <a:r>
              <a:rPr lang="en-US" altLang="zh-CN" sz="3200" dirty="0">
                <a:solidFill>
                  <a:srgbClr val="FF0000"/>
                </a:solidFill>
                <a:latin typeface="宋体" panose="02010600030101010101" pitchFamily="2" charset="-122"/>
                <a:ea typeface="宋体" panose="02010600030101010101" pitchFamily="2" charset="-122"/>
              </a:rPr>
              <a:t>1</a:t>
            </a:r>
            <a:r>
              <a:rPr lang="zh-CN" altLang="en-US" sz="3200" dirty="0">
                <a:solidFill>
                  <a:srgbClr val="FF0000"/>
                </a:solidFill>
                <a:latin typeface="宋体" panose="02010600030101010101" pitchFamily="2" charset="-122"/>
                <a:ea typeface="宋体" panose="02010600030101010101" pitchFamily="2" charset="-122"/>
              </a:rPr>
              <a:t>个树状数组</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update1(R+1,-d); </a:t>
            </a:r>
          </a:p>
          <a:p>
            <a:pPr algn="l"/>
            <a:r>
              <a:rPr lang="en-US" altLang="zh-CN" sz="3200" dirty="0">
                <a:solidFill>
                  <a:srgbClr val="FF0000"/>
                </a:solidFill>
                <a:latin typeface="宋体" panose="02010600030101010101" pitchFamily="2" charset="-122"/>
                <a:ea typeface="宋体" panose="02010600030101010101" pitchFamily="2" charset="-122"/>
              </a:rPr>
              <a:t>        update2(</a:t>
            </a:r>
            <a:r>
              <a:rPr lang="en-US" altLang="zh-CN" sz="3200" dirty="0" err="1">
                <a:solidFill>
                  <a:srgbClr val="FF0000"/>
                </a:solidFill>
                <a:latin typeface="宋体" panose="02010600030101010101" pitchFamily="2" charset="-122"/>
                <a:ea typeface="宋体" panose="02010600030101010101" pitchFamily="2" charset="-122"/>
              </a:rPr>
              <a:t>L,d</a:t>
            </a:r>
            <a:r>
              <a:rPr lang="en-US" altLang="zh-CN" sz="3200" dirty="0">
                <a:solidFill>
                  <a:srgbClr val="FF0000"/>
                </a:solidFill>
                <a:latin typeface="宋体" panose="02010600030101010101" pitchFamily="2" charset="-122"/>
                <a:ea typeface="宋体" panose="02010600030101010101" pitchFamily="2" charset="-122"/>
              </a:rPr>
              <a:t>*(L-1));       #</a:t>
            </a:r>
            <a:r>
              <a:rPr lang="zh-CN" altLang="en-US" sz="3200" dirty="0">
                <a:solidFill>
                  <a:srgbClr val="FF0000"/>
                </a:solidFill>
                <a:latin typeface="宋体" panose="02010600030101010101" pitchFamily="2" charset="-122"/>
                <a:ea typeface="宋体" panose="02010600030101010101" pitchFamily="2" charset="-122"/>
              </a:rPr>
              <a:t>第</a:t>
            </a:r>
            <a:r>
              <a:rPr lang="en-US" altLang="zh-CN" sz="3200" dirty="0">
                <a:solidFill>
                  <a:srgbClr val="FF0000"/>
                </a:solidFill>
                <a:latin typeface="宋体" panose="02010600030101010101" pitchFamily="2" charset="-122"/>
                <a:ea typeface="宋体" panose="02010600030101010101" pitchFamily="2" charset="-122"/>
              </a:rPr>
              <a:t>2</a:t>
            </a:r>
            <a:r>
              <a:rPr lang="zh-CN" altLang="en-US" sz="3200" dirty="0">
                <a:solidFill>
                  <a:srgbClr val="FF0000"/>
                </a:solidFill>
                <a:latin typeface="宋体" panose="02010600030101010101" pitchFamily="2" charset="-122"/>
                <a:ea typeface="宋体" panose="02010600030101010101" pitchFamily="2" charset="-122"/>
              </a:rPr>
              <a:t>个树状数组</a:t>
            </a:r>
          </a:p>
          <a:p>
            <a:pPr algn="l"/>
            <a:r>
              <a:rPr lang="zh-CN" altLang="en-US" sz="3200" dirty="0">
                <a:solidFill>
                  <a:srgbClr val="FF0000"/>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update2(R+1,-d*R);        #d*R = d*(R+1-1)</a:t>
            </a:r>
          </a:p>
          <a:p>
            <a:pPr algn="l"/>
            <a:r>
              <a:rPr lang="en-US" altLang="zh-CN" sz="3200" dirty="0">
                <a:solidFill>
                  <a:schemeClr val="tx1"/>
                </a:solidFill>
                <a:latin typeface="宋体" panose="02010600030101010101" pitchFamily="2" charset="-122"/>
                <a:ea typeface="宋体" panose="02010600030101010101" pitchFamily="2" charset="-122"/>
              </a:rPr>
              <a:t>    else:                         #</a:t>
            </a:r>
            <a:r>
              <a:rPr lang="zh-CN" altLang="en-US" sz="3200" dirty="0">
                <a:solidFill>
                  <a:schemeClr val="tx1"/>
                </a:solidFill>
                <a:latin typeface="宋体" panose="02010600030101010101" pitchFamily="2" charset="-122"/>
                <a:ea typeface="宋体" panose="02010600030101010101" pitchFamily="2" charset="-122"/>
              </a:rPr>
              <a:t>区间询问</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 g[1],g[2]</a:t>
            </a:r>
          </a:p>
          <a:p>
            <a:pPr algn="l"/>
            <a:r>
              <a:rPr lang="en-US" altLang="zh-CN" sz="3200" dirty="0">
                <a:solidFill>
                  <a:schemeClr val="tx1"/>
                </a:solidFill>
                <a:latin typeface="宋体" panose="02010600030101010101" pitchFamily="2" charset="-122"/>
                <a:ea typeface="宋体" panose="02010600030101010101" pitchFamily="2" charset="-122"/>
              </a:rPr>
              <a:t>        print(R*sum1(R)-sum2(R) - (L-1)*sum1(L-1)+sum2(L-1))</a:t>
            </a:r>
          </a:p>
        </p:txBody>
      </p:sp>
    </p:spTree>
    <p:custDataLst>
      <p:tags r:id="rId1"/>
    </p:custDataLst>
    <p:extLst>
      <p:ext uri="{BB962C8B-B14F-4D97-AF65-F5344CB8AC3E}">
        <p14:creationId xmlns:p14="http://schemas.microsoft.com/office/powerpoint/2010/main" val="125767484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62756c6c6574223a20227b5c2263617465676f727949645c223a31303030352c5c2274656d706c61746549645c223a32303233313332387d220a7d0a"/>
          <p:cNvSpPr txBox="1"/>
          <p:nvPr/>
        </p:nvSpPr>
        <p:spPr>
          <a:xfrm>
            <a:off x="1137076" y="2817071"/>
            <a:ext cx="6003953" cy="2123658"/>
          </a:xfrm>
          <a:prstGeom prst="rect">
            <a:avLst/>
          </a:prstGeom>
          <a:noFill/>
        </p:spPr>
        <p:txBody>
          <a:bodyPr wrap="square" rtlCol="0">
            <a:spAutoFit/>
          </a:bodyPr>
          <a:lstStyle/>
          <a:p>
            <a:pPr algn="l"/>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）区间查询</a:t>
            </a:r>
            <a:endPar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endPar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9" name="图片 8"/>
          <p:cNvPicPr/>
          <p:nvPr/>
        </p:nvPicPr>
        <p:blipFill>
          <a:blip r:embed="rId4">
            <a:lum bright="34000" contrast="-8000"/>
          </a:blip>
          <a:srcRect l="20046" t="6270" r="19548" b="5808"/>
          <a:stretch>
            <a:fillRect/>
          </a:stretch>
        </p:blipFill>
        <p:spPr>
          <a:xfrm rot="5400000">
            <a:off x="8818059" y="-1849941"/>
            <a:ext cx="13526052" cy="176058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695132" y="-8984833"/>
            <a:ext cx="15771905" cy="21759803"/>
          </a:xfrm>
          <a:prstGeom prst="rect">
            <a:avLst/>
          </a:prstGeom>
          <a:noFill/>
          <a:ln>
            <a:noFill/>
          </a:ln>
        </p:spPr>
        <p:txBody>
          <a:bodyPr wrap="square" rtlCol="0">
            <a:spAutoFit/>
          </a:bodyPr>
          <a:lstStyle/>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x &amp; -x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update1(x,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tree1[x]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update2(x, d):      #</a:t>
            </a:r>
            <a:r>
              <a:rPr lang="zh-CN" altLang="en-US" sz="3200" dirty="0">
                <a:solidFill>
                  <a:schemeClr val="tx1"/>
                </a:solidFill>
                <a:latin typeface="宋体" panose="02010600030101010101" pitchFamily="2" charset="-122"/>
                <a:ea typeface="宋体" panose="02010600030101010101" pitchFamily="2" charset="-122"/>
              </a:rPr>
              <a:t>修改元素</a:t>
            </a:r>
            <a:r>
              <a:rPr lang="en-US" altLang="zh-CN" sz="3200" dirty="0">
                <a:solidFill>
                  <a:schemeClr val="tx1"/>
                </a:solidFill>
                <a:latin typeface="宋体" panose="02010600030101010101" pitchFamily="2" charset="-122"/>
                <a:ea typeface="宋体" panose="02010600030101010101" pitchFamily="2" charset="-122"/>
              </a:rPr>
              <a:t>a[x],  a[x] = a[x] + d</a:t>
            </a:r>
          </a:p>
          <a:p>
            <a:pPr algn="l"/>
            <a:r>
              <a:rPr lang="en-US" altLang="zh-CN" sz="3200" dirty="0">
                <a:solidFill>
                  <a:schemeClr val="tx1"/>
                </a:solidFill>
                <a:latin typeface="宋体" panose="02010600030101010101" pitchFamily="2" charset="-122"/>
                <a:ea typeface="宋体" panose="02010600030101010101" pitchFamily="2" charset="-122"/>
              </a:rPr>
              <a:t>    while(x &lt;= N):</a:t>
            </a:r>
          </a:p>
          <a:p>
            <a:pPr algn="l"/>
            <a:r>
              <a:rPr lang="en-US" altLang="zh-CN" sz="3200" dirty="0">
                <a:solidFill>
                  <a:schemeClr val="tx1"/>
                </a:solidFill>
                <a:latin typeface="宋体" panose="02010600030101010101" pitchFamily="2" charset="-122"/>
                <a:ea typeface="宋体" panose="02010600030101010101" pitchFamily="2" charset="-122"/>
              </a:rPr>
              <a:t>        tree2[x] += d</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sum1(x):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tree1[x]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err="1">
                <a:solidFill>
                  <a:schemeClr val="tx1"/>
                </a:solidFill>
                <a:latin typeface="宋体" panose="02010600030101010101" pitchFamily="2" charset="-122"/>
                <a:ea typeface="宋体" panose="02010600030101010101" pitchFamily="2" charset="-122"/>
              </a:rPr>
              <a:t>def</a:t>
            </a:r>
            <a:r>
              <a:rPr lang="en-US" altLang="zh-CN" sz="3200" dirty="0">
                <a:solidFill>
                  <a:schemeClr val="tx1"/>
                </a:solidFill>
                <a:latin typeface="宋体" panose="02010600030101010101" pitchFamily="2" charset="-122"/>
                <a:ea typeface="宋体" panose="02010600030101010101" pitchFamily="2" charset="-122"/>
              </a:rPr>
              <a:t> sum2(x):      </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0</a:t>
            </a:r>
          </a:p>
          <a:p>
            <a:pPr algn="l"/>
            <a:r>
              <a:rPr lang="en-US" altLang="zh-CN" sz="3200" dirty="0">
                <a:solidFill>
                  <a:schemeClr val="tx1"/>
                </a:solidFill>
                <a:latin typeface="宋体" panose="02010600030101010101" pitchFamily="2" charset="-122"/>
                <a:ea typeface="宋体" panose="02010600030101010101" pitchFamily="2" charset="-122"/>
              </a:rPr>
              <a:t>    while(x &gt; 0):</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err="1">
                <a:solidFill>
                  <a:schemeClr val="tx1"/>
                </a:solidFill>
                <a:latin typeface="宋体" panose="02010600030101010101" pitchFamily="2" charset="-122"/>
                <a:ea typeface="宋体" panose="02010600030101010101" pitchFamily="2" charset="-122"/>
              </a:rPr>
              <a:t>ans</a:t>
            </a:r>
            <a:r>
              <a:rPr lang="en-US" altLang="zh-CN" sz="3200" dirty="0">
                <a:solidFill>
                  <a:schemeClr val="tx1"/>
                </a:solidFill>
                <a:latin typeface="宋体" panose="02010600030101010101" pitchFamily="2" charset="-122"/>
                <a:ea typeface="宋体" panose="02010600030101010101" pitchFamily="2" charset="-122"/>
              </a:rPr>
              <a:t> += tree2[x]</a:t>
            </a:r>
          </a:p>
          <a:p>
            <a:pPr algn="l"/>
            <a:r>
              <a:rPr lang="en-US" altLang="zh-CN" sz="3200" dirty="0">
                <a:solidFill>
                  <a:schemeClr val="tx1"/>
                </a:solidFill>
                <a:latin typeface="宋体" panose="02010600030101010101" pitchFamily="2" charset="-122"/>
                <a:ea typeface="宋体" panose="02010600030101010101" pitchFamily="2" charset="-122"/>
              </a:rPr>
              <a:t>        x -= </a:t>
            </a:r>
            <a:r>
              <a:rPr lang="en-US" altLang="zh-CN" sz="3200" dirty="0" err="1">
                <a:solidFill>
                  <a:schemeClr val="tx1"/>
                </a:solidFill>
                <a:latin typeface="宋体" panose="02010600030101010101" pitchFamily="2" charset="-122"/>
                <a:ea typeface="宋体" panose="02010600030101010101" pitchFamily="2" charset="-122"/>
              </a:rPr>
              <a:t>lowbit</a:t>
            </a:r>
            <a:r>
              <a:rPr lang="en-US" altLang="zh-CN" sz="3200" dirty="0">
                <a:solidFill>
                  <a:schemeClr val="tx1"/>
                </a:solidFill>
                <a:latin typeface="宋体" panose="02010600030101010101" pitchFamily="2" charset="-122"/>
                <a:ea typeface="宋体" panose="02010600030101010101" pitchFamily="2" charset="-122"/>
              </a:rPr>
              <a:t>(x)</a:t>
            </a:r>
          </a:p>
          <a:p>
            <a:pPr algn="l"/>
            <a:r>
              <a:rPr lang="en-US" altLang="zh-CN" sz="3200" dirty="0">
                <a:solidFill>
                  <a:schemeClr val="tx1"/>
                </a:solidFill>
                <a:latin typeface="宋体" panose="02010600030101010101" pitchFamily="2" charset="-122"/>
                <a:ea typeface="宋体" panose="02010600030101010101" pitchFamily="2" charset="-122"/>
              </a:rPr>
              <a:t>    return </a:t>
            </a:r>
            <a:r>
              <a:rPr lang="en-US" altLang="zh-CN" sz="3200" dirty="0" err="1">
                <a:solidFill>
                  <a:schemeClr val="tx1"/>
                </a:solidFill>
                <a:latin typeface="宋体" panose="02010600030101010101" pitchFamily="2" charset="-122"/>
                <a:ea typeface="宋体" panose="02010600030101010101" pitchFamily="2" charset="-122"/>
              </a:rPr>
              <a:t>ans</a:t>
            </a:r>
            <a:endParaRPr lang="en-US" altLang="zh-CN" sz="3200" dirty="0">
              <a:solidFill>
                <a:schemeClr val="tx1"/>
              </a:solidFill>
              <a:latin typeface="宋体" panose="02010600030101010101" pitchFamily="2" charset="-122"/>
              <a:ea typeface="宋体" panose="02010600030101010101" pitchFamily="2" charset="-122"/>
            </a:endParaRPr>
          </a:p>
          <a:p>
            <a:pPr algn="l"/>
            <a:endParaRPr lang="en-US" altLang="zh-CN" sz="3200" dirty="0">
              <a:solidFill>
                <a:schemeClr val="tx1"/>
              </a:solidFill>
              <a:latin typeface="宋体" panose="02010600030101010101" pitchFamily="2" charset="-122"/>
              <a:ea typeface="宋体" panose="02010600030101010101" pitchFamily="2" charset="-122"/>
            </a:endParaRPr>
          </a:p>
          <a:p>
            <a:pPr algn="l"/>
            <a:r>
              <a:rPr lang="en-US" altLang="zh-CN" sz="3200" dirty="0">
                <a:solidFill>
                  <a:schemeClr val="tx1"/>
                </a:solidFill>
                <a:latin typeface="宋体" panose="02010600030101010101" pitchFamily="2" charset="-122"/>
                <a:ea typeface="宋体" panose="02010600030101010101" pitchFamily="2" charset="-122"/>
              </a:rPr>
              <a:t>N = 100010</a:t>
            </a:r>
          </a:p>
          <a:p>
            <a:pPr algn="l"/>
            <a:r>
              <a:rPr lang="en-US" altLang="zh-CN" sz="3200" dirty="0">
                <a:solidFill>
                  <a:schemeClr val="tx1"/>
                </a:solidFill>
                <a:latin typeface="宋体" panose="02010600030101010101" pitchFamily="2" charset="-122"/>
                <a:ea typeface="宋体" panose="02010600030101010101" pitchFamily="2" charset="-122"/>
              </a:rPr>
              <a:t>tree1 = [0] * N</a:t>
            </a:r>
          </a:p>
          <a:p>
            <a:pPr algn="l"/>
            <a:r>
              <a:rPr lang="en-US" altLang="zh-CN" sz="3200" dirty="0">
                <a:solidFill>
                  <a:schemeClr val="tx1"/>
                </a:solidFill>
                <a:latin typeface="宋体" panose="02010600030101010101" pitchFamily="2" charset="-122"/>
                <a:ea typeface="宋体" panose="02010600030101010101" pitchFamily="2" charset="-122"/>
              </a:rPr>
              <a:t>tree2 = [0] * N   #2</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en-US" altLang="zh-CN" sz="3200" dirty="0">
                <a:solidFill>
                  <a:schemeClr val="tx1"/>
                </a:solidFill>
                <a:latin typeface="宋体" panose="02010600030101010101" pitchFamily="2" charset="-122"/>
                <a:ea typeface="宋体" panose="02010600030101010101" pitchFamily="2" charset="-122"/>
              </a:rPr>
              <a:t>n, m = map(</a:t>
            </a:r>
            <a:r>
              <a:rPr lang="en-US" altLang="zh-CN" sz="3200" dirty="0" err="1">
                <a:solidFill>
                  <a:schemeClr val="tx1"/>
                </a:solidFill>
                <a:latin typeface="宋体" panose="02010600030101010101" pitchFamily="2" charset="-122"/>
                <a:ea typeface="宋体" panose="02010600030101010101" pitchFamily="2" charset="-122"/>
              </a:rPr>
              <a:t>int,input</a:t>
            </a:r>
            <a:r>
              <a:rPr lang="en-US" altLang="zh-CN" sz="3200" dirty="0">
                <a:solidFill>
                  <a:schemeClr val="tx1"/>
                </a:solidFill>
                <a:latin typeface="宋体" panose="02010600030101010101" pitchFamily="2" charset="-122"/>
                <a:ea typeface="宋体" panose="02010600030101010101" pitchFamily="2" charset="-122"/>
              </a:rPr>
              <a:t>().split())</a:t>
            </a:r>
          </a:p>
          <a:p>
            <a:pPr algn="l"/>
            <a:r>
              <a:rPr lang="en-US" altLang="zh-CN" sz="3200" dirty="0">
                <a:solidFill>
                  <a:schemeClr val="tx1"/>
                </a:solidFill>
                <a:latin typeface="宋体" panose="02010600030101010101" pitchFamily="2" charset="-122"/>
                <a:ea typeface="宋体" panose="02010600030101010101" pitchFamily="2" charset="-122"/>
              </a:rPr>
              <a:t>old = 0</a:t>
            </a:r>
          </a:p>
          <a:p>
            <a:pPr algn="l"/>
            <a:r>
              <a:rPr lang="en-US" altLang="zh-CN" sz="3200" dirty="0">
                <a:solidFill>
                  <a:schemeClr val="tx1"/>
                </a:solidFill>
                <a:latin typeface="宋体" panose="02010600030101010101" pitchFamily="2" charset="-122"/>
                <a:ea typeface="宋体" panose="02010600030101010101" pitchFamily="2" charset="-122"/>
              </a:rPr>
              <a:t>a = [0]+[</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  #a[0]</a:t>
            </a:r>
            <a:r>
              <a:rPr lang="zh-CN" altLang="en-US" sz="3200" dirty="0">
                <a:solidFill>
                  <a:schemeClr val="tx1"/>
                </a:solidFill>
                <a:latin typeface="宋体" panose="02010600030101010101" pitchFamily="2" charset="-122"/>
                <a:ea typeface="宋体" panose="02010600030101010101" pitchFamily="2" charset="-122"/>
              </a:rPr>
              <a:t>不用</a:t>
            </a:r>
          </a:p>
          <a:p>
            <a:pPr algn="l"/>
            <a:r>
              <a:rPr lang="en-US" altLang="zh-CN" sz="3200" dirty="0">
                <a:solidFill>
                  <a:schemeClr val="tx1"/>
                </a:solidFill>
                <a:latin typeface="宋体" panose="02010600030101010101" pitchFamily="2" charset="-122"/>
                <a:ea typeface="宋体" panose="02010600030101010101" pitchFamily="2" charset="-122"/>
              </a:rPr>
              <a:t>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range(1,n+1):    </a:t>
            </a:r>
          </a:p>
          <a:p>
            <a:pPr algn="l"/>
            <a:r>
              <a:rPr lang="en-US" altLang="zh-CN" sz="3200" dirty="0">
                <a:solidFill>
                  <a:schemeClr val="tx1"/>
                </a:solidFill>
                <a:latin typeface="宋体" panose="02010600030101010101" pitchFamily="2" charset="-122"/>
                <a:ea typeface="宋体" panose="02010600030101010101" pitchFamily="2" charset="-122"/>
              </a:rPr>
              <a:t>    update1(</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]-old)          #</a:t>
            </a:r>
            <a:r>
              <a:rPr lang="zh-CN" altLang="en-US" sz="3200" dirty="0">
                <a:solidFill>
                  <a:schemeClr val="tx1"/>
                </a:solidFill>
                <a:latin typeface="宋体" panose="02010600030101010101" pitchFamily="2" charset="-122"/>
                <a:ea typeface="宋体" panose="02010600030101010101" pitchFamily="2" charset="-122"/>
              </a:rPr>
              <a:t>差分数组原理，初始化</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update2(</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,(i-1)*(a[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]-old))</a:t>
            </a:r>
          </a:p>
          <a:p>
            <a:pPr algn="l"/>
            <a:r>
              <a:rPr lang="en-US" altLang="zh-CN" sz="3200" dirty="0">
                <a:solidFill>
                  <a:schemeClr val="tx1"/>
                </a:solidFill>
                <a:latin typeface="宋体" panose="02010600030101010101" pitchFamily="2" charset="-122"/>
                <a:ea typeface="宋体" panose="02010600030101010101" pitchFamily="2" charset="-122"/>
              </a:rPr>
              <a:t>    old = a[</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a:t>
            </a:r>
          </a:p>
          <a:p>
            <a:pPr algn="l"/>
            <a:r>
              <a:rPr lang="en-US" altLang="zh-CN" sz="3200" dirty="0">
                <a:solidFill>
                  <a:schemeClr val="tx1"/>
                </a:solidFill>
                <a:latin typeface="宋体" panose="02010600030101010101" pitchFamily="2" charset="-122"/>
                <a:ea typeface="宋体" panose="02010600030101010101" pitchFamily="2" charset="-122"/>
              </a:rPr>
              <a:t>for _ in range(m):</a:t>
            </a:r>
          </a:p>
          <a:p>
            <a:pPr algn="l"/>
            <a:r>
              <a:rPr lang="en-US" altLang="zh-CN" sz="3200" dirty="0">
                <a:solidFill>
                  <a:schemeClr val="tx1"/>
                </a:solidFill>
                <a:latin typeface="宋体" panose="02010600030101010101" pitchFamily="2" charset="-122"/>
                <a:ea typeface="宋体" panose="02010600030101010101" pitchFamily="2" charset="-122"/>
              </a:rPr>
              <a:t>    g = [</a:t>
            </a:r>
            <a:r>
              <a:rPr lang="en-US" altLang="zh-CN" sz="3200" dirty="0" err="1">
                <a:solidFill>
                  <a:schemeClr val="tx1"/>
                </a:solidFill>
                <a:latin typeface="宋体" panose="02010600030101010101" pitchFamily="2" charset="-122"/>
                <a:ea typeface="宋体" panose="02010600030101010101" pitchFamily="2" charset="-122"/>
              </a:rPr>
              <a:t>int</a:t>
            </a:r>
            <a:r>
              <a:rPr lang="en-US" altLang="zh-CN" sz="3200" dirty="0">
                <a:solidFill>
                  <a:schemeClr val="tx1"/>
                </a:solidFill>
                <a:latin typeface="宋体" panose="02010600030101010101" pitchFamily="2" charset="-122"/>
                <a:ea typeface="宋体" panose="02010600030101010101" pitchFamily="2" charset="-122"/>
              </a:rPr>
              <a:t>(</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for </a:t>
            </a:r>
            <a:r>
              <a:rPr lang="en-US" altLang="zh-CN" sz="3200" dirty="0" err="1">
                <a:solidFill>
                  <a:schemeClr val="tx1"/>
                </a:solidFill>
                <a:latin typeface="宋体" panose="02010600030101010101" pitchFamily="2" charset="-122"/>
                <a:ea typeface="宋体" panose="02010600030101010101" pitchFamily="2" charset="-122"/>
              </a:rPr>
              <a:t>i</a:t>
            </a:r>
            <a:r>
              <a:rPr lang="en-US" altLang="zh-CN" sz="3200" dirty="0">
                <a:solidFill>
                  <a:schemeClr val="tx1"/>
                </a:solidFill>
                <a:latin typeface="宋体" panose="02010600030101010101" pitchFamily="2" charset="-122"/>
                <a:ea typeface="宋体" panose="02010600030101010101" pitchFamily="2" charset="-122"/>
              </a:rPr>
              <a:t> in input().split()]</a:t>
            </a:r>
          </a:p>
          <a:p>
            <a:pPr algn="l"/>
            <a:r>
              <a:rPr lang="en-US" altLang="zh-CN" sz="3200" dirty="0">
                <a:solidFill>
                  <a:schemeClr val="tx1"/>
                </a:solidFill>
                <a:latin typeface="宋体" panose="02010600030101010101" pitchFamily="2" charset="-122"/>
                <a:ea typeface="宋体" panose="02010600030101010101" pitchFamily="2" charset="-122"/>
              </a:rPr>
              <a:t>    if (g[0]==1):                #</a:t>
            </a:r>
            <a:r>
              <a:rPr lang="zh-CN" altLang="en-US" sz="3200" dirty="0">
                <a:solidFill>
                  <a:schemeClr val="tx1"/>
                </a:solidFill>
                <a:latin typeface="宋体" panose="02010600030101010101" pitchFamily="2" charset="-122"/>
                <a:ea typeface="宋体" panose="02010600030101010101" pitchFamily="2" charset="-122"/>
              </a:rPr>
              <a:t>区间修改</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d=g[1],g[2],g[3]</a:t>
            </a:r>
          </a:p>
          <a:p>
            <a:pPr algn="l"/>
            <a:r>
              <a:rPr lang="en-US" altLang="zh-CN" sz="3200" dirty="0">
                <a:solidFill>
                  <a:schemeClr val="tx1"/>
                </a:solidFill>
                <a:latin typeface="宋体" panose="02010600030101010101" pitchFamily="2" charset="-122"/>
                <a:ea typeface="宋体" panose="02010600030101010101" pitchFamily="2" charset="-122"/>
              </a:rPr>
              <a:t>        update1(</a:t>
            </a:r>
            <a:r>
              <a:rPr lang="en-US" altLang="zh-CN" sz="3200" dirty="0" err="1">
                <a:solidFill>
                  <a:schemeClr val="tx1"/>
                </a:solidFill>
                <a:latin typeface="宋体" panose="02010600030101010101" pitchFamily="2" charset="-122"/>
                <a:ea typeface="宋体" panose="02010600030101010101" pitchFamily="2" charset="-122"/>
              </a:rPr>
              <a:t>L,d</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a:solidFill>
                  <a:schemeClr val="tx1"/>
                </a:solidFill>
                <a:latin typeface="宋体" panose="02010600030101010101" pitchFamily="2" charset="-122"/>
                <a:ea typeface="宋体" panose="02010600030101010101" pitchFamily="2" charset="-122"/>
              </a:rPr>
              <a:t>1</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update1(R+1,-d); </a:t>
            </a:r>
          </a:p>
          <a:p>
            <a:pPr algn="l"/>
            <a:r>
              <a:rPr lang="en-US" altLang="zh-CN" sz="3200" dirty="0">
                <a:solidFill>
                  <a:schemeClr val="tx1"/>
                </a:solidFill>
                <a:latin typeface="宋体" panose="02010600030101010101" pitchFamily="2" charset="-122"/>
                <a:ea typeface="宋体" panose="02010600030101010101" pitchFamily="2" charset="-122"/>
              </a:rPr>
              <a:t>        update2(</a:t>
            </a:r>
            <a:r>
              <a:rPr lang="en-US" altLang="zh-CN" sz="3200" dirty="0" err="1">
                <a:solidFill>
                  <a:schemeClr val="tx1"/>
                </a:solidFill>
                <a:latin typeface="宋体" panose="02010600030101010101" pitchFamily="2" charset="-122"/>
                <a:ea typeface="宋体" panose="02010600030101010101" pitchFamily="2" charset="-122"/>
              </a:rPr>
              <a:t>L,d</a:t>
            </a:r>
            <a:r>
              <a:rPr lang="en-US" altLang="zh-CN" sz="3200" dirty="0">
                <a:solidFill>
                  <a:schemeClr val="tx1"/>
                </a:solidFill>
                <a:latin typeface="宋体" panose="02010600030101010101" pitchFamily="2" charset="-122"/>
                <a:ea typeface="宋体" panose="02010600030101010101" pitchFamily="2" charset="-122"/>
              </a:rPr>
              <a:t>*(L-1));       #</a:t>
            </a:r>
            <a:r>
              <a:rPr lang="zh-CN" altLang="en-US" sz="3200" dirty="0">
                <a:solidFill>
                  <a:schemeClr val="tx1"/>
                </a:solidFill>
                <a:latin typeface="宋体" panose="02010600030101010101" pitchFamily="2" charset="-122"/>
                <a:ea typeface="宋体" panose="02010600030101010101" pitchFamily="2" charset="-122"/>
              </a:rPr>
              <a:t>第</a:t>
            </a:r>
            <a:r>
              <a:rPr lang="en-US" altLang="zh-CN" sz="3200" dirty="0">
                <a:solidFill>
                  <a:schemeClr val="tx1"/>
                </a:solidFill>
                <a:latin typeface="宋体" panose="02010600030101010101" pitchFamily="2" charset="-122"/>
                <a:ea typeface="宋体" panose="02010600030101010101" pitchFamily="2" charset="-122"/>
              </a:rPr>
              <a:t>2</a:t>
            </a:r>
            <a:r>
              <a:rPr lang="zh-CN" altLang="en-US" sz="3200" dirty="0">
                <a:solidFill>
                  <a:schemeClr val="tx1"/>
                </a:solidFill>
                <a:latin typeface="宋体" panose="02010600030101010101" pitchFamily="2" charset="-122"/>
                <a:ea typeface="宋体" panose="02010600030101010101" pitchFamily="2" charset="-122"/>
              </a:rPr>
              <a:t>个树状数组</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update2(R+1,-d*R);        #d*R = d*(R+1-1)</a:t>
            </a:r>
          </a:p>
          <a:p>
            <a:pPr algn="l"/>
            <a:r>
              <a:rPr lang="en-US" altLang="zh-CN" sz="3200" dirty="0">
                <a:solidFill>
                  <a:schemeClr val="tx1"/>
                </a:solidFill>
                <a:latin typeface="宋体" panose="02010600030101010101" pitchFamily="2" charset="-122"/>
                <a:ea typeface="宋体" panose="02010600030101010101" pitchFamily="2" charset="-122"/>
              </a:rPr>
              <a:t>    else:                         #</a:t>
            </a:r>
            <a:r>
              <a:rPr lang="zh-CN" altLang="en-US" sz="3200" dirty="0">
                <a:solidFill>
                  <a:schemeClr val="tx1"/>
                </a:solidFill>
                <a:latin typeface="宋体" panose="02010600030101010101" pitchFamily="2" charset="-122"/>
                <a:ea typeface="宋体" panose="02010600030101010101" pitchFamily="2" charset="-122"/>
              </a:rPr>
              <a:t>区间询问</a:t>
            </a:r>
          </a:p>
          <a:p>
            <a:pPr algn="l"/>
            <a:r>
              <a:rPr lang="zh-CN" altLang="en-US" sz="3200" dirty="0">
                <a:solidFill>
                  <a:schemeClr val="tx1"/>
                </a:solidFill>
                <a:latin typeface="宋体" panose="02010600030101010101" pitchFamily="2" charset="-122"/>
                <a:ea typeface="宋体" panose="02010600030101010101" pitchFamily="2" charset="-122"/>
              </a:rPr>
              <a:t>        </a:t>
            </a:r>
            <a:r>
              <a:rPr lang="en-US" altLang="zh-CN" sz="3200" dirty="0">
                <a:solidFill>
                  <a:schemeClr val="tx1"/>
                </a:solidFill>
                <a:latin typeface="宋体" panose="02010600030101010101" pitchFamily="2" charset="-122"/>
                <a:ea typeface="宋体" panose="02010600030101010101" pitchFamily="2" charset="-122"/>
              </a:rPr>
              <a:t>L, R = g[1],g[2]</a:t>
            </a:r>
          </a:p>
          <a:p>
            <a:pPr algn="l"/>
            <a:r>
              <a:rPr lang="en-US" altLang="zh-CN" sz="3200" dirty="0">
                <a:solidFill>
                  <a:schemeClr val="tx1"/>
                </a:solidFill>
                <a:latin typeface="宋体" panose="02010600030101010101" pitchFamily="2" charset="-122"/>
                <a:ea typeface="宋体" panose="02010600030101010101" pitchFamily="2" charset="-122"/>
              </a:rPr>
              <a:t>        </a:t>
            </a:r>
            <a:r>
              <a:rPr lang="en-US" altLang="zh-CN" sz="3200" dirty="0">
                <a:solidFill>
                  <a:srgbClr val="FF0000"/>
                </a:solidFill>
                <a:latin typeface="宋体" panose="02010600030101010101" pitchFamily="2" charset="-122"/>
                <a:ea typeface="宋体" panose="02010600030101010101" pitchFamily="2" charset="-122"/>
              </a:rPr>
              <a:t>print(R*sum1(R)-sum2(R) - (L-1)*sum1(L-1)+sum2(L-1))</a:t>
            </a:r>
          </a:p>
        </p:txBody>
      </p:sp>
    </p:spTree>
    <p:custDataLst>
      <p:tags r:id="rId1"/>
    </p:custDataLst>
    <p:extLst>
      <p:ext uri="{BB962C8B-B14F-4D97-AF65-F5344CB8AC3E}">
        <p14:creationId xmlns:p14="http://schemas.microsoft.com/office/powerpoint/2010/main" val="210089900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2472"/>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逆序对问题</a:t>
              </a:r>
              <a:endParaRPr lang="en-US" altLang="zh-CN" sz="5600" b="1" spc="600" dirty="0" smtClean="0">
                <a:solidFill>
                  <a:schemeClr val="bg1"/>
                </a:solidFill>
                <a:latin typeface="思源宋体 CN Heavy" panose="02020900000000000000" charset="-122"/>
                <a:ea typeface="思源宋体 CN Heavy" panose="02020900000000000000" charset="-122"/>
              </a:endParaRPr>
            </a:p>
            <a:p>
              <a:pPr algn="l"/>
              <a:r>
                <a:rPr lang="zh-CN" altLang="en-US" sz="4000" b="1" spc="600" dirty="0">
                  <a:solidFill>
                    <a:schemeClr val="bg1"/>
                  </a:solidFill>
                  <a:latin typeface="思源宋体 CN Heavy" panose="02020900000000000000" charset="-122"/>
                  <a:ea typeface="思源宋体 CN Heavy" panose="02020900000000000000" charset="-122"/>
                </a:rPr>
                <a:t>逆序对  </a:t>
              </a:r>
              <a:r>
                <a:rPr lang="en-US" altLang="zh-CN" sz="4000" b="1" spc="600" dirty="0" err="1">
                  <a:solidFill>
                    <a:schemeClr val="bg1"/>
                  </a:solidFill>
                  <a:latin typeface="思源宋体 CN Heavy" panose="02020900000000000000" charset="-122"/>
                  <a:ea typeface="思源宋体 CN Heavy" panose="02020900000000000000" charset="-122"/>
                </a:rPr>
                <a:t>lanqiaoOJ</a:t>
              </a:r>
              <a:r>
                <a:rPr lang="zh-CN" altLang="en-US" sz="4000" b="1" spc="600" dirty="0">
                  <a:solidFill>
                    <a:schemeClr val="bg1"/>
                  </a:solidFill>
                  <a:latin typeface="思源宋体 CN Heavy" panose="02020900000000000000" charset="-122"/>
                  <a:ea typeface="思源宋体 CN Heavy" panose="02020900000000000000" charset="-122"/>
                </a:rPr>
                <a:t>题号</a:t>
              </a:r>
              <a:r>
                <a:rPr lang="en-US" altLang="zh-CN" sz="4000" b="1" spc="600" dirty="0">
                  <a:solidFill>
                    <a:schemeClr val="bg1"/>
                  </a:solidFill>
                  <a:latin typeface="思源宋体 CN Heavy" panose="02020900000000000000" charset="-122"/>
                  <a:ea typeface="思源宋体 CN Heavy" panose="02020900000000000000" charset="-122"/>
                </a:rPr>
                <a:t>1506 </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047135" y="3416678"/>
            <a:ext cx="22002323" cy="9233297"/>
          </a:xfrm>
          <a:prstGeom prst="rect">
            <a:avLst/>
          </a:prstGeom>
          <a:noFill/>
        </p:spPr>
        <p:txBody>
          <a:bodyPr wrap="square" rtlCol="0">
            <a:spAutoFit/>
          </a:bodyPr>
          <a:lstStyle/>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给定一个序列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。若</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&gt;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j</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，则</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&lt;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j&gt;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就是为一个“逆序对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。请你写一个程序，在尽量短的时间内统计出”逆序对“的数目。</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行是整数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1≤n≤500000)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接下来</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一个整数，为逆序对的数目</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endParaRPr 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a:t>
            </a: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11</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1786781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8309967"/>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模拟：先</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检查第一个数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，把后面所有数跟它比较，如果发现有一个比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a:t>
            </a:r>
            <a:r>
              <a:rPr lang="en-US" altLang="zh-CN" sz="4400" baseline="-25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小，就是一个逆序对；再检查第二个数，第三个数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；直到最后一个数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输入样例</a:t>
            </a: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p>
          <a:p>
            <a:pPr algn="l">
              <a:lnSpc>
                <a:spcPct val="150000"/>
              </a:lnSpc>
            </a:pP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输出样例</a:t>
            </a:r>
            <a:r>
              <a:rPr lang="en-US" altLang="zh-CN" sz="36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36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11</a:t>
            </a: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最大</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400" baseline="300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，暴力法</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TLE</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3" name="图片 12"/>
          <p:cNvPicPr/>
          <p:nvPr/>
        </p:nvPicPr>
        <p:blipFill>
          <a:blip r:embed="rId5">
            <a:lum bright="34000" contrast="-8000"/>
          </a:blip>
          <a:srcRect l="20046" t="6270" r="19548" b="5808"/>
          <a:stretch>
            <a:fillRect/>
          </a:stretch>
        </p:blipFill>
        <p:spPr>
          <a:xfrm rot="5400000">
            <a:off x="12694133" y="2860192"/>
            <a:ext cx="6096000" cy="12605716"/>
          </a:xfrm>
          <a:prstGeom prst="rect">
            <a:avLst/>
          </a:prstGeom>
          <a:noFill/>
          <a:ln w="9525">
            <a:noFill/>
          </a:ln>
        </p:spPr>
      </p:pic>
      <p:sp>
        <p:nvSpPr>
          <p:cNvPr id="14" name="文本框 13" descr="7b0a202020202262756c6c6574223a20227b5c2263617465676f727949645c223a31303030352c5c2274656d706c61746549645c223a32303233313332387d220a7d0a"/>
          <p:cNvSpPr txBox="1"/>
          <p:nvPr/>
        </p:nvSpPr>
        <p:spPr>
          <a:xfrm>
            <a:off x="10170905" y="6431153"/>
            <a:ext cx="13298695" cy="5016758"/>
          </a:xfrm>
          <a:prstGeom prst="rect">
            <a:avLst/>
          </a:prstGeom>
          <a:noFill/>
          <a:ln>
            <a:noFill/>
          </a:ln>
        </p:spPr>
        <p:txBody>
          <a:bodyPr wrap="square" rtlCol="0">
            <a:spAutoFit/>
          </a:bodyPr>
          <a:lstStyle/>
          <a:p>
            <a:pPr algn="l"/>
            <a:r>
              <a:rPr lang="en-US" altLang="zh-CN" sz="4000" dirty="0">
                <a:solidFill>
                  <a:schemeClr val="tx1"/>
                </a:solidFill>
                <a:latin typeface="宋体" panose="02010600030101010101" pitchFamily="2" charset="-122"/>
                <a:ea typeface="宋体" panose="02010600030101010101" pitchFamily="2" charset="-122"/>
              </a:rPr>
              <a:t>n =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(input())</a:t>
            </a:r>
          </a:p>
          <a:p>
            <a:pPr algn="l"/>
            <a:r>
              <a:rPr lang="en-US" altLang="zh-CN" sz="4000" dirty="0">
                <a:solidFill>
                  <a:schemeClr val="tx1"/>
                </a:solidFill>
                <a:latin typeface="宋体" panose="02010600030101010101" pitchFamily="2" charset="-122"/>
                <a:ea typeface="宋体" panose="02010600030101010101" pitchFamily="2" charset="-122"/>
              </a:rPr>
              <a:t>a = </a:t>
            </a:r>
            <a:r>
              <a:rPr lang="en-US" altLang="zh-CN" sz="4000" dirty="0" smtClean="0">
                <a:solidFill>
                  <a:schemeClr val="tx1"/>
                </a:solidFill>
                <a:latin typeface="宋体" panose="02010600030101010101" pitchFamily="2" charset="-122"/>
                <a:ea typeface="宋体" panose="02010600030101010101" pitchFamily="2" charset="-122"/>
              </a:rPr>
              <a:t>list(map(</a:t>
            </a:r>
            <a:r>
              <a:rPr lang="en-US" altLang="zh-CN" sz="4000" dirty="0" err="1" smtClean="0">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 </a:t>
            </a:r>
            <a:r>
              <a:rPr lang="en-US" altLang="zh-CN" sz="4000" dirty="0" smtClean="0">
                <a:solidFill>
                  <a:schemeClr val="tx1"/>
                </a:solidFill>
                <a:latin typeface="宋体" panose="02010600030101010101" pitchFamily="2" charset="-122"/>
                <a:ea typeface="宋体" panose="02010600030101010101" pitchFamily="2" charset="-122"/>
              </a:rPr>
              <a:t> </a:t>
            </a:r>
            <a:endParaRPr lang="zh-CN" altLang="en-US"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res=0</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a:t>
            </a:r>
            <a:r>
              <a:rPr lang="en-US" altLang="zh-CN" sz="4000" dirty="0" smtClean="0">
                <a:solidFill>
                  <a:schemeClr val="tx1"/>
                </a:solidFill>
                <a:latin typeface="宋体" panose="02010600030101010101" pitchFamily="2" charset="-122"/>
                <a:ea typeface="宋体" panose="02010600030101010101" pitchFamily="2" charset="-122"/>
              </a:rPr>
              <a:t>range(n):</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for j in </a:t>
            </a:r>
            <a:r>
              <a:rPr lang="en-US" altLang="zh-CN" sz="4000" dirty="0" smtClean="0">
                <a:solidFill>
                  <a:schemeClr val="tx1"/>
                </a:solidFill>
                <a:latin typeface="宋体" panose="02010600030101010101" pitchFamily="2" charset="-122"/>
                <a:ea typeface="宋体" panose="02010600030101010101" pitchFamily="2" charset="-122"/>
              </a:rPr>
              <a:t>range(i+1,n):</a:t>
            </a:r>
            <a:endParaRPr lang="en-US" altLang="zh-CN" sz="40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        if a[j]&lt;a[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a:t>
            </a:r>
          </a:p>
          <a:p>
            <a:pPr algn="l"/>
            <a:r>
              <a:rPr lang="en-US" altLang="zh-CN" sz="4000" dirty="0">
                <a:solidFill>
                  <a:schemeClr val="tx1"/>
                </a:solidFill>
                <a:latin typeface="宋体" panose="02010600030101010101" pitchFamily="2" charset="-122"/>
                <a:ea typeface="宋体" panose="02010600030101010101" pitchFamily="2" charset="-122"/>
              </a:rPr>
              <a:t>            res +=1</a:t>
            </a:r>
          </a:p>
          <a:p>
            <a:pPr algn="l"/>
            <a:r>
              <a:rPr lang="en-US" altLang="zh-CN" sz="4000" dirty="0">
                <a:solidFill>
                  <a:schemeClr val="tx1"/>
                </a:solidFill>
                <a:latin typeface="宋体" panose="02010600030101010101" pitchFamily="2" charset="-122"/>
                <a:ea typeface="宋体" panose="02010600030101010101" pitchFamily="2" charset="-122"/>
              </a:rPr>
              <a:t>print(res)</a:t>
            </a:r>
          </a:p>
        </p:txBody>
      </p:sp>
    </p:spTree>
    <p:custDataLst>
      <p:tags r:id="rId1"/>
    </p:custDataLst>
    <p:extLst>
      <p:ext uri="{BB962C8B-B14F-4D97-AF65-F5344CB8AC3E}">
        <p14:creationId xmlns:p14="http://schemas.microsoft.com/office/powerpoint/2010/main" val="384911617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）归并排序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346440" y="3851107"/>
            <a:ext cx="21909046" cy="3139321"/>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观察暴力</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法</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的执行过程，发现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和交换排序很像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能否</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用交换排序的升级版归并排序，来处理逆序对问题？</a:t>
            </a:r>
          </a:p>
        </p:txBody>
      </p:sp>
    </p:spTree>
    <p:custDataLst>
      <p:tags r:id="rId1"/>
    </p:custDataLst>
    <p:extLst>
      <p:ext uri="{BB962C8B-B14F-4D97-AF65-F5344CB8AC3E}">
        <p14:creationId xmlns:p14="http://schemas.microsoft.com/office/powerpoint/2010/main" val="256020752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207469" y="8246192"/>
            <a:ext cx="21909046" cy="4026487"/>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归并排序：</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）分解。把初始序列分成长度相同的左右两个子序列，然后把每个子序列再分成更小的两个子序列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，直到子序列只包含</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递归</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实现。</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合并。归并</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个有序的子</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序列</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9218" name="Picture 2" descr="C:\Users\ECUST\AppData\Local\Temp\ksohtml312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49" y="2862155"/>
            <a:ext cx="14319784" cy="47078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780125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417331" y="7937680"/>
            <a:ext cx="21909046" cy="4524315"/>
          </a:xfrm>
          <a:prstGeom prst="rect">
            <a:avLst/>
          </a:prstGeom>
          <a:noFill/>
        </p:spPr>
        <p:txBody>
          <a:bodyPr wrap="square" rtlCol="0">
            <a:spAutoFit/>
          </a:bodyPr>
          <a:lstStyle/>
          <a:p>
            <a:pPr algn="l">
              <a:lnSpc>
                <a:spcPct val="150000"/>
              </a:lnSpc>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个数进行归并排序：</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）需要</a:t>
            </a:r>
            <a:r>
              <a:rPr lang="en-US" altLang="zh-CN" sz="48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logn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趟归并；</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）在每一趟归并中，有很多次合并操作，一共需要</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O(n)</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次比较。</a:t>
            </a:r>
            <a:endPar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复杂度：</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O(</a:t>
            </a:r>
            <a:r>
              <a:rPr lang="en-US" altLang="zh-CN" sz="48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nlogn</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 name="Picture 2" descr="C:\Users\ECUST\AppData\Local\Temp\ksohtml3124\wp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49" y="2862155"/>
            <a:ext cx="14319784" cy="47078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87186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并查集的初始化</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394502"/>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定义</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是以结点</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为元素的并查集。</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初始化：令</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i</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sp>
        <p:nvSpPr>
          <p:cNvPr id="9" name="对话气泡: 矩形 6"/>
          <p:cNvSpPr/>
          <p:nvPr/>
        </p:nvSpPr>
        <p:spPr>
          <a:xfrm>
            <a:off x="12570238" y="4651513"/>
            <a:ext cx="5121413" cy="2286477"/>
          </a:xfrm>
          <a:prstGeom prst="wedgeRectCallout">
            <a:avLst>
              <a:gd name="adj1" fmla="val -166562"/>
              <a:gd name="adj2" fmla="val -1297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0" hangingPunct="0">
              <a:defRPr/>
            </a:pPr>
            <a:r>
              <a:rPr lang="zh-CN" altLang="en-US" sz="4400" dirty="0">
                <a:solidFill>
                  <a:srgbClr val="FF0000"/>
                </a:solidFill>
                <a:latin typeface="Courier New" panose="02070309020205020404" pitchFamily="49" charset="0"/>
                <a:cs typeface="Courier New" panose="02070309020205020404" pitchFamily="49" charset="0"/>
              </a:rPr>
              <a:t>某人的号码是</a:t>
            </a:r>
            <a:r>
              <a:rPr lang="en-US" altLang="zh-CN" sz="4400" dirty="0" err="1">
                <a:solidFill>
                  <a:srgbClr val="FF0000"/>
                </a:solidFill>
                <a:latin typeface="Courier New" panose="02070309020205020404" pitchFamily="49" charset="0"/>
                <a:cs typeface="Courier New" panose="02070309020205020404" pitchFamily="49" charset="0"/>
              </a:rPr>
              <a:t>i</a:t>
            </a:r>
            <a:r>
              <a:rPr lang="zh-CN" altLang="en-US" sz="4400" dirty="0">
                <a:solidFill>
                  <a:srgbClr val="FF0000"/>
                </a:solidFill>
                <a:latin typeface="Courier New" panose="02070309020205020404" pitchFamily="49" charset="0"/>
                <a:cs typeface="Courier New" panose="02070309020205020404" pitchFamily="49" charset="0"/>
              </a:rPr>
              <a:t>，他属于帮派</a:t>
            </a:r>
            <a:r>
              <a:rPr lang="en-US" altLang="zh-CN" sz="4400" dirty="0">
                <a:solidFill>
                  <a:srgbClr val="FF0000"/>
                </a:solidFill>
                <a:latin typeface="Courier New" panose="02070309020205020404" pitchFamily="49" charset="0"/>
                <a:cs typeface="Courier New" panose="02070309020205020404" pitchFamily="49" charset="0"/>
              </a:rPr>
              <a:t>s[</a:t>
            </a:r>
            <a:r>
              <a:rPr lang="en-US" altLang="zh-CN" sz="4400" dirty="0" err="1">
                <a:solidFill>
                  <a:srgbClr val="FF0000"/>
                </a:solidFill>
                <a:latin typeface="Courier New" panose="02070309020205020404" pitchFamily="49" charset="0"/>
                <a:cs typeface="Courier New" panose="02070309020205020404" pitchFamily="49" charset="0"/>
              </a:rPr>
              <a:t>i</a:t>
            </a:r>
            <a:r>
              <a:rPr lang="en-US" altLang="zh-CN" sz="4400" dirty="0">
                <a:solidFill>
                  <a:srgbClr val="FF0000"/>
                </a:solidFill>
                <a:latin typeface="Courier New" panose="02070309020205020404" pitchFamily="49" charset="0"/>
                <a:cs typeface="Courier New" panose="02070309020205020404" pitchFamily="49" charset="0"/>
              </a:rPr>
              <a:t>]</a:t>
            </a:r>
            <a:r>
              <a:rPr lang="zh-CN" altLang="en-US" sz="4400" dirty="0">
                <a:solidFill>
                  <a:srgbClr val="FF0000"/>
                </a:solidFill>
                <a:latin typeface="Courier New" panose="02070309020205020404" pitchFamily="49" charset="0"/>
                <a:cs typeface="Courier New" panose="02070309020205020404" pitchFamily="49" charset="0"/>
              </a:rPr>
              <a:t>。</a:t>
            </a:r>
          </a:p>
        </p:txBody>
      </p:sp>
      <p:graphicFrame>
        <p:nvGraphicFramePr>
          <p:cNvPr id="10" name="对象 5"/>
          <p:cNvGraphicFramePr>
            <a:graphicFrameLocks noChangeAspect="1"/>
          </p:cNvGraphicFramePr>
          <p:nvPr>
            <p:extLst/>
          </p:nvPr>
        </p:nvGraphicFramePr>
        <p:xfrm>
          <a:off x="1782417" y="8179905"/>
          <a:ext cx="20338395" cy="3945834"/>
        </p:xfrm>
        <a:graphic>
          <a:graphicData uri="http://schemas.openxmlformats.org/presentationml/2006/ole">
            <mc:AlternateContent xmlns:mc="http://schemas.openxmlformats.org/markup-compatibility/2006">
              <mc:Choice xmlns:v="urn:schemas-microsoft-com:vml" Requires="v">
                <p:oleObj spid="_x0000_s5128" r:id="rId6" imgW="4349160" imgH="812520" progId="Visio.Drawing.11">
                  <p:embed/>
                </p:oleObj>
              </mc:Choice>
              <mc:Fallback>
                <p:oleObj r:id="rId6" imgW="4349160" imgH="812520" progId="Visio.Drawing.11">
                  <p:embed/>
                  <p:pic>
                    <p:nvPicPr>
                      <p:cNvPr id="1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417" y="8179905"/>
                        <a:ext cx="20338395" cy="3945834"/>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34340253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归并排序和逆序对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649990" y="6524977"/>
            <a:ext cx="21909046" cy="6186309"/>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观察归并排序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的一次合并过程</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，发现</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能利用这个过程来记录逆序对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）在子序列内部，元素都是有序的，不存在逆序对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对只存在于不同的子序列之间。</a:t>
            </a: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）合并两个子序列</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时：</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前一个子序列的元素比后面子序列的元素小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无</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如果</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前一个子序列的元素比后面子序列的</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元素大，有逆序对，且有</a:t>
            </a:r>
            <a:r>
              <a:rPr lang="en-US" altLang="zh-CN" sz="4400" dirty="0" smtClean="0">
                <a:solidFill>
                  <a:schemeClr val="tx1"/>
                </a:solidFill>
                <a:latin typeface="宋体" panose="02010600030101010101" pitchFamily="2" charset="-122"/>
                <a:ea typeface="宋体" panose="02010600030101010101" pitchFamily="2" charset="-122"/>
              </a:rPr>
              <a:t>mid-(i-1)</a:t>
            </a:r>
            <a:r>
              <a:rPr lang="zh-CN" altLang="en-US" sz="4400" dirty="0" smtClean="0">
                <a:solidFill>
                  <a:schemeClr val="tx1"/>
                </a:solidFill>
                <a:latin typeface="宋体" panose="02010600030101010101" pitchFamily="2" charset="-122"/>
                <a:ea typeface="宋体" panose="02010600030101010101" pitchFamily="2" charset="-122"/>
              </a:rPr>
              <a:t>个</a:t>
            </a:r>
            <a:r>
              <a:rPr lang="en-US" altLang="zh-CN" sz="4400" dirty="0" smtClean="0">
                <a:solidFill>
                  <a:schemeClr val="tx1"/>
                </a:solidFill>
                <a:latin typeface="宋体" panose="02010600030101010101" pitchFamily="2" charset="-122"/>
                <a:ea typeface="宋体" panose="02010600030101010101" pitchFamily="2" charset="-122"/>
              </a:rPr>
              <a:t> </a:t>
            </a: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pic>
        <p:nvPicPr>
          <p:cNvPr id="10242" name="Picture 2" descr="C:\Users\ECUST\AppData\Local\Temp\ksohtml3124\wp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6801" y="2973908"/>
            <a:ext cx="18985773" cy="27521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7482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9252700" y="-1807187"/>
            <a:ext cx="13134166" cy="17128435"/>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348871" y="343435"/>
            <a:ext cx="15324170" cy="11910953"/>
          </a:xfrm>
          <a:prstGeom prst="rect">
            <a:avLst/>
          </a:prstGeom>
          <a:noFill/>
          <a:ln>
            <a:noFill/>
          </a:ln>
        </p:spPr>
        <p:txBody>
          <a:bodyPr wrap="square" rtlCol="0">
            <a:spAutoFit/>
          </a:bodyPr>
          <a:lstStyle/>
          <a:p>
            <a:pPr algn="l"/>
            <a:r>
              <a:rPr lang="en-US" altLang="zh-CN" sz="1400" dirty="0" err="1">
                <a:solidFill>
                  <a:schemeClr val="tx1"/>
                </a:solidFill>
                <a:latin typeface="宋体" panose="02010600030101010101" pitchFamily="2" charset="-122"/>
                <a:ea typeface="宋体" panose="02010600030101010101" pitchFamily="2" charset="-122"/>
              </a:rPr>
              <a:t>def</a:t>
            </a:r>
            <a:r>
              <a:rPr lang="en-US" altLang="zh-CN" sz="1400" dirty="0">
                <a:solidFill>
                  <a:schemeClr val="tx1"/>
                </a:solidFill>
                <a:latin typeface="宋体" panose="02010600030101010101" pitchFamily="2" charset="-122"/>
                <a:ea typeface="宋体" panose="02010600030101010101" pitchFamily="2" charset="-122"/>
              </a:rPr>
              <a:t> merge(L, mid, R):</a:t>
            </a:r>
          </a:p>
          <a:p>
            <a:pPr algn="l"/>
            <a:r>
              <a:rPr lang="en-US" altLang="zh-CN" sz="1400" dirty="0">
                <a:solidFill>
                  <a:schemeClr val="tx1"/>
                </a:solidFill>
                <a:latin typeface="宋体" panose="02010600030101010101" pitchFamily="2" charset="-122"/>
                <a:ea typeface="宋体" panose="02010600030101010101" pitchFamily="2" charset="-122"/>
              </a:rPr>
              <a:t>    global res</a:t>
            </a:r>
          </a:p>
          <a:p>
            <a:pPr algn="l"/>
            <a:r>
              <a:rPr lang="en-US" altLang="zh-CN" sz="1400" dirty="0">
                <a:solidFill>
                  <a:schemeClr val="tx1"/>
                </a:solidFill>
                <a:latin typeface="宋体" panose="02010600030101010101" pitchFamily="2" charset="-122"/>
                <a:ea typeface="宋体" panose="02010600030101010101" pitchFamily="2" charset="-122"/>
              </a:rPr>
              <a:t>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 L;   j = mid+1;    t=0</a:t>
            </a:r>
          </a:p>
          <a:p>
            <a:pPr algn="l"/>
            <a:r>
              <a:rPr lang="en-US" altLang="zh-CN" sz="1400" dirty="0">
                <a:solidFill>
                  <a:schemeClr val="tx1"/>
                </a:solidFill>
                <a:latin typeface="宋体" panose="02010600030101010101" pitchFamily="2" charset="-122"/>
                <a:ea typeface="宋体" panose="02010600030101010101" pitchFamily="2" charset="-122"/>
              </a:rPr>
              <a:t>    while(</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&lt;= mid and j &lt;= R):</a:t>
            </a:r>
          </a:p>
          <a:p>
            <a:pPr algn="l"/>
            <a:r>
              <a:rPr lang="en-US" altLang="zh-CN" sz="1400" dirty="0">
                <a:solidFill>
                  <a:schemeClr val="tx1"/>
                </a:solidFill>
                <a:latin typeface="宋体" panose="02010600030101010101" pitchFamily="2" charset="-122"/>
                <a:ea typeface="宋体" panose="02010600030101010101" pitchFamily="2" charset="-122"/>
              </a:rPr>
              <a:t>        if(a[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&gt; a[j]):</a:t>
            </a:r>
          </a:p>
          <a:p>
            <a:pPr algn="l"/>
            <a:r>
              <a:rPr lang="en-US" altLang="zh-CN" sz="1400" dirty="0">
                <a:solidFill>
                  <a:schemeClr val="tx1"/>
                </a:solidFill>
                <a:latin typeface="宋体" panose="02010600030101010101" pitchFamily="2" charset="-122"/>
                <a:ea typeface="宋体" panose="02010600030101010101" pitchFamily="2" charset="-122"/>
              </a:rPr>
              <a:t>            b[t] = a[j]; t+=1;  j+=1</a:t>
            </a:r>
          </a:p>
          <a:p>
            <a:pPr algn="l"/>
            <a:r>
              <a:rPr lang="en-US" altLang="zh-CN" sz="1400" dirty="0">
                <a:solidFill>
                  <a:schemeClr val="tx1"/>
                </a:solidFill>
                <a:latin typeface="宋体" panose="02010600030101010101" pitchFamily="2" charset="-122"/>
                <a:ea typeface="宋体" panose="02010600030101010101" pitchFamily="2" charset="-122"/>
              </a:rPr>
              <a:t>            res = res + mid-i+1         #</a:t>
            </a:r>
            <a:r>
              <a:rPr lang="zh-CN" altLang="en-US" sz="1400" dirty="0">
                <a:solidFill>
                  <a:schemeClr val="tx1"/>
                </a:solidFill>
                <a:latin typeface="宋体" panose="02010600030101010101" pitchFamily="2" charset="-122"/>
                <a:ea typeface="宋体" panose="02010600030101010101" pitchFamily="2" charset="-122"/>
              </a:rPr>
              <a:t>记录逆序对数量          </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else:   b[t] = 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t+=1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+=1</a:t>
            </a:r>
          </a:p>
          <a:p>
            <a:pPr algn="l"/>
            <a:r>
              <a:rPr lang="en-US" altLang="zh-CN" sz="1400" dirty="0">
                <a:solidFill>
                  <a:schemeClr val="tx1"/>
                </a:solidFill>
                <a:latin typeface="宋体" panose="02010600030101010101" pitchFamily="2" charset="-122"/>
                <a:ea typeface="宋体" panose="02010600030101010101" pitchFamily="2" charset="-122"/>
              </a:rPr>
              <a:t>    #</a:t>
            </a:r>
            <a:r>
              <a:rPr lang="zh-CN" altLang="en-US" sz="1400" dirty="0">
                <a:solidFill>
                  <a:schemeClr val="tx1"/>
                </a:solidFill>
                <a:latin typeface="宋体" panose="02010600030101010101" pitchFamily="2" charset="-122"/>
                <a:ea typeface="宋体" panose="02010600030101010101" pitchFamily="2" charset="-122"/>
              </a:rPr>
              <a:t>一个子序列中的数都处理完了，另一个还没有，把剩下的直接复制过来：</a:t>
            </a:r>
          </a:p>
          <a:p>
            <a:pPr algn="l"/>
            <a:r>
              <a:rPr lang="zh-CN" altLang="en-US" sz="1400" dirty="0">
                <a:solidFill>
                  <a:schemeClr val="tx1"/>
                </a:solidFill>
                <a:latin typeface="宋体" panose="02010600030101010101" pitchFamily="2" charset="-122"/>
                <a:ea typeface="宋体" panose="02010600030101010101" pitchFamily="2" charset="-122"/>
              </a:rPr>
              <a:t>    </a:t>
            </a:r>
            <a:r>
              <a:rPr lang="en-US" altLang="zh-CN" sz="1400" dirty="0">
                <a:solidFill>
                  <a:schemeClr val="tx1"/>
                </a:solidFill>
                <a:latin typeface="宋体" panose="02010600030101010101" pitchFamily="2" charset="-122"/>
                <a:ea typeface="宋体" panose="02010600030101010101" pitchFamily="2" charset="-122"/>
              </a:rPr>
              <a:t>while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&lt;= mid:  b[t]=a[</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t+=1;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+=1</a:t>
            </a:r>
          </a:p>
          <a:p>
            <a:pPr algn="l"/>
            <a:r>
              <a:rPr lang="en-US" altLang="zh-CN" sz="1400" dirty="0">
                <a:solidFill>
                  <a:schemeClr val="tx1"/>
                </a:solidFill>
                <a:latin typeface="宋体" panose="02010600030101010101" pitchFamily="2" charset="-122"/>
                <a:ea typeface="宋体" panose="02010600030101010101" pitchFamily="2" charset="-122"/>
              </a:rPr>
              <a:t>    while j &lt;= R:    b[t]=a[j];  t+=1;  j+=1</a:t>
            </a:r>
          </a:p>
          <a:p>
            <a:pPr algn="l"/>
            <a:r>
              <a:rPr lang="en-US" altLang="zh-CN" sz="1400" dirty="0">
                <a:solidFill>
                  <a:schemeClr val="tx1"/>
                </a:solidFill>
                <a:latin typeface="宋体" panose="02010600030101010101" pitchFamily="2" charset="-122"/>
                <a:ea typeface="宋体" panose="02010600030101010101" pitchFamily="2" charset="-122"/>
              </a:rPr>
              <a:t>    for </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in range(t): a[</a:t>
            </a:r>
            <a:r>
              <a:rPr lang="en-US" altLang="zh-CN" sz="1400" dirty="0" err="1">
                <a:solidFill>
                  <a:schemeClr val="tx1"/>
                </a:solidFill>
                <a:latin typeface="宋体" panose="02010600030101010101" pitchFamily="2" charset="-122"/>
                <a:ea typeface="宋体" panose="02010600030101010101" pitchFamily="2" charset="-122"/>
              </a:rPr>
              <a:t>L+i</a:t>
            </a:r>
            <a:r>
              <a:rPr lang="en-US" altLang="zh-CN" sz="1400" dirty="0">
                <a:solidFill>
                  <a:schemeClr val="tx1"/>
                </a:solidFill>
                <a:latin typeface="宋体" panose="02010600030101010101" pitchFamily="2" charset="-122"/>
                <a:ea typeface="宋体" panose="02010600030101010101" pitchFamily="2" charset="-122"/>
              </a:rPr>
              <a:t>] = b[</a:t>
            </a:r>
            <a:r>
              <a:rPr lang="en-US" altLang="zh-CN" sz="1400" dirty="0" err="1">
                <a:solidFill>
                  <a:schemeClr val="tx1"/>
                </a:solidFill>
                <a:latin typeface="宋体" panose="02010600030101010101" pitchFamily="2" charset="-122"/>
                <a:ea typeface="宋体" panose="02010600030101010101" pitchFamily="2" charset="-122"/>
              </a:rPr>
              <a:t>i</a:t>
            </a:r>
            <a:r>
              <a:rPr lang="en-US" altLang="zh-CN" sz="1400" dirty="0">
                <a:solidFill>
                  <a:schemeClr val="tx1"/>
                </a:solidFill>
                <a:latin typeface="宋体" panose="02010600030101010101" pitchFamily="2" charset="-122"/>
                <a:ea typeface="宋体" panose="02010600030101010101" pitchFamily="2" charset="-122"/>
              </a:rPr>
              <a:t>]   #</a:t>
            </a:r>
            <a:r>
              <a:rPr lang="zh-CN" altLang="en-US" sz="1400" dirty="0">
                <a:solidFill>
                  <a:schemeClr val="tx1"/>
                </a:solidFill>
                <a:latin typeface="宋体" panose="02010600030101010101" pitchFamily="2" charset="-122"/>
                <a:ea typeface="宋体" panose="02010600030101010101" pitchFamily="2" charset="-122"/>
              </a:rPr>
              <a:t>把排好序的</a:t>
            </a:r>
            <a:r>
              <a:rPr lang="en-US" altLang="zh-CN" sz="1400" dirty="0">
                <a:solidFill>
                  <a:schemeClr val="tx1"/>
                </a:solidFill>
                <a:latin typeface="宋体" panose="02010600030101010101" pitchFamily="2" charset="-122"/>
                <a:ea typeface="宋体" panose="02010600030101010101" pitchFamily="2" charset="-122"/>
              </a:rPr>
              <a:t>b[]</a:t>
            </a:r>
            <a:r>
              <a:rPr lang="zh-CN" altLang="en-US" sz="1400" dirty="0">
                <a:solidFill>
                  <a:schemeClr val="tx1"/>
                </a:solidFill>
                <a:latin typeface="宋体" panose="02010600030101010101" pitchFamily="2" charset="-122"/>
                <a:ea typeface="宋体" panose="02010600030101010101" pitchFamily="2" charset="-122"/>
              </a:rPr>
              <a:t>复制回</a:t>
            </a:r>
            <a:r>
              <a:rPr lang="en-US" altLang="zh-CN" sz="1400" dirty="0">
                <a:solidFill>
                  <a:schemeClr val="tx1"/>
                </a:solidFill>
                <a:latin typeface="宋体" panose="02010600030101010101" pitchFamily="2" charset="-122"/>
                <a:ea typeface="宋体" panose="02010600030101010101" pitchFamily="2" charset="-122"/>
              </a:rPr>
              <a:t>a[]</a:t>
            </a:r>
          </a:p>
          <a:p>
            <a:pPr algn="l"/>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4400" dirty="0" err="1">
                <a:solidFill>
                  <a:schemeClr val="tx1"/>
                </a:solidFill>
                <a:latin typeface="宋体" panose="02010600030101010101" pitchFamily="2" charset="-122"/>
                <a:ea typeface="宋体" panose="02010600030101010101" pitchFamily="2" charset="-122"/>
              </a:rPr>
              <a:t>def</a:t>
            </a:r>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rgbClr val="FF0000"/>
                </a:solidFill>
                <a:latin typeface="宋体" panose="02010600030101010101" pitchFamily="2" charset="-122"/>
                <a:ea typeface="宋体" panose="02010600030101010101" pitchFamily="2" charset="-122"/>
              </a:rPr>
              <a:t>merge_sort</a:t>
            </a:r>
            <a:r>
              <a:rPr lang="en-US" altLang="zh-CN" sz="4400" dirty="0">
                <a:solidFill>
                  <a:srgbClr val="FF0000"/>
                </a:solidFill>
                <a:latin typeface="宋体" panose="02010600030101010101" pitchFamily="2" charset="-122"/>
                <a:ea typeface="宋体" panose="02010600030101010101" pitchFamily="2" charset="-122"/>
              </a:rPr>
              <a:t>(L</a:t>
            </a:r>
            <a:r>
              <a:rPr lang="en-US" altLang="zh-CN" sz="4400" dirty="0">
                <a:solidFill>
                  <a:schemeClr val="tx1"/>
                </a:solidFill>
                <a:latin typeface="宋体" panose="02010600030101010101" pitchFamily="2" charset="-122"/>
                <a:ea typeface="宋体" panose="02010600030101010101" pitchFamily="2" charset="-122"/>
              </a:rPr>
              <a:t>, R):</a:t>
            </a:r>
          </a:p>
          <a:p>
            <a:pPr algn="l"/>
            <a:r>
              <a:rPr lang="en-US" altLang="zh-CN" sz="4400" dirty="0">
                <a:solidFill>
                  <a:schemeClr val="tx1"/>
                </a:solidFill>
                <a:latin typeface="宋体" panose="02010600030101010101" pitchFamily="2" charset="-122"/>
                <a:ea typeface="宋体" panose="02010600030101010101" pitchFamily="2" charset="-122"/>
              </a:rPr>
              <a:t>    if L&lt;R:  </a:t>
            </a:r>
          </a:p>
          <a:p>
            <a:pPr algn="l"/>
            <a:r>
              <a:rPr lang="en-US" altLang="zh-CN" sz="4400" dirty="0">
                <a:solidFill>
                  <a:schemeClr val="tx1"/>
                </a:solidFill>
                <a:latin typeface="宋体" panose="02010600030101010101" pitchFamily="2" charset="-122"/>
                <a:ea typeface="宋体" panose="02010600030101010101" pitchFamily="2" charset="-122"/>
              </a:rPr>
              <a:t>        mid = (L + R) // 2    #</a:t>
            </a:r>
            <a:r>
              <a:rPr lang="zh-CN" altLang="en-US" sz="4400" dirty="0">
                <a:solidFill>
                  <a:schemeClr val="tx1"/>
                </a:solidFill>
                <a:latin typeface="宋体" panose="02010600030101010101" pitchFamily="2" charset="-122"/>
                <a:ea typeface="宋体" panose="02010600030101010101" pitchFamily="2" charset="-122"/>
              </a:rPr>
              <a:t>平分成两个子序列</a:t>
            </a:r>
          </a:p>
          <a:p>
            <a:pPr algn="l"/>
            <a:r>
              <a:rPr lang="zh-CN" altLang="en-US"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merge_sort</a:t>
            </a:r>
            <a:r>
              <a:rPr lang="en-US" altLang="zh-CN" sz="4400" dirty="0">
                <a:solidFill>
                  <a:schemeClr val="tx1"/>
                </a:solidFill>
                <a:latin typeface="宋体" panose="02010600030101010101" pitchFamily="2" charset="-122"/>
                <a:ea typeface="宋体" panose="02010600030101010101" pitchFamily="2" charset="-122"/>
              </a:rPr>
              <a:t>(L, mid)</a:t>
            </a:r>
          </a:p>
          <a:p>
            <a:pPr algn="l"/>
            <a:r>
              <a:rPr lang="en-US" altLang="zh-CN" sz="4400" dirty="0">
                <a:solidFill>
                  <a:schemeClr val="tx1"/>
                </a:solidFill>
                <a:latin typeface="宋体" panose="02010600030101010101" pitchFamily="2" charset="-122"/>
                <a:ea typeface="宋体" panose="02010600030101010101" pitchFamily="2" charset="-122"/>
              </a:rPr>
              <a:t>        </a:t>
            </a:r>
            <a:r>
              <a:rPr lang="en-US" altLang="zh-CN" sz="4400" dirty="0" err="1">
                <a:solidFill>
                  <a:schemeClr val="tx1"/>
                </a:solidFill>
                <a:latin typeface="宋体" panose="02010600030101010101" pitchFamily="2" charset="-122"/>
                <a:ea typeface="宋体" panose="02010600030101010101" pitchFamily="2" charset="-122"/>
              </a:rPr>
              <a:t>merge_sort</a:t>
            </a:r>
            <a:r>
              <a:rPr lang="en-US" altLang="zh-CN" sz="4400" dirty="0">
                <a:solidFill>
                  <a:schemeClr val="tx1"/>
                </a:solidFill>
                <a:latin typeface="宋体" panose="02010600030101010101" pitchFamily="2" charset="-122"/>
                <a:ea typeface="宋体" panose="02010600030101010101" pitchFamily="2" charset="-122"/>
              </a:rPr>
              <a:t>(mid+1, R)</a:t>
            </a:r>
          </a:p>
          <a:p>
            <a:pPr algn="l"/>
            <a:r>
              <a:rPr lang="en-US" altLang="zh-CN" sz="4400" dirty="0">
                <a:solidFill>
                  <a:schemeClr val="tx1"/>
                </a:solidFill>
                <a:latin typeface="宋体" panose="02010600030101010101" pitchFamily="2" charset="-122"/>
                <a:ea typeface="宋体" panose="02010600030101010101" pitchFamily="2" charset="-122"/>
              </a:rPr>
              <a:t>        merge(L, mid, R)</a:t>
            </a:r>
          </a:p>
          <a:p>
            <a:pPr algn="l"/>
            <a:endParaRPr lang="en-US" altLang="zh-CN" sz="4400" dirty="0">
              <a:solidFill>
                <a:schemeClr val="tx1"/>
              </a:solidFill>
              <a:latin typeface="宋体" panose="02010600030101010101" pitchFamily="2" charset="-122"/>
              <a:ea typeface="宋体" panose="02010600030101010101" pitchFamily="2" charset="-122"/>
            </a:endParaRPr>
          </a:p>
          <a:p>
            <a:pPr algn="l"/>
            <a:r>
              <a:rPr lang="en-US" altLang="zh-CN" sz="4400" dirty="0">
                <a:solidFill>
                  <a:schemeClr val="tx1"/>
                </a:solidFill>
                <a:latin typeface="宋体" panose="02010600030101010101" pitchFamily="2" charset="-122"/>
                <a:ea typeface="宋体" panose="02010600030101010101" pitchFamily="2" charset="-122"/>
              </a:rPr>
              <a:t>n = </a:t>
            </a:r>
            <a:r>
              <a:rPr lang="en-US" altLang="zh-CN" sz="4400" dirty="0" err="1">
                <a:solidFill>
                  <a:schemeClr val="tx1"/>
                </a:solidFill>
                <a:latin typeface="宋体" panose="02010600030101010101" pitchFamily="2" charset="-122"/>
                <a:ea typeface="宋体" panose="02010600030101010101" pitchFamily="2" charset="-122"/>
              </a:rPr>
              <a:t>int</a:t>
            </a:r>
            <a:r>
              <a:rPr lang="en-US" altLang="zh-CN" sz="4400" dirty="0">
                <a:solidFill>
                  <a:schemeClr val="tx1"/>
                </a:solidFill>
                <a:latin typeface="宋体" panose="02010600030101010101" pitchFamily="2" charset="-122"/>
                <a:ea typeface="宋体" panose="02010600030101010101" pitchFamily="2" charset="-122"/>
              </a:rPr>
              <a:t>(input())</a:t>
            </a:r>
          </a:p>
          <a:p>
            <a:pPr algn="l"/>
            <a:r>
              <a:rPr lang="en-US" altLang="zh-CN" sz="4400" dirty="0">
                <a:solidFill>
                  <a:schemeClr val="tx1"/>
                </a:solidFill>
                <a:latin typeface="宋体" panose="02010600030101010101" pitchFamily="2" charset="-122"/>
                <a:ea typeface="宋体" panose="02010600030101010101" pitchFamily="2" charset="-122"/>
              </a:rPr>
              <a:t>a = list(map(</a:t>
            </a:r>
            <a:r>
              <a:rPr lang="en-US" altLang="zh-CN" sz="4400" dirty="0" err="1">
                <a:solidFill>
                  <a:schemeClr val="tx1"/>
                </a:solidFill>
                <a:latin typeface="宋体" panose="02010600030101010101" pitchFamily="2" charset="-122"/>
                <a:ea typeface="宋体" panose="02010600030101010101" pitchFamily="2" charset="-122"/>
              </a:rPr>
              <a:t>int,input</a:t>
            </a:r>
            <a:r>
              <a:rPr lang="en-US" altLang="zh-CN" sz="4400" dirty="0">
                <a:solidFill>
                  <a:schemeClr val="tx1"/>
                </a:solidFill>
                <a:latin typeface="宋体" panose="02010600030101010101" pitchFamily="2" charset="-122"/>
                <a:ea typeface="宋体" panose="02010600030101010101" pitchFamily="2" charset="-122"/>
              </a:rPr>
              <a:t>().split())) </a:t>
            </a:r>
          </a:p>
          <a:p>
            <a:pPr algn="l"/>
            <a:r>
              <a:rPr lang="en-US" altLang="zh-CN" sz="4400" dirty="0">
                <a:solidFill>
                  <a:schemeClr val="tx1"/>
                </a:solidFill>
                <a:latin typeface="宋体" panose="02010600030101010101" pitchFamily="2" charset="-122"/>
                <a:ea typeface="宋体" panose="02010600030101010101" pitchFamily="2" charset="-122"/>
              </a:rPr>
              <a:t>b = [0]*n</a:t>
            </a:r>
          </a:p>
          <a:p>
            <a:pPr algn="l"/>
            <a:r>
              <a:rPr lang="en-US" altLang="zh-CN" sz="4400" dirty="0">
                <a:solidFill>
                  <a:schemeClr val="tx1"/>
                </a:solidFill>
                <a:latin typeface="宋体" panose="02010600030101010101" pitchFamily="2" charset="-122"/>
                <a:ea typeface="宋体" panose="02010600030101010101" pitchFamily="2" charset="-122"/>
              </a:rPr>
              <a:t>res = 0</a:t>
            </a:r>
          </a:p>
          <a:p>
            <a:pPr algn="l"/>
            <a:r>
              <a:rPr lang="en-US" altLang="zh-CN" sz="4400" dirty="0" err="1">
                <a:solidFill>
                  <a:schemeClr val="tx1"/>
                </a:solidFill>
                <a:latin typeface="宋体" panose="02010600030101010101" pitchFamily="2" charset="-122"/>
                <a:ea typeface="宋体" panose="02010600030101010101" pitchFamily="2" charset="-122"/>
              </a:rPr>
              <a:t>merge_sort</a:t>
            </a:r>
            <a:r>
              <a:rPr lang="en-US" altLang="zh-CN" sz="4400" dirty="0">
                <a:solidFill>
                  <a:schemeClr val="tx1"/>
                </a:solidFill>
                <a:latin typeface="宋体" panose="02010600030101010101" pitchFamily="2" charset="-122"/>
                <a:ea typeface="宋体" panose="02010600030101010101" pitchFamily="2" charset="-122"/>
              </a:rPr>
              <a:t>(0, n-1)</a:t>
            </a:r>
          </a:p>
          <a:p>
            <a:pPr algn="l"/>
            <a:r>
              <a:rPr lang="en-US" altLang="zh-CN" sz="4400" dirty="0">
                <a:solidFill>
                  <a:schemeClr val="tx1"/>
                </a:solidFill>
                <a:latin typeface="宋体" panose="02010600030101010101" pitchFamily="2" charset="-122"/>
                <a:ea typeface="宋体" panose="02010600030101010101" pitchFamily="2" charset="-122"/>
              </a:rPr>
              <a:t>print(res</a:t>
            </a:r>
            <a:r>
              <a:rPr lang="en-US" altLang="zh-CN" sz="4400" dirty="0" smtClean="0">
                <a:solidFill>
                  <a:schemeClr val="tx1"/>
                </a:solidFill>
                <a:latin typeface="宋体" panose="02010600030101010101" pitchFamily="2" charset="-122"/>
                <a:ea typeface="宋体" panose="02010600030101010101" pitchFamily="2" charset="-122"/>
              </a:rPr>
              <a:t>)</a:t>
            </a:r>
          </a:p>
        </p:txBody>
      </p:sp>
      <p:sp>
        <p:nvSpPr>
          <p:cNvPr id="4" name="矩形标注 3"/>
          <p:cNvSpPr/>
          <p:nvPr/>
        </p:nvSpPr>
        <p:spPr>
          <a:xfrm>
            <a:off x="4552122" y="5088835"/>
            <a:ext cx="2047460" cy="1617918"/>
          </a:xfrm>
          <a:prstGeom prst="wedgeRectCallout">
            <a:avLst>
              <a:gd name="adj1" fmla="val 190223"/>
              <a:gd name="adj2" fmla="val -109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4400" b="1" dirty="0" smtClean="0">
                <a:solidFill>
                  <a:srgbClr val="FFFF00"/>
                </a:solidFill>
                <a:latin typeface="宋体" panose="02010600030101010101" pitchFamily="2" charset="-122"/>
                <a:ea typeface="宋体" panose="02010600030101010101" pitchFamily="2" charset="-122"/>
                <a:cs typeface="Times New Roman" panose="02020603050405020304" pitchFamily="18" charset="0"/>
              </a:rPr>
              <a:t>分治</a:t>
            </a:r>
            <a:endParaRPr lang="en-US" altLang="zh-CN" sz="4400" b="1" dirty="0">
              <a:solidFill>
                <a:srgbClr val="FFFF00"/>
              </a:solidFill>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50722036"/>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9123491" y="-1936395"/>
            <a:ext cx="13134166" cy="1738685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328992" y="1059053"/>
            <a:ext cx="15324170" cy="13511391"/>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merge(L, mid, R):</a:t>
            </a:r>
          </a:p>
          <a:p>
            <a:pPr algn="l"/>
            <a:r>
              <a:rPr lang="en-US" altLang="zh-CN" sz="4000" dirty="0">
                <a:solidFill>
                  <a:schemeClr val="tx1"/>
                </a:solidFill>
                <a:latin typeface="宋体" panose="02010600030101010101" pitchFamily="2" charset="-122"/>
                <a:ea typeface="宋体" panose="02010600030101010101" pitchFamily="2" charset="-122"/>
              </a:rPr>
              <a:t>    global res</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L;   j = mid+1;    t=0</a:t>
            </a:r>
          </a:p>
          <a:p>
            <a:pPr algn="l"/>
            <a:r>
              <a:rPr lang="en-US" altLang="zh-CN" sz="4000" dirty="0">
                <a:solidFill>
                  <a:schemeClr val="tx1"/>
                </a:solidFill>
                <a:latin typeface="宋体" panose="02010600030101010101" pitchFamily="2" charset="-122"/>
                <a:ea typeface="宋体" panose="02010600030101010101" pitchFamily="2" charset="-122"/>
              </a:rPr>
              <a:t>    while(</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&lt;= mid and j &lt;= R):</a:t>
            </a:r>
          </a:p>
          <a:p>
            <a:pPr algn="l"/>
            <a:r>
              <a:rPr lang="en-US" altLang="zh-CN" sz="4000" dirty="0">
                <a:solidFill>
                  <a:schemeClr val="tx1"/>
                </a:solidFill>
                <a:latin typeface="宋体" panose="02010600030101010101" pitchFamily="2" charset="-122"/>
                <a:ea typeface="宋体" panose="02010600030101010101" pitchFamily="2" charset="-122"/>
              </a:rPr>
              <a:t>        if(a[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&gt; a[j]):</a:t>
            </a:r>
          </a:p>
          <a:p>
            <a:pPr algn="l"/>
            <a:r>
              <a:rPr lang="en-US" altLang="zh-CN" sz="4000" dirty="0">
                <a:solidFill>
                  <a:schemeClr val="tx1"/>
                </a:solidFill>
                <a:latin typeface="宋体" panose="02010600030101010101" pitchFamily="2" charset="-122"/>
                <a:ea typeface="宋体" panose="02010600030101010101" pitchFamily="2" charset="-122"/>
              </a:rPr>
              <a:t>            b[t] = a[j]; t+=1;  j+=1</a:t>
            </a:r>
          </a:p>
          <a:p>
            <a:pPr algn="l"/>
            <a:r>
              <a:rPr lang="en-US" altLang="zh-CN" sz="4000" dirty="0">
                <a:solidFill>
                  <a:schemeClr val="tx1"/>
                </a:solidFill>
                <a:latin typeface="宋体" panose="02010600030101010101" pitchFamily="2" charset="-122"/>
                <a:ea typeface="宋体" panose="02010600030101010101" pitchFamily="2" charset="-122"/>
              </a:rPr>
              <a:t>            res = res + mid-i+1         #</a:t>
            </a:r>
            <a:r>
              <a:rPr lang="zh-CN" altLang="en-US" sz="4000" dirty="0">
                <a:solidFill>
                  <a:schemeClr val="tx1"/>
                </a:solidFill>
                <a:latin typeface="宋体" panose="02010600030101010101" pitchFamily="2" charset="-122"/>
                <a:ea typeface="宋体" panose="02010600030101010101" pitchFamily="2" charset="-122"/>
              </a:rPr>
              <a:t>记录逆序对数量          </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else:   b[t] = a[</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t+=1   </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+=1</a:t>
            </a:r>
          </a:p>
          <a:p>
            <a:pPr algn="l"/>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一个子序列中的数都处理完了，另一个还没有，把剩下</a:t>
            </a:r>
            <a:r>
              <a:rPr lang="zh-CN" altLang="en-US" sz="4000" dirty="0" smtClean="0">
                <a:solidFill>
                  <a:schemeClr val="tx1"/>
                </a:solidFill>
                <a:latin typeface="宋体" panose="02010600030101010101" pitchFamily="2" charset="-122"/>
                <a:ea typeface="宋体" panose="02010600030101010101" pitchFamily="2" charset="-122"/>
              </a:rPr>
              <a:t>的复制过来</a:t>
            </a:r>
            <a:endParaRPr lang="zh-CN" altLang="en-US" sz="4000" dirty="0">
              <a:solidFill>
                <a:schemeClr val="tx1"/>
              </a:solidFill>
              <a:latin typeface="宋体" panose="02010600030101010101" pitchFamily="2" charset="-122"/>
              <a:ea typeface="宋体" panose="02010600030101010101" pitchFamily="2" charset="-122"/>
            </a:endParaRP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while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&lt;= mid:  b[t]=a[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t+=1;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    while j &lt;= R:    b[t]=a[j];  t+=1;  j+=1</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range(t): a[</a:t>
            </a:r>
            <a:r>
              <a:rPr lang="en-US" altLang="zh-CN" sz="4000" dirty="0" err="1">
                <a:solidFill>
                  <a:schemeClr val="tx1"/>
                </a:solidFill>
                <a:latin typeface="宋体" panose="02010600030101010101" pitchFamily="2" charset="-122"/>
                <a:ea typeface="宋体" panose="02010600030101010101" pitchFamily="2" charset="-122"/>
              </a:rPr>
              <a:t>L+i</a:t>
            </a:r>
            <a:r>
              <a:rPr lang="en-US" altLang="zh-CN" sz="4000" dirty="0">
                <a:solidFill>
                  <a:schemeClr val="tx1"/>
                </a:solidFill>
                <a:latin typeface="宋体" panose="02010600030101010101" pitchFamily="2" charset="-122"/>
                <a:ea typeface="宋体" panose="02010600030101010101" pitchFamily="2" charset="-122"/>
              </a:rPr>
              <a:t>] = b[</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把排好序的</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复制回</a:t>
            </a:r>
            <a:r>
              <a:rPr lang="en-US" altLang="zh-CN" sz="4000" dirty="0">
                <a:solidFill>
                  <a:schemeClr val="tx1"/>
                </a:solidFill>
                <a:latin typeface="宋体" panose="02010600030101010101" pitchFamily="2" charset="-122"/>
                <a:ea typeface="宋体" panose="02010600030101010101" pitchFamily="2" charset="-122"/>
              </a:rPr>
              <a:t>a[]</a:t>
            </a:r>
          </a:p>
          <a:p>
            <a:pPr algn="l"/>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(L, R):</a:t>
            </a:r>
          </a:p>
          <a:p>
            <a:pPr algn="l"/>
            <a:r>
              <a:rPr lang="en-US" altLang="zh-CN" sz="2800" dirty="0">
                <a:solidFill>
                  <a:schemeClr val="tx1"/>
                </a:solidFill>
                <a:latin typeface="宋体" panose="02010600030101010101" pitchFamily="2" charset="-122"/>
                <a:ea typeface="宋体" panose="02010600030101010101" pitchFamily="2" charset="-122"/>
              </a:rPr>
              <a:t>    if L&lt;R:  </a:t>
            </a:r>
          </a:p>
          <a:p>
            <a:pPr algn="l"/>
            <a:r>
              <a:rPr lang="en-US" altLang="zh-CN" sz="2800" dirty="0">
                <a:solidFill>
                  <a:schemeClr val="tx1"/>
                </a:solidFill>
                <a:latin typeface="宋体" panose="02010600030101010101" pitchFamily="2" charset="-122"/>
                <a:ea typeface="宋体" panose="02010600030101010101" pitchFamily="2" charset="-122"/>
              </a:rPr>
              <a:t>        mid = (L + R) // 2    #</a:t>
            </a:r>
            <a:r>
              <a:rPr lang="zh-CN" altLang="en-US" sz="2800" dirty="0">
                <a:solidFill>
                  <a:schemeClr val="tx1"/>
                </a:solidFill>
                <a:latin typeface="宋体" panose="02010600030101010101" pitchFamily="2" charset="-122"/>
                <a:ea typeface="宋体" panose="02010600030101010101" pitchFamily="2" charset="-122"/>
              </a:rPr>
              <a:t>平分成两个子序列</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(L, mid)</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(mid+1, R)</a:t>
            </a:r>
          </a:p>
          <a:p>
            <a:pPr algn="l"/>
            <a:r>
              <a:rPr lang="en-US" altLang="zh-CN" sz="2800" dirty="0">
                <a:solidFill>
                  <a:schemeClr val="tx1"/>
                </a:solidFill>
                <a:latin typeface="宋体" panose="02010600030101010101" pitchFamily="2" charset="-122"/>
                <a:ea typeface="宋体" panose="02010600030101010101" pitchFamily="2" charset="-122"/>
              </a:rPr>
              <a:t>        merge(L, mid, R)</a:t>
            </a:r>
          </a:p>
          <a:p>
            <a:pPr algn="l"/>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n =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(input())</a:t>
            </a:r>
          </a:p>
          <a:p>
            <a:pPr algn="l"/>
            <a:r>
              <a:rPr lang="en-US" altLang="zh-CN" sz="2800" dirty="0">
                <a:solidFill>
                  <a:schemeClr val="tx1"/>
                </a:solidFill>
                <a:latin typeface="宋体" panose="02010600030101010101" pitchFamily="2" charset="-122"/>
                <a:ea typeface="宋体" panose="02010600030101010101" pitchFamily="2" charset="-122"/>
              </a:rPr>
              <a:t>a = list(map(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 </a:t>
            </a:r>
          </a:p>
          <a:p>
            <a:pPr algn="l"/>
            <a:r>
              <a:rPr lang="en-US" altLang="zh-CN" sz="2800" dirty="0">
                <a:solidFill>
                  <a:schemeClr val="tx1"/>
                </a:solidFill>
                <a:latin typeface="宋体" panose="02010600030101010101" pitchFamily="2" charset="-122"/>
                <a:ea typeface="宋体" panose="02010600030101010101" pitchFamily="2" charset="-122"/>
              </a:rPr>
              <a:t>b = [0]*n</a:t>
            </a:r>
          </a:p>
          <a:p>
            <a:pPr algn="l"/>
            <a:r>
              <a:rPr lang="en-US" altLang="zh-CN" sz="2800" dirty="0">
                <a:solidFill>
                  <a:schemeClr val="tx1"/>
                </a:solidFill>
                <a:latin typeface="宋体" panose="02010600030101010101" pitchFamily="2" charset="-122"/>
                <a:ea typeface="宋体" panose="02010600030101010101" pitchFamily="2" charset="-122"/>
              </a:rPr>
              <a:t>res = 0</a:t>
            </a:r>
          </a:p>
          <a:p>
            <a:pPr algn="l"/>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(0, n-1)</a:t>
            </a:r>
          </a:p>
          <a:p>
            <a:pPr algn="l"/>
            <a:r>
              <a:rPr lang="en-US" altLang="zh-CN" sz="2800" dirty="0">
                <a:solidFill>
                  <a:schemeClr val="tx1"/>
                </a:solidFill>
                <a:latin typeface="宋体" panose="02010600030101010101" pitchFamily="2" charset="-122"/>
                <a:ea typeface="宋体" panose="02010600030101010101" pitchFamily="2" charset="-122"/>
              </a:rPr>
              <a:t>print(res</a:t>
            </a:r>
            <a:r>
              <a:rPr lang="en-US" altLang="zh-CN" sz="2800" dirty="0" smtClean="0">
                <a:solidFill>
                  <a:schemeClr val="tx1"/>
                </a:solidFill>
                <a:latin typeface="宋体" panose="02010600030101010101" pitchFamily="2" charset="-122"/>
                <a:ea typeface="宋体" panose="02010600030101010101" pitchFamily="2" charset="-122"/>
              </a:rPr>
              <a:t>)</a:t>
            </a:r>
          </a:p>
        </p:txBody>
      </p:sp>
      <p:sp>
        <p:nvSpPr>
          <p:cNvPr id="4" name="矩形标注 3"/>
          <p:cNvSpPr/>
          <p:nvPr/>
        </p:nvSpPr>
        <p:spPr>
          <a:xfrm>
            <a:off x="626165" y="5160664"/>
            <a:ext cx="5705061" cy="2961861"/>
          </a:xfrm>
          <a:prstGeom prst="wedgeRectCallout">
            <a:avLst>
              <a:gd name="adj1" fmla="val 117842"/>
              <a:gd name="adj2" fmla="val -30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如果前一个子序列的元素比后面子序列的元素小，无逆序对。</a:t>
            </a:r>
            <a:endParaRPr lang="en-US" altLang="zh-CN" sz="4000" b="1" dirty="0">
              <a:solidFill>
                <a:srgbClr val="FFFF00"/>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178904" y="1657764"/>
            <a:ext cx="6818244" cy="2232593"/>
          </a:xfrm>
          <a:prstGeom prst="rect">
            <a:avLst/>
          </a:prstGeom>
        </p:spPr>
      </p:pic>
    </p:spTree>
    <p:custDataLst>
      <p:tags r:id="rId1"/>
    </p:custDataLst>
    <p:extLst>
      <p:ext uri="{BB962C8B-B14F-4D97-AF65-F5344CB8AC3E}">
        <p14:creationId xmlns:p14="http://schemas.microsoft.com/office/powerpoint/2010/main" val="138215287"/>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9123491" y="-1936395"/>
            <a:ext cx="13134166" cy="17386852"/>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8328992" y="1059053"/>
            <a:ext cx="15324170" cy="13511391"/>
          </a:xfrm>
          <a:prstGeom prst="rect">
            <a:avLst/>
          </a:prstGeom>
          <a:noFill/>
          <a:ln>
            <a:noFill/>
          </a:ln>
        </p:spPr>
        <p:txBody>
          <a:bodyPr wrap="square" rtlCol="0">
            <a:spAutoFit/>
          </a:bodyPr>
          <a:lstStyle/>
          <a:p>
            <a:pPr algn="l"/>
            <a:r>
              <a:rPr lang="en-US" altLang="zh-CN" sz="4000" dirty="0" err="1">
                <a:solidFill>
                  <a:schemeClr val="tx1"/>
                </a:solidFill>
                <a:latin typeface="宋体" panose="02010600030101010101" pitchFamily="2" charset="-122"/>
                <a:ea typeface="宋体" panose="02010600030101010101" pitchFamily="2" charset="-122"/>
              </a:rPr>
              <a:t>def</a:t>
            </a:r>
            <a:r>
              <a:rPr lang="en-US" altLang="zh-CN" sz="4000" dirty="0">
                <a:solidFill>
                  <a:schemeClr val="tx1"/>
                </a:solidFill>
                <a:latin typeface="宋体" panose="02010600030101010101" pitchFamily="2" charset="-122"/>
                <a:ea typeface="宋体" panose="02010600030101010101" pitchFamily="2" charset="-122"/>
              </a:rPr>
              <a:t> merge(L, mid, R):</a:t>
            </a:r>
          </a:p>
          <a:p>
            <a:pPr algn="l"/>
            <a:r>
              <a:rPr lang="en-US" altLang="zh-CN" sz="4000" dirty="0">
                <a:solidFill>
                  <a:schemeClr val="tx1"/>
                </a:solidFill>
                <a:latin typeface="宋体" panose="02010600030101010101" pitchFamily="2" charset="-122"/>
                <a:ea typeface="宋体" panose="02010600030101010101" pitchFamily="2" charset="-122"/>
              </a:rPr>
              <a:t>    global res</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L;   j = mid+1;    t=0</a:t>
            </a:r>
          </a:p>
          <a:p>
            <a:pPr algn="l"/>
            <a:r>
              <a:rPr lang="en-US" altLang="zh-CN" sz="4000" dirty="0">
                <a:solidFill>
                  <a:schemeClr val="tx1"/>
                </a:solidFill>
                <a:latin typeface="宋体" panose="02010600030101010101" pitchFamily="2" charset="-122"/>
                <a:ea typeface="宋体" panose="02010600030101010101" pitchFamily="2" charset="-122"/>
              </a:rPr>
              <a:t>    while(</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&lt;= mid and j &lt;= R):</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if(a[</a:t>
            </a:r>
            <a:r>
              <a:rPr lang="en-US" altLang="zh-CN" sz="4000" dirty="0" err="1">
                <a:solidFill>
                  <a:srgbClr val="FF0000"/>
                </a:solidFill>
                <a:latin typeface="宋体" panose="02010600030101010101" pitchFamily="2" charset="-122"/>
                <a:ea typeface="宋体" panose="02010600030101010101" pitchFamily="2" charset="-122"/>
              </a:rPr>
              <a:t>i</a:t>
            </a:r>
            <a:r>
              <a:rPr lang="en-US" altLang="zh-CN" sz="4000" dirty="0">
                <a:solidFill>
                  <a:srgbClr val="FF0000"/>
                </a:solidFill>
                <a:latin typeface="宋体" panose="02010600030101010101" pitchFamily="2" charset="-122"/>
                <a:ea typeface="宋体" panose="02010600030101010101" pitchFamily="2" charset="-122"/>
              </a:rPr>
              <a:t>] &gt; a[j]):</a:t>
            </a:r>
          </a:p>
          <a:p>
            <a:pPr algn="l"/>
            <a:r>
              <a:rPr lang="en-US" altLang="zh-CN" sz="4000" dirty="0">
                <a:solidFill>
                  <a:schemeClr val="tx1"/>
                </a:solidFill>
                <a:latin typeface="宋体" panose="02010600030101010101" pitchFamily="2" charset="-122"/>
                <a:ea typeface="宋体" panose="02010600030101010101" pitchFamily="2" charset="-122"/>
              </a:rPr>
              <a:t>            b[t] = a[j]; t+=1;  j+=1</a:t>
            </a:r>
          </a:p>
          <a:p>
            <a:pPr algn="l"/>
            <a:r>
              <a:rPr lang="en-US" altLang="zh-CN" sz="4000" dirty="0">
                <a:solidFill>
                  <a:schemeClr val="tx1"/>
                </a:solidFill>
                <a:latin typeface="宋体" panose="02010600030101010101" pitchFamily="2" charset="-122"/>
                <a:ea typeface="宋体" panose="02010600030101010101" pitchFamily="2" charset="-122"/>
              </a:rPr>
              <a:t>            </a:t>
            </a:r>
            <a:r>
              <a:rPr lang="en-US" altLang="zh-CN" sz="4000" dirty="0">
                <a:solidFill>
                  <a:srgbClr val="FF0000"/>
                </a:solidFill>
                <a:latin typeface="宋体" panose="02010600030101010101" pitchFamily="2" charset="-122"/>
                <a:ea typeface="宋体" panose="02010600030101010101" pitchFamily="2" charset="-122"/>
              </a:rPr>
              <a:t>res = res + mid-i+1         </a:t>
            </a:r>
            <a:r>
              <a:rPr lang="en-US" altLang="zh-CN" sz="4000" dirty="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记录逆序对数量          </a:t>
            </a: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else:   b[t] = 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t+=1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一个子序列中的数都处理完了，另一个还没有，把剩下</a:t>
            </a:r>
            <a:r>
              <a:rPr lang="zh-CN" altLang="en-US" sz="4000" dirty="0" smtClean="0">
                <a:solidFill>
                  <a:schemeClr val="tx1"/>
                </a:solidFill>
                <a:latin typeface="宋体" panose="02010600030101010101" pitchFamily="2" charset="-122"/>
                <a:ea typeface="宋体" panose="02010600030101010101" pitchFamily="2" charset="-122"/>
              </a:rPr>
              <a:t>的复制过来</a:t>
            </a:r>
            <a:endParaRPr lang="zh-CN" altLang="en-US" sz="4000" dirty="0">
              <a:solidFill>
                <a:schemeClr val="tx1"/>
              </a:solidFill>
              <a:latin typeface="宋体" panose="02010600030101010101" pitchFamily="2" charset="-122"/>
              <a:ea typeface="宋体" panose="02010600030101010101" pitchFamily="2" charset="-122"/>
            </a:endParaRPr>
          </a:p>
          <a:p>
            <a:pPr algn="l"/>
            <a:r>
              <a:rPr lang="zh-CN" altLang="en-US" sz="4000" dirty="0">
                <a:solidFill>
                  <a:schemeClr val="tx1"/>
                </a:solidFill>
                <a:latin typeface="宋体" panose="02010600030101010101" pitchFamily="2" charset="-122"/>
                <a:ea typeface="宋体" panose="02010600030101010101" pitchFamily="2" charset="-122"/>
              </a:rPr>
              <a:t>    </a:t>
            </a:r>
            <a:r>
              <a:rPr lang="en-US" altLang="zh-CN" sz="4000" dirty="0">
                <a:solidFill>
                  <a:schemeClr val="tx1"/>
                </a:solidFill>
                <a:latin typeface="宋体" panose="02010600030101010101" pitchFamily="2" charset="-122"/>
                <a:ea typeface="宋体" panose="02010600030101010101" pitchFamily="2" charset="-122"/>
              </a:rPr>
              <a:t>while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&lt;= mid:  b[t]=a[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t+=1;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    while j &lt;= R:    b[t]=a[j];  t+=1;  j+=1</a:t>
            </a:r>
          </a:p>
          <a:p>
            <a:pPr algn="l"/>
            <a:r>
              <a:rPr lang="en-US" altLang="zh-CN" sz="4000" dirty="0">
                <a:solidFill>
                  <a:schemeClr val="tx1"/>
                </a:solidFill>
                <a:latin typeface="宋体" panose="02010600030101010101" pitchFamily="2" charset="-122"/>
                <a:ea typeface="宋体" panose="02010600030101010101" pitchFamily="2" charset="-122"/>
              </a:rPr>
              <a:t>    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range(t): a[</a:t>
            </a:r>
            <a:r>
              <a:rPr lang="en-US" altLang="zh-CN" sz="4000" dirty="0" err="1">
                <a:solidFill>
                  <a:schemeClr val="tx1"/>
                </a:solidFill>
                <a:latin typeface="宋体" panose="02010600030101010101" pitchFamily="2" charset="-122"/>
                <a:ea typeface="宋体" panose="02010600030101010101" pitchFamily="2" charset="-122"/>
              </a:rPr>
              <a:t>L+i</a:t>
            </a:r>
            <a:r>
              <a:rPr lang="en-US" altLang="zh-CN" sz="4000" dirty="0">
                <a:solidFill>
                  <a:schemeClr val="tx1"/>
                </a:solidFill>
                <a:latin typeface="宋体" panose="02010600030101010101" pitchFamily="2" charset="-122"/>
                <a:ea typeface="宋体" panose="02010600030101010101" pitchFamily="2" charset="-122"/>
              </a:rPr>
              <a:t>] = b[</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smtClean="0">
                <a:solidFill>
                  <a:schemeClr val="tx1"/>
                </a:solidFill>
                <a:latin typeface="宋体" panose="02010600030101010101" pitchFamily="2" charset="-122"/>
                <a:ea typeface="宋体" panose="02010600030101010101" pitchFamily="2" charset="-122"/>
              </a:rPr>
              <a:t>]#</a:t>
            </a:r>
            <a:r>
              <a:rPr lang="zh-CN" altLang="en-US" sz="4000" dirty="0">
                <a:solidFill>
                  <a:schemeClr val="tx1"/>
                </a:solidFill>
                <a:latin typeface="宋体" panose="02010600030101010101" pitchFamily="2" charset="-122"/>
                <a:ea typeface="宋体" panose="02010600030101010101" pitchFamily="2" charset="-122"/>
              </a:rPr>
              <a:t>把排好序的</a:t>
            </a:r>
            <a:r>
              <a:rPr lang="en-US" altLang="zh-CN" sz="4000" dirty="0">
                <a:solidFill>
                  <a:schemeClr val="tx1"/>
                </a:solidFill>
                <a:latin typeface="宋体" panose="02010600030101010101" pitchFamily="2" charset="-122"/>
                <a:ea typeface="宋体" panose="02010600030101010101" pitchFamily="2" charset="-122"/>
              </a:rPr>
              <a:t>b[]</a:t>
            </a:r>
            <a:r>
              <a:rPr lang="zh-CN" altLang="en-US" sz="4000" dirty="0">
                <a:solidFill>
                  <a:schemeClr val="tx1"/>
                </a:solidFill>
                <a:latin typeface="宋体" panose="02010600030101010101" pitchFamily="2" charset="-122"/>
                <a:ea typeface="宋体" panose="02010600030101010101" pitchFamily="2" charset="-122"/>
              </a:rPr>
              <a:t>复制回</a:t>
            </a:r>
            <a:r>
              <a:rPr lang="en-US" altLang="zh-CN" sz="4000" dirty="0">
                <a:solidFill>
                  <a:schemeClr val="tx1"/>
                </a:solidFill>
                <a:latin typeface="宋体" panose="02010600030101010101" pitchFamily="2" charset="-122"/>
                <a:ea typeface="宋体" panose="02010600030101010101" pitchFamily="2" charset="-122"/>
              </a:rPr>
              <a:t>a[]</a:t>
            </a:r>
          </a:p>
          <a:p>
            <a:pPr algn="l"/>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(L, R):</a:t>
            </a:r>
          </a:p>
          <a:p>
            <a:pPr algn="l"/>
            <a:r>
              <a:rPr lang="en-US" altLang="zh-CN" sz="2800" dirty="0">
                <a:solidFill>
                  <a:schemeClr val="tx1"/>
                </a:solidFill>
                <a:latin typeface="宋体" panose="02010600030101010101" pitchFamily="2" charset="-122"/>
                <a:ea typeface="宋体" panose="02010600030101010101" pitchFamily="2" charset="-122"/>
              </a:rPr>
              <a:t>    if L&lt;R:  </a:t>
            </a:r>
          </a:p>
          <a:p>
            <a:pPr algn="l"/>
            <a:r>
              <a:rPr lang="en-US" altLang="zh-CN" sz="2800" dirty="0">
                <a:solidFill>
                  <a:schemeClr val="tx1"/>
                </a:solidFill>
                <a:latin typeface="宋体" panose="02010600030101010101" pitchFamily="2" charset="-122"/>
                <a:ea typeface="宋体" panose="02010600030101010101" pitchFamily="2" charset="-122"/>
              </a:rPr>
              <a:t>        mid = (L + R) // 2    #</a:t>
            </a:r>
            <a:r>
              <a:rPr lang="zh-CN" altLang="en-US" sz="2800" dirty="0">
                <a:solidFill>
                  <a:schemeClr val="tx1"/>
                </a:solidFill>
                <a:latin typeface="宋体" panose="02010600030101010101" pitchFamily="2" charset="-122"/>
                <a:ea typeface="宋体" panose="02010600030101010101" pitchFamily="2" charset="-122"/>
              </a:rPr>
              <a:t>平分成两个子序列</a:t>
            </a:r>
          </a:p>
          <a:p>
            <a:pPr algn="l"/>
            <a:r>
              <a:rPr lang="zh-CN" altLang="en-US"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(L, mid)</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(mid+1, R)</a:t>
            </a:r>
          </a:p>
          <a:p>
            <a:pPr algn="l"/>
            <a:r>
              <a:rPr lang="en-US" altLang="zh-CN" sz="2800" dirty="0">
                <a:solidFill>
                  <a:schemeClr val="tx1"/>
                </a:solidFill>
                <a:latin typeface="宋体" panose="02010600030101010101" pitchFamily="2" charset="-122"/>
                <a:ea typeface="宋体" panose="02010600030101010101" pitchFamily="2" charset="-122"/>
              </a:rPr>
              <a:t>        merge(L, mid, R)</a:t>
            </a:r>
          </a:p>
          <a:p>
            <a:pPr algn="l"/>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n = </a:t>
            </a:r>
            <a:r>
              <a:rPr lang="en-US" altLang="zh-CN" sz="2800" dirty="0" err="1">
                <a:solidFill>
                  <a:schemeClr val="tx1"/>
                </a:solidFill>
                <a:latin typeface="宋体" panose="02010600030101010101" pitchFamily="2" charset="-122"/>
                <a:ea typeface="宋体" panose="02010600030101010101" pitchFamily="2" charset="-122"/>
              </a:rPr>
              <a:t>int</a:t>
            </a:r>
            <a:r>
              <a:rPr lang="en-US" altLang="zh-CN" sz="2800" dirty="0">
                <a:solidFill>
                  <a:schemeClr val="tx1"/>
                </a:solidFill>
                <a:latin typeface="宋体" panose="02010600030101010101" pitchFamily="2" charset="-122"/>
                <a:ea typeface="宋体" panose="02010600030101010101" pitchFamily="2" charset="-122"/>
              </a:rPr>
              <a:t>(input())</a:t>
            </a:r>
          </a:p>
          <a:p>
            <a:pPr algn="l"/>
            <a:r>
              <a:rPr lang="en-US" altLang="zh-CN" sz="2800" dirty="0">
                <a:solidFill>
                  <a:schemeClr val="tx1"/>
                </a:solidFill>
                <a:latin typeface="宋体" panose="02010600030101010101" pitchFamily="2" charset="-122"/>
                <a:ea typeface="宋体" panose="02010600030101010101" pitchFamily="2" charset="-122"/>
              </a:rPr>
              <a:t>a = list(map(</a:t>
            </a:r>
            <a:r>
              <a:rPr lang="en-US" altLang="zh-CN" sz="2800" dirty="0" err="1">
                <a:solidFill>
                  <a:schemeClr val="tx1"/>
                </a:solidFill>
                <a:latin typeface="宋体" panose="02010600030101010101" pitchFamily="2" charset="-122"/>
                <a:ea typeface="宋体" panose="02010600030101010101" pitchFamily="2" charset="-122"/>
              </a:rPr>
              <a:t>int,input</a:t>
            </a:r>
            <a:r>
              <a:rPr lang="en-US" altLang="zh-CN" sz="2800" dirty="0">
                <a:solidFill>
                  <a:schemeClr val="tx1"/>
                </a:solidFill>
                <a:latin typeface="宋体" panose="02010600030101010101" pitchFamily="2" charset="-122"/>
                <a:ea typeface="宋体" panose="02010600030101010101" pitchFamily="2" charset="-122"/>
              </a:rPr>
              <a:t>().split())) </a:t>
            </a:r>
          </a:p>
          <a:p>
            <a:pPr algn="l"/>
            <a:r>
              <a:rPr lang="en-US" altLang="zh-CN" sz="2800" dirty="0">
                <a:solidFill>
                  <a:schemeClr val="tx1"/>
                </a:solidFill>
                <a:latin typeface="宋体" panose="02010600030101010101" pitchFamily="2" charset="-122"/>
                <a:ea typeface="宋体" panose="02010600030101010101" pitchFamily="2" charset="-122"/>
              </a:rPr>
              <a:t>b = [0]*n</a:t>
            </a:r>
          </a:p>
          <a:p>
            <a:pPr algn="l"/>
            <a:r>
              <a:rPr lang="en-US" altLang="zh-CN" sz="2800" dirty="0">
                <a:solidFill>
                  <a:schemeClr val="tx1"/>
                </a:solidFill>
                <a:latin typeface="宋体" panose="02010600030101010101" pitchFamily="2" charset="-122"/>
                <a:ea typeface="宋体" panose="02010600030101010101" pitchFamily="2" charset="-122"/>
              </a:rPr>
              <a:t>res = 0</a:t>
            </a:r>
          </a:p>
          <a:p>
            <a:pPr algn="l"/>
            <a:r>
              <a:rPr lang="en-US" altLang="zh-CN" sz="2800" dirty="0" err="1">
                <a:solidFill>
                  <a:schemeClr val="tx1"/>
                </a:solidFill>
                <a:latin typeface="宋体" panose="02010600030101010101" pitchFamily="2" charset="-122"/>
                <a:ea typeface="宋体" panose="02010600030101010101" pitchFamily="2" charset="-122"/>
              </a:rPr>
              <a:t>merge_sort</a:t>
            </a:r>
            <a:r>
              <a:rPr lang="en-US" altLang="zh-CN" sz="2800" dirty="0">
                <a:solidFill>
                  <a:schemeClr val="tx1"/>
                </a:solidFill>
                <a:latin typeface="宋体" panose="02010600030101010101" pitchFamily="2" charset="-122"/>
                <a:ea typeface="宋体" panose="02010600030101010101" pitchFamily="2" charset="-122"/>
              </a:rPr>
              <a:t>(0, n-1)</a:t>
            </a:r>
          </a:p>
          <a:p>
            <a:pPr algn="l"/>
            <a:r>
              <a:rPr lang="en-US" altLang="zh-CN" sz="2800" dirty="0">
                <a:solidFill>
                  <a:schemeClr val="tx1"/>
                </a:solidFill>
                <a:latin typeface="宋体" panose="02010600030101010101" pitchFamily="2" charset="-122"/>
                <a:ea typeface="宋体" panose="02010600030101010101" pitchFamily="2" charset="-122"/>
              </a:rPr>
              <a:t>print(res</a:t>
            </a:r>
            <a:r>
              <a:rPr lang="en-US" altLang="zh-CN" sz="2800" dirty="0" smtClean="0">
                <a:solidFill>
                  <a:schemeClr val="tx1"/>
                </a:solidFill>
                <a:latin typeface="宋体" panose="02010600030101010101" pitchFamily="2" charset="-122"/>
                <a:ea typeface="宋体" panose="02010600030101010101" pitchFamily="2" charset="-122"/>
              </a:rPr>
              <a:t>)</a:t>
            </a:r>
          </a:p>
        </p:txBody>
      </p:sp>
      <p:sp>
        <p:nvSpPr>
          <p:cNvPr id="4" name="矩形标注 3"/>
          <p:cNvSpPr/>
          <p:nvPr/>
        </p:nvSpPr>
        <p:spPr>
          <a:xfrm>
            <a:off x="894521" y="4412974"/>
            <a:ext cx="5705061" cy="3677478"/>
          </a:xfrm>
          <a:prstGeom prst="wedgeRectCallout">
            <a:avLst>
              <a:gd name="adj1" fmla="val 125160"/>
              <a:gd name="adj2" fmla="val -45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40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如果前一个子序列的元素比后面子序列的元素大，有逆序对，且有</a:t>
            </a:r>
            <a:r>
              <a:rPr lang="en-US" altLang="zh-CN" sz="40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mid-(i-1)</a:t>
            </a:r>
            <a:r>
              <a:rPr lang="zh-CN" altLang="en-US" sz="40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个 </a:t>
            </a:r>
          </a:p>
        </p:txBody>
      </p:sp>
      <p:pic>
        <p:nvPicPr>
          <p:cNvPr id="7" name="图片 6"/>
          <p:cNvPicPr>
            <a:picLocks noChangeAspect="1"/>
          </p:cNvPicPr>
          <p:nvPr/>
        </p:nvPicPr>
        <p:blipFill>
          <a:blip r:embed="rId5"/>
          <a:stretch>
            <a:fillRect/>
          </a:stretch>
        </p:blipFill>
        <p:spPr>
          <a:xfrm>
            <a:off x="337929" y="1059053"/>
            <a:ext cx="6818244" cy="2232593"/>
          </a:xfrm>
          <a:prstGeom prst="rect">
            <a:avLst/>
          </a:prstGeom>
        </p:spPr>
      </p:pic>
    </p:spTree>
    <p:custDataLst>
      <p:tags r:id="rId1"/>
    </p:custDataLst>
    <p:extLst>
      <p:ext uri="{BB962C8B-B14F-4D97-AF65-F5344CB8AC3E}">
        <p14:creationId xmlns:p14="http://schemas.microsoft.com/office/powerpoint/2010/main" val="2398042447"/>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3</a:t>
              </a:r>
              <a:r>
                <a:rPr lang="zh-CN" altLang="en-US" sz="5600" b="1" spc="600" dirty="0" smtClean="0">
                  <a:solidFill>
                    <a:schemeClr val="bg1"/>
                  </a:solidFill>
                  <a:latin typeface="宋体" panose="02010600030101010101" pitchFamily="2" charset="-122"/>
                  <a:ea typeface="宋体" panose="02010600030101010101" pitchFamily="2" charset="-122"/>
                </a:rPr>
                <a:t>）树状数组与逆序对</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7201972"/>
          </a:xfrm>
          <a:prstGeom prst="rect">
            <a:avLst/>
          </a:prstGeom>
          <a:noFill/>
        </p:spPr>
        <p:txBody>
          <a:bodyPr wrap="square" rtlCol="0">
            <a:spAutoFit/>
          </a:bodyPr>
          <a:lstStyle/>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用树状数组求逆序对，是树状数组的巧妙应用，比其他方法都好。</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树状数组解逆序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对：</a:t>
            </a:r>
            <a:r>
              <a:rPr lang="zh-CN" altLang="en-US" sz="4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把数字看成树状数组的下标</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例如序列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，对应</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处理一个数字，树状数组的下标所对应的元素数值加一，统计前缀和，就是逆序对的数量</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lnSpc>
                <a:spcPct val="150000"/>
              </a:lnSpc>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倒序或正序处理数据都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行 。</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0942623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1</a:t>
              </a:r>
              <a:r>
                <a:rPr lang="zh-CN" altLang="en-US" sz="5600" b="1" spc="600" dirty="0" smtClean="0">
                  <a:solidFill>
                    <a:schemeClr val="bg1"/>
                  </a:solidFill>
                  <a:latin typeface="宋体" panose="02010600030101010101" pitchFamily="2" charset="-122"/>
                  <a:ea typeface="宋体" panose="02010600030101010101" pitchFamily="2" charset="-122"/>
                </a:rPr>
                <a:t>）倒序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730619" cy="4154984"/>
          </a:xfrm>
          <a:prstGeom prst="rect">
            <a:avLst/>
          </a:prstGeom>
          <a:noFill/>
        </p:spPr>
        <p:txBody>
          <a:bodyPr wrap="square" rtlCol="0">
            <a:spAutoFit/>
          </a:bodyPr>
          <a:lstStyle/>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树状数组倒序处理数列，当前数字的前一个数的前缀和即为以该数为较大数的逆序对的个数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，倒序处理数字：</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sum(0)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sum(2)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加一，计算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前面的前缀和</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sum(5)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，逆序对数量</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sum(5) = 1+2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6463993" y="6850741"/>
            <a:ext cx="10305435" cy="6255659"/>
          </a:xfrm>
          <a:prstGeom prst="rect">
            <a:avLst/>
          </a:prstGeom>
        </p:spPr>
      </p:pic>
    </p:spTree>
    <p:custDataLst>
      <p:tags r:id="rId1"/>
    </p:custDataLst>
    <p:extLst>
      <p:ext uri="{BB962C8B-B14F-4D97-AF65-F5344CB8AC3E}">
        <p14:creationId xmlns:p14="http://schemas.microsoft.com/office/powerpoint/2010/main" val="115319005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a:t>
              </a:r>
              <a:r>
                <a:rPr lang="en-US" altLang="zh-CN" sz="5600" b="1" spc="600" dirty="0" smtClean="0">
                  <a:solidFill>
                    <a:schemeClr val="bg1"/>
                  </a:solidFill>
                  <a:latin typeface="宋体" panose="02010600030101010101" pitchFamily="2" charset="-122"/>
                  <a:ea typeface="宋体" panose="02010600030101010101" pitchFamily="2" charset="-122"/>
                </a:rPr>
                <a:t>2</a:t>
              </a:r>
              <a:r>
                <a:rPr lang="zh-CN" altLang="en-US" sz="5600" b="1" spc="600" dirty="0" smtClean="0">
                  <a:solidFill>
                    <a:schemeClr val="bg1"/>
                  </a:solidFill>
                  <a:latin typeface="宋体" panose="02010600030101010101" pitchFamily="2" charset="-122"/>
                  <a:ea typeface="宋体" panose="02010600030101010101" pitchFamily="2" charset="-122"/>
                </a:rPr>
                <a:t>）正序</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730619" cy="4832092"/>
          </a:xfrm>
          <a:prstGeom prst="rect">
            <a:avLst/>
          </a:prstGeom>
          <a:noFill/>
        </p:spPr>
        <p:txBody>
          <a:bodyPr wrap="square" rtlCol="0">
            <a:spAutoFit/>
          </a:bodyPr>
          <a:lstStyle/>
          <a:p>
            <a:pPr algn="l"/>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当前已经处理的数字个数减掉当前数字的前缀和即为以该数为较小数的逆序对个数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algn="l"/>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例如 </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 4, 2, 6, 3,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，正序处理数字：</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a[5]</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加一，当前处理了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(1-sum(5)) = 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a[4]</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加一，当前处理了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2-sum(4)) = 0+1 = 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(3-sum(2)) = 1+2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数字</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。把</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a[6]</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加一，</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ans</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(4-sum(6)) = 3+0 = 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等等</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pic>
        <p:nvPicPr>
          <p:cNvPr id="3" name="图片 2"/>
          <p:cNvPicPr>
            <a:picLocks noChangeAspect="1"/>
          </p:cNvPicPr>
          <p:nvPr/>
        </p:nvPicPr>
        <p:blipFill>
          <a:blip r:embed="rId5"/>
          <a:stretch>
            <a:fillRect/>
          </a:stretch>
        </p:blipFill>
        <p:spPr>
          <a:xfrm>
            <a:off x="6463993" y="6850741"/>
            <a:ext cx="10305435" cy="6255659"/>
          </a:xfrm>
          <a:prstGeom prst="rect">
            <a:avLst/>
          </a:prstGeom>
        </p:spPr>
      </p:pic>
    </p:spTree>
    <p:custDataLst>
      <p:tags r:id="rId1"/>
    </p:custDataLst>
    <p:extLst>
      <p:ext uri="{BB962C8B-B14F-4D97-AF65-F5344CB8AC3E}">
        <p14:creationId xmlns:p14="http://schemas.microsoft.com/office/powerpoint/2010/main" val="419698404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离散化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89229" y="3926771"/>
            <a:ext cx="23005541" cy="4524315"/>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上面</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的处理方法“把数字看成树状数组的下标”有个问题，如果数字比较大，例如数字等于</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，那么树状数组的空间也要开到</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10</a:t>
            </a:r>
            <a:r>
              <a:rPr lang="en-US" altLang="zh-CN" sz="4800" baseline="300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9</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 1G</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，远远</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超过了题目限制的空间</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“离散化”这个小技巧能解决这个问题</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5474745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离散化</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652745" y="2817499"/>
            <a:ext cx="23005541" cy="784830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离散化：把</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原来的数字，用它们的相对大小来替换原来的数值，而它们的顺序仍然</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不变。</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例</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20543, 19, 376, 546007640}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，它们的相对大小是</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4, 2, 3, 5</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有</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多少个数字，离散化后的每个数字的大小就是多大</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在</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用树状数组求解逆序对的题目中，</a:t>
            </a:r>
            <a:r>
              <a:rPr lang="zh-CN" altLang="en-US" sz="48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离散化几乎是必须的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本题需处理</a:t>
            </a:r>
            <a:r>
              <a:rPr lang="en-US" altLang="zh-CN"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500000</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个数字</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a:t>
            </a:r>
            <a:r>
              <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之后树状数组</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大小只需</a:t>
            </a:r>
            <a:r>
              <a:rPr lang="en-US" altLang="zh-CN"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500000</a:t>
            </a:r>
            <a:r>
              <a:rPr lang="zh-CN" altLang="en-US" sz="48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zh-CN" altLang="en-US" sz="48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312757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10077285" y="-1270268"/>
            <a:ext cx="7469149" cy="166572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6673414" y="4108830"/>
            <a:ext cx="14717549" cy="6001643"/>
          </a:xfrm>
          <a:prstGeom prst="rect">
            <a:avLst/>
          </a:prstGeom>
          <a:noFill/>
          <a:ln>
            <a:noFill/>
          </a:ln>
        </p:spPr>
        <p:txBody>
          <a:bodyPr wrap="square" rtlCol="0">
            <a:spAutoFit/>
          </a:bodyPr>
          <a:lstStyle/>
          <a:p>
            <a:pPr algn="l"/>
            <a:r>
              <a:rPr lang="en-US" altLang="zh-CN" sz="4800" dirty="0">
                <a:solidFill>
                  <a:schemeClr val="tx1"/>
                </a:solidFill>
                <a:latin typeface="宋体" panose="02010600030101010101" pitchFamily="2" charset="-122"/>
                <a:ea typeface="宋体" panose="02010600030101010101" pitchFamily="2" charset="-122"/>
              </a:rPr>
              <a:t>a = [1, 20543, 19, 376, 546007640,19]</a:t>
            </a:r>
          </a:p>
          <a:p>
            <a:pPr algn="l"/>
            <a:r>
              <a:rPr lang="en-US" altLang="zh-CN" sz="4800" dirty="0">
                <a:solidFill>
                  <a:schemeClr val="bg1">
                    <a:lumMod val="75000"/>
                  </a:schemeClr>
                </a:solidFill>
                <a:latin typeface="宋体" panose="02010600030101010101" pitchFamily="2" charset="-122"/>
                <a:ea typeface="宋体" panose="02010600030101010101" pitchFamily="2" charset="-122"/>
              </a:rPr>
              <a:t>print(a)</a:t>
            </a:r>
          </a:p>
          <a:p>
            <a:pPr algn="l"/>
            <a:r>
              <a:rPr lang="en-US" altLang="zh-CN" sz="4800" dirty="0">
                <a:solidFill>
                  <a:schemeClr val="tx1"/>
                </a:solidFill>
                <a:latin typeface="宋体" panose="02010600030101010101" pitchFamily="2" charset="-122"/>
                <a:ea typeface="宋体" panose="02010600030101010101" pitchFamily="2" charset="-122"/>
              </a:rPr>
              <a:t>b = sorted(a)</a:t>
            </a:r>
          </a:p>
          <a:p>
            <a:pPr algn="l"/>
            <a:r>
              <a:rPr lang="en-US" altLang="zh-CN" sz="4800" dirty="0">
                <a:solidFill>
                  <a:schemeClr val="bg1">
                    <a:lumMod val="75000"/>
                  </a:schemeClr>
                </a:solidFill>
                <a:latin typeface="宋体" panose="02010600030101010101" pitchFamily="2" charset="-122"/>
                <a:ea typeface="宋体" panose="02010600030101010101" pitchFamily="2" charset="-122"/>
              </a:rPr>
              <a:t>print(b)</a:t>
            </a:r>
          </a:p>
          <a:p>
            <a:pPr algn="l"/>
            <a:r>
              <a:rPr lang="en-US" altLang="zh-CN" sz="4800" dirty="0">
                <a:solidFill>
                  <a:schemeClr val="tx1"/>
                </a:solidFill>
                <a:latin typeface="宋体" panose="02010600030101010101" pitchFamily="2" charset="-122"/>
                <a:ea typeface="宋体" panose="02010600030101010101" pitchFamily="2" charset="-122"/>
              </a:rPr>
              <a:t>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a:t>
            </a:r>
            <a:r>
              <a:rPr lang="en-US" altLang="zh-CN" sz="4800" dirty="0" err="1">
                <a:solidFill>
                  <a:schemeClr val="tx1"/>
                </a:solidFill>
                <a:latin typeface="宋体" panose="02010600030101010101" pitchFamily="2" charset="-122"/>
                <a:ea typeface="宋体" panose="02010600030101010101" pitchFamily="2" charset="-122"/>
              </a:rPr>
              <a:t>len</a:t>
            </a:r>
            <a:r>
              <a:rPr lang="en-US" altLang="zh-CN" sz="4800" dirty="0">
                <a:solidFill>
                  <a:schemeClr val="tx1"/>
                </a:solidFill>
                <a:latin typeface="宋体" panose="02010600030101010101" pitchFamily="2" charset="-122"/>
                <a:ea typeface="宋体" panose="02010600030101010101" pitchFamily="2" charset="-122"/>
              </a:rPr>
              <a:t>(b)):</a:t>
            </a:r>
          </a:p>
          <a:p>
            <a:pPr algn="l"/>
            <a:r>
              <a:rPr lang="en-US" altLang="zh-CN" sz="4800" dirty="0">
                <a:solidFill>
                  <a:schemeClr val="tx1"/>
                </a:solidFill>
                <a:latin typeface="宋体" panose="02010600030101010101" pitchFamily="2" charset="-122"/>
                <a:ea typeface="宋体" panose="02010600030101010101" pitchFamily="2" charset="-122"/>
              </a:rPr>
              <a:t>    k = </a:t>
            </a:r>
            <a:r>
              <a:rPr lang="en-US" altLang="zh-CN" sz="4800" dirty="0" err="1">
                <a:solidFill>
                  <a:schemeClr val="tx1"/>
                </a:solidFill>
                <a:latin typeface="宋体" panose="02010600030101010101" pitchFamily="2" charset="-122"/>
                <a:ea typeface="宋体" panose="02010600030101010101" pitchFamily="2" charset="-122"/>
              </a:rPr>
              <a:t>a.index</a:t>
            </a:r>
            <a:r>
              <a:rPr lang="en-US" altLang="zh-CN" sz="4800" dirty="0">
                <a:solidFill>
                  <a:schemeClr val="tx1"/>
                </a:solidFill>
                <a:latin typeface="宋体" panose="02010600030101010101" pitchFamily="2" charset="-122"/>
                <a:ea typeface="宋体" panose="02010600030101010101" pitchFamily="2" charset="-122"/>
              </a:rPr>
              <a:t>(b[</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a[k] = i+1        # a[</a:t>
            </a:r>
            <a:r>
              <a:rPr lang="en-US" altLang="zh-CN" sz="4800" dirty="0" err="1">
                <a:solidFill>
                  <a:schemeClr val="tx1"/>
                </a:solidFill>
                <a:latin typeface="宋体" panose="02010600030101010101" pitchFamily="2" charset="-122"/>
                <a:ea typeface="宋体" panose="02010600030101010101" pitchFamily="2" charset="-122"/>
              </a:rPr>
              <a:t>a.index</a:t>
            </a:r>
            <a:r>
              <a:rPr lang="en-US" altLang="zh-CN" sz="4800" dirty="0">
                <a:solidFill>
                  <a:schemeClr val="tx1"/>
                </a:solidFill>
                <a:latin typeface="宋体" panose="02010600030101010101" pitchFamily="2" charset="-122"/>
                <a:ea typeface="宋体" panose="02010600030101010101" pitchFamily="2" charset="-122"/>
              </a:rPr>
              <a:t>(b[</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 i+1</a:t>
            </a:r>
          </a:p>
          <a:p>
            <a:pPr algn="l"/>
            <a:r>
              <a:rPr lang="en-US" altLang="zh-CN" sz="4800" dirty="0">
                <a:solidFill>
                  <a:schemeClr val="bg1">
                    <a:lumMod val="75000"/>
                  </a:schemeClr>
                </a:solidFill>
                <a:latin typeface="宋体" panose="02010600030101010101" pitchFamily="2" charset="-122"/>
                <a:ea typeface="宋体" panose="02010600030101010101" pitchFamily="2" charset="-122"/>
              </a:rPr>
              <a:t>print(a)</a:t>
            </a:r>
          </a:p>
        </p:txBody>
      </p:sp>
      <p:sp>
        <p:nvSpPr>
          <p:cNvPr id="4" name="文本框 3" descr="7b0a202020202262756c6c6574223a20227b5c2263617465676f727949645c223a31303030352c5c2274656d706c61746549645c223a32303233313332387d220a7d0a"/>
          <p:cNvSpPr txBox="1"/>
          <p:nvPr/>
        </p:nvSpPr>
        <p:spPr>
          <a:xfrm>
            <a:off x="826916" y="1656356"/>
            <a:ext cx="17461083" cy="1181093"/>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离散化方法</a:t>
            </a:r>
            <a:r>
              <a:rPr lang="en-US" altLang="zh-CN"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5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重复</a:t>
            </a:r>
            <a:r>
              <a:rPr lang="zh-CN" altLang="en-US" sz="5400" dirty="0">
                <a:solidFill>
                  <a:srgbClr val="FF0000"/>
                </a:solidFill>
                <a:latin typeface="Times New Roman" panose="02020603050405020304" pitchFamily="18" charset="0"/>
                <a:ea typeface="思源宋体 CN" panose="02020400000000000000" charset="-122"/>
                <a:cs typeface="Times New Roman" panose="02020603050405020304" pitchFamily="18" charset="0"/>
              </a:rPr>
              <a:t>数字离散化</a:t>
            </a:r>
            <a:r>
              <a:rPr lang="zh-CN" altLang="en-US" sz="5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后不一样</a:t>
            </a:r>
            <a:endParaRPr lang="zh-CN" altLang="en-US" sz="54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6343547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593878" y="483884"/>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pic>
        <p:nvPicPr>
          <p:cNvPr id="9" name="图片 8"/>
          <p:cNvPicPr/>
          <p:nvPr/>
        </p:nvPicPr>
        <p:blipFill>
          <a:blip r:embed="rId5">
            <a:lum bright="34000" contrast="-8000"/>
          </a:blip>
          <a:srcRect l="20046" t="6270" r="19548" b="5808"/>
          <a:stretch>
            <a:fillRect/>
          </a:stretch>
        </p:blipFill>
        <p:spPr>
          <a:xfrm rot="5400000">
            <a:off x="11106096" y="-2104380"/>
            <a:ext cx="4853709" cy="1676400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5960221" y="4604632"/>
            <a:ext cx="14633657" cy="4154984"/>
          </a:xfrm>
          <a:prstGeom prst="rect">
            <a:avLst/>
          </a:prstGeom>
          <a:noFill/>
          <a:ln>
            <a:noFill/>
          </a:ln>
        </p:spPr>
        <p:txBody>
          <a:bodyPr wrap="square" rtlCol="0">
            <a:spAutoFit/>
          </a:bodyPr>
          <a:lstStyle/>
          <a:p>
            <a:pPr algn="l"/>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def</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初始化    </a:t>
            </a:r>
          </a:p>
          <a:p>
            <a:pPr algn="l"/>
            <a:r>
              <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in range(N</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s.append</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44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i</a:t>
            </a:r>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 = list(range(N)) </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44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init_set</a:t>
            </a:r>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可以简化为这一行</a:t>
            </a:r>
            <a:endPar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endParaRPr lang="zh-CN" altLang="en-US"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l"/>
            <a:r>
              <a:rPr lang="en-US" altLang="zh-CN" sz="4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en-US" altLang="zh-CN" sz="44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7" name="组合 6"/>
          <p:cNvGrpSpPr/>
          <p:nvPr/>
        </p:nvGrpSpPr>
        <p:grpSpPr>
          <a:xfrm>
            <a:off x="635" y="-30121"/>
            <a:ext cx="24382730" cy="2524629"/>
            <a:chOff x="0" y="-48"/>
            <a:chExt cx="38400" cy="3976"/>
          </a:xfrm>
        </p:grpSpPr>
        <p:sp>
          <p:nvSpPr>
            <p:cNvPr id="11"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13" name="图像" descr="图像"/>
            <p:cNvPicPr>
              <a:picLocks noChangeAspect="1"/>
            </p:cNvPicPr>
            <p:nvPr/>
          </p:nvPicPr>
          <p:blipFill>
            <a:blip r:embed="rId4"/>
            <a:stretch>
              <a:fillRect/>
            </a:stretch>
          </p:blipFill>
          <p:spPr>
            <a:xfrm>
              <a:off x="32440" y="907"/>
              <a:ext cx="5577" cy="907"/>
            </a:xfrm>
            <a:prstGeom prst="rect">
              <a:avLst/>
            </a:prstGeom>
          </p:spPr>
        </p:pic>
        <p:sp>
          <p:nvSpPr>
            <p:cNvPr id="14" name="文本框 13"/>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并查集的初始化</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Tree>
    <p:custDataLst>
      <p:tags r:id="rId1"/>
    </p:custDataLst>
    <p:extLst>
      <p:ext uri="{BB962C8B-B14F-4D97-AF65-F5344CB8AC3E}">
        <p14:creationId xmlns:p14="http://schemas.microsoft.com/office/powerpoint/2010/main" val="3561282884"/>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9395233" y="-588217"/>
            <a:ext cx="8833251" cy="16657229"/>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6673414" y="4108830"/>
            <a:ext cx="14717549" cy="7478970"/>
          </a:xfrm>
          <a:prstGeom prst="rect">
            <a:avLst/>
          </a:prstGeom>
          <a:noFill/>
          <a:ln>
            <a:noFill/>
          </a:ln>
        </p:spPr>
        <p:txBody>
          <a:bodyPr wrap="square" rtlCol="0">
            <a:spAutoFit/>
          </a:bodyPr>
          <a:lstStyle/>
          <a:p>
            <a:pPr algn="l"/>
            <a:r>
              <a:rPr lang="en-US" altLang="zh-CN" sz="4800" dirty="0" err="1">
                <a:solidFill>
                  <a:schemeClr val="tx1"/>
                </a:solidFill>
                <a:latin typeface="宋体" panose="02010600030101010101" pitchFamily="2" charset="-122"/>
                <a:ea typeface="宋体" panose="02010600030101010101" pitchFamily="2" charset="-122"/>
              </a:rPr>
              <a:t>def</a:t>
            </a:r>
            <a:r>
              <a:rPr lang="en-US" altLang="zh-CN" sz="4800" dirty="0">
                <a:solidFill>
                  <a:schemeClr val="tx1"/>
                </a:solidFill>
                <a:latin typeface="宋体" panose="02010600030101010101" pitchFamily="2" charset="-122"/>
                <a:ea typeface="宋体" panose="02010600030101010101" pitchFamily="2" charset="-122"/>
              </a:rPr>
              <a:t> discretization(h):          </a:t>
            </a:r>
            <a:endParaRPr lang="zh-CN" altLang="en-US" sz="4800" dirty="0">
              <a:solidFill>
                <a:schemeClr val="tx1"/>
              </a:solidFill>
              <a:latin typeface="宋体" panose="02010600030101010101" pitchFamily="2" charset="-122"/>
              <a:ea typeface="宋体" panose="02010600030101010101" pitchFamily="2" charset="-122"/>
            </a:endParaRPr>
          </a:p>
          <a:p>
            <a:pPr algn="l"/>
            <a:r>
              <a:rPr lang="zh-CN" altLang="en-US" sz="4800" dirty="0">
                <a:solidFill>
                  <a:schemeClr val="tx1"/>
                </a:solidFill>
                <a:latin typeface="宋体" panose="02010600030101010101" pitchFamily="2" charset="-122"/>
                <a:ea typeface="宋体" panose="02010600030101010101" pitchFamily="2" charset="-122"/>
              </a:rPr>
              <a:t>    </a:t>
            </a:r>
            <a:r>
              <a:rPr lang="en-US" altLang="zh-CN" sz="4800" dirty="0">
                <a:solidFill>
                  <a:schemeClr val="tx1"/>
                </a:solidFill>
                <a:latin typeface="宋体" panose="02010600030101010101" pitchFamily="2" charset="-122"/>
                <a:ea typeface="宋体" panose="02010600030101010101" pitchFamily="2" charset="-122"/>
              </a:rPr>
              <a:t>b = list(set(h))</a:t>
            </a:r>
          </a:p>
          <a:p>
            <a:pPr algn="l"/>
            <a:r>
              <a:rPr lang="en-US" altLang="zh-CN" sz="4800" dirty="0">
                <a:solidFill>
                  <a:schemeClr val="tx1"/>
                </a:solidFill>
                <a:latin typeface="宋体" panose="02010600030101010101" pitchFamily="2" charset="-122"/>
                <a:ea typeface="宋体" panose="02010600030101010101" pitchFamily="2" charset="-122"/>
              </a:rPr>
              <a:t>    </a:t>
            </a:r>
            <a:r>
              <a:rPr lang="en-US" altLang="zh-CN" sz="4800" dirty="0" err="1">
                <a:solidFill>
                  <a:schemeClr val="tx1"/>
                </a:solidFill>
                <a:latin typeface="宋体" panose="02010600030101010101" pitchFamily="2" charset="-122"/>
                <a:ea typeface="宋体" panose="02010600030101010101" pitchFamily="2" charset="-122"/>
              </a:rPr>
              <a:t>b.sort</a:t>
            </a:r>
            <a:r>
              <a:rPr lang="en-US" altLang="zh-CN" sz="4800" dirty="0">
                <a:solidFill>
                  <a:schemeClr val="tx1"/>
                </a:solidFill>
                <a:latin typeface="宋体" panose="02010600030101010101" pitchFamily="2" charset="-122"/>
                <a:ea typeface="宋体" panose="02010600030101010101" pitchFamily="2" charset="-122"/>
              </a:rPr>
              <a:t>()</a:t>
            </a:r>
          </a:p>
          <a:p>
            <a:pPr algn="l"/>
            <a:r>
              <a:rPr lang="en-US" altLang="zh-CN" sz="4800" dirty="0">
                <a:solidFill>
                  <a:schemeClr val="tx1"/>
                </a:solidFill>
                <a:latin typeface="宋体" panose="02010600030101010101" pitchFamily="2" charset="-122"/>
                <a:ea typeface="宋体" panose="02010600030101010101" pitchFamily="2" charset="-122"/>
              </a:rPr>
              <a:t>    for </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in range(</a:t>
            </a:r>
            <a:r>
              <a:rPr lang="en-US" altLang="zh-CN" sz="4800" dirty="0" err="1">
                <a:solidFill>
                  <a:schemeClr val="tx1"/>
                </a:solidFill>
                <a:latin typeface="宋体" panose="02010600030101010101" pitchFamily="2" charset="-122"/>
                <a:ea typeface="宋体" panose="02010600030101010101" pitchFamily="2" charset="-122"/>
              </a:rPr>
              <a:t>len</a:t>
            </a:r>
            <a:r>
              <a:rPr lang="en-US" altLang="zh-CN" sz="4800" dirty="0">
                <a:solidFill>
                  <a:schemeClr val="tx1"/>
                </a:solidFill>
                <a:latin typeface="宋体" panose="02010600030101010101" pitchFamily="2" charset="-122"/>
                <a:ea typeface="宋体" panose="02010600030101010101" pitchFamily="2" charset="-122"/>
              </a:rPr>
              <a:t>(h)):</a:t>
            </a:r>
          </a:p>
          <a:p>
            <a:pPr algn="l"/>
            <a:r>
              <a:rPr lang="en-US" altLang="zh-CN" sz="4800" dirty="0">
                <a:solidFill>
                  <a:schemeClr val="tx1"/>
                </a:solidFill>
                <a:latin typeface="宋体" panose="02010600030101010101" pitchFamily="2" charset="-122"/>
                <a:ea typeface="宋体" panose="02010600030101010101" pitchFamily="2" charset="-122"/>
              </a:rPr>
              <a:t>        h[</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 = </a:t>
            </a:r>
            <a:r>
              <a:rPr lang="en-US" altLang="zh-CN" sz="4800" dirty="0" err="1">
                <a:solidFill>
                  <a:schemeClr val="tx1"/>
                </a:solidFill>
                <a:latin typeface="宋体" panose="02010600030101010101" pitchFamily="2" charset="-122"/>
                <a:ea typeface="宋体" panose="02010600030101010101" pitchFamily="2" charset="-122"/>
              </a:rPr>
              <a:t>b.index</a:t>
            </a:r>
            <a:r>
              <a:rPr lang="en-US" altLang="zh-CN" sz="4800" dirty="0">
                <a:solidFill>
                  <a:schemeClr val="tx1"/>
                </a:solidFill>
                <a:latin typeface="宋体" panose="02010600030101010101" pitchFamily="2" charset="-122"/>
                <a:ea typeface="宋体" panose="02010600030101010101" pitchFamily="2" charset="-122"/>
              </a:rPr>
              <a:t>(h[</a:t>
            </a:r>
            <a:r>
              <a:rPr lang="en-US" altLang="zh-CN" sz="4800" dirty="0" err="1">
                <a:solidFill>
                  <a:schemeClr val="tx1"/>
                </a:solidFill>
                <a:latin typeface="宋体" panose="02010600030101010101" pitchFamily="2" charset="-122"/>
                <a:ea typeface="宋体" panose="02010600030101010101" pitchFamily="2" charset="-122"/>
              </a:rPr>
              <a:t>i</a:t>
            </a:r>
            <a:r>
              <a:rPr lang="en-US" altLang="zh-CN" sz="4800" dirty="0">
                <a:solidFill>
                  <a:schemeClr val="tx1"/>
                </a:solidFill>
                <a:latin typeface="宋体" panose="02010600030101010101" pitchFamily="2" charset="-122"/>
                <a:ea typeface="宋体" panose="02010600030101010101" pitchFamily="2" charset="-122"/>
              </a:rPr>
              <a:t>])+1</a:t>
            </a:r>
          </a:p>
          <a:p>
            <a:pPr algn="l"/>
            <a:endParaRPr lang="en-US" altLang="zh-CN" sz="4800" dirty="0">
              <a:solidFill>
                <a:schemeClr val="tx1"/>
              </a:solidFill>
              <a:latin typeface="宋体" panose="02010600030101010101" pitchFamily="2" charset="-122"/>
              <a:ea typeface="宋体" panose="02010600030101010101" pitchFamily="2" charset="-122"/>
            </a:endParaRPr>
          </a:p>
          <a:p>
            <a:pPr algn="l"/>
            <a:r>
              <a:rPr lang="en-US" altLang="zh-CN" sz="4800" dirty="0">
                <a:solidFill>
                  <a:schemeClr val="tx1"/>
                </a:solidFill>
                <a:latin typeface="宋体" panose="02010600030101010101" pitchFamily="2" charset="-122"/>
                <a:ea typeface="宋体" panose="02010600030101010101" pitchFamily="2" charset="-122"/>
              </a:rPr>
              <a:t>a = [1, 20543, 19, 376, 546007640,19]</a:t>
            </a:r>
          </a:p>
          <a:p>
            <a:pPr algn="l"/>
            <a:r>
              <a:rPr lang="en-US" altLang="zh-CN" sz="4800" dirty="0">
                <a:solidFill>
                  <a:schemeClr val="bg1">
                    <a:lumMod val="75000"/>
                  </a:schemeClr>
                </a:solidFill>
                <a:latin typeface="宋体" panose="02010600030101010101" pitchFamily="2" charset="-122"/>
                <a:ea typeface="宋体" panose="02010600030101010101" pitchFamily="2" charset="-122"/>
              </a:rPr>
              <a:t>print(a)</a:t>
            </a:r>
          </a:p>
          <a:p>
            <a:pPr algn="l"/>
            <a:r>
              <a:rPr lang="en-US" altLang="zh-CN" sz="4800" dirty="0">
                <a:solidFill>
                  <a:schemeClr val="tx1"/>
                </a:solidFill>
                <a:latin typeface="宋体" panose="02010600030101010101" pitchFamily="2" charset="-122"/>
                <a:ea typeface="宋体" panose="02010600030101010101" pitchFamily="2" charset="-122"/>
              </a:rPr>
              <a:t>discretization(a)</a:t>
            </a:r>
          </a:p>
          <a:p>
            <a:pPr algn="l"/>
            <a:r>
              <a:rPr lang="en-US" altLang="zh-CN" sz="4800" dirty="0">
                <a:solidFill>
                  <a:schemeClr val="bg1">
                    <a:lumMod val="75000"/>
                  </a:schemeClr>
                </a:solidFill>
                <a:latin typeface="宋体" panose="02010600030101010101" pitchFamily="2" charset="-122"/>
                <a:ea typeface="宋体" panose="02010600030101010101" pitchFamily="2" charset="-122"/>
              </a:rPr>
              <a:t>print(a)</a:t>
            </a:r>
          </a:p>
        </p:txBody>
      </p:sp>
      <p:sp>
        <p:nvSpPr>
          <p:cNvPr id="4" name="文本框 3" descr="7b0a202020202262756c6c6574223a20227b5c2263617465676f727949645c223a31303030352c5c2274656d706c61746549645c223a32303233313332387d220a7d0a"/>
          <p:cNvSpPr txBox="1"/>
          <p:nvPr/>
        </p:nvSpPr>
        <p:spPr>
          <a:xfrm>
            <a:off x="826916" y="1656356"/>
            <a:ext cx="17461083" cy="1181093"/>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离散化方法</a:t>
            </a:r>
            <a:r>
              <a:rPr lang="en-US" altLang="zh-CN"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5400" dirty="0" smtClean="0">
                <a:solidFill>
                  <a:srgbClr val="FF0000"/>
                </a:solidFill>
                <a:latin typeface="Times New Roman" panose="02020603050405020304" pitchFamily="18" charset="0"/>
                <a:ea typeface="思源宋体 CN" panose="02020400000000000000" charset="-122"/>
                <a:cs typeface="Times New Roman" panose="02020603050405020304" pitchFamily="18" charset="0"/>
              </a:rPr>
              <a:t>重复数字离散化后也一样</a:t>
            </a:r>
            <a:endParaRPr lang="zh-CN" altLang="en-US" sz="5400" dirty="0">
              <a:solidFill>
                <a:srgbClr val="FF0000"/>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04291610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4"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7416034" y="-1233290"/>
            <a:ext cx="13402227" cy="16496353"/>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79339" y="1182878"/>
            <a:ext cx="15285985" cy="11972508"/>
          </a:xfrm>
          <a:prstGeom prst="rect">
            <a:avLst/>
          </a:prstGeom>
          <a:noFill/>
          <a:ln>
            <a:noFill/>
          </a:ln>
        </p:spPr>
        <p:txBody>
          <a:bodyPr wrap="square" rtlCol="0">
            <a:spAutoFit/>
          </a:bodyPr>
          <a:lstStyle/>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a:t>
            </a:r>
          </a:p>
          <a:p>
            <a:pPr algn="l"/>
            <a:r>
              <a:rPr lang="en-US" altLang="zh-CN" sz="2800" dirty="0">
                <a:solidFill>
                  <a:schemeClr val="tx1"/>
                </a:solidFill>
                <a:latin typeface="宋体" panose="02010600030101010101" pitchFamily="2" charset="-122"/>
                <a:ea typeface="宋体" panose="02010600030101010101" pitchFamily="2" charset="-122"/>
              </a:rPr>
              <a:t>    return x &amp; -x</a:t>
            </a:r>
          </a:p>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update(x, d):</a:t>
            </a:r>
          </a:p>
          <a:p>
            <a:pPr algn="l"/>
            <a:r>
              <a:rPr lang="en-US" altLang="zh-CN" sz="2800" dirty="0">
                <a:solidFill>
                  <a:schemeClr val="tx1"/>
                </a:solidFill>
                <a:latin typeface="宋体" panose="02010600030101010101" pitchFamily="2" charset="-122"/>
                <a:ea typeface="宋体" panose="02010600030101010101" pitchFamily="2" charset="-122"/>
              </a:rPr>
              <a:t>    while(x &lt;= n):</a:t>
            </a:r>
          </a:p>
          <a:p>
            <a:pPr algn="l"/>
            <a:r>
              <a:rPr lang="en-US" altLang="zh-CN" sz="2800" dirty="0">
                <a:solidFill>
                  <a:schemeClr val="tx1"/>
                </a:solidFill>
                <a:latin typeface="宋体" panose="02010600030101010101" pitchFamily="2" charset="-122"/>
                <a:ea typeface="宋体" panose="02010600030101010101" pitchFamily="2" charset="-122"/>
              </a:rPr>
              <a:t>        tree[x] += d</a:t>
            </a:r>
          </a:p>
          <a:p>
            <a:pPr algn="l"/>
            <a:r>
              <a:rPr lang="en-US" altLang="zh-CN" sz="2800" dirty="0">
                <a:solidFill>
                  <a:schemeClr val="tx1"/>
                </a:solidFill>
                <a:latin typeface="宋体" panose="02010600030101010101" pitchFamily="2" charset="-122"/>
                <a:ea typeface="宋体" panose="02010600030101010101" pitchFamily="2" charset="-122"/>
              </a:rPr>
              <a:t>        x +=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a:t>
            </a:r>
          </a:p>
          <a:p>
            <a:pPr algn="l"/>
            <a:r>
              <a:rPr lang="en-US" altLang="zh-CN" sz="2800" dirty="0" err="1">
                <a:solidFill>
                  <a:schemeClr val="tx1"/>
                </a:solidFill>
                <a:latin typeface="宋体" panose="02010600030101010101" pitchFamily="2" charset="-122"/>
                <a:ea typeface="宋体" panose="02010600030101010101" pitchFamily="2" charset="-122"/>
              </a:rPr>
              <a:t>def</a:t>
            </a:r>
            <a:r>
              <a:rPr lang="en-US" altLang="zh-CN" sz="2800" dirty="0">
                <a:solidFill>
                  <a:schemeClr val="tx1"/>
                </a:solidFill>
                <a:latin typeface="宋体" panose="02010600030101010101" pitchFamily="2" charset="-122"/>
                <a:ea typeface="宋体" panose="02010600030101010101" pitchFamily="2" charset="-122"/>
              </a:rPr>
              <a:t> sum(x</a:t>
            </a:r>
            <a:r>
              <a:rPr lang="en-US" altLang="zh-CN" sz="2800" dirty="0" smtClean="0">
                <a:solidFill>
                  <a:schemeClr val="tx1"/>
                </a:solidFill>
                <a:latin typeface="宋体" panose="02010600030101010101" pitchFamily="2" charset="-122"/>
                <a:ea typeface="宋体" panose="02010600030101010101" pitchFamily="2" charset="-122"/>
              </a:rPr>
              <a:t>):</a:t>
            </a:r>
            <a:endParaRPr lang="en-US" altLang="zh-CN" sz="2800" dirty="0">
              <a:solidFill>
                <a:schemeClr val="tx1"/>
              </a:solidFill>
              <a:latin typeface="宋体" panose="02010600030101010101" pitchFamily="2" charset="-122"/>
              <a:ea typeface="宋体" panose="02010600030101010101" pitchFamily="2" charset="-122"/>
            </a:endParaRP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0</a:t>
            </a:r>
          </a:p>
          <a:p>
            <a:pPr algn="l"/>
            <a:r>
              <a:rPr lang="en-US" altLang="zh-CN" sz="2800" dirty="0">
                <a:solidFill>
                  <a:schemeClr val="tx1"/>
                </a:solidFill>
                <a:latin typeface="宋体" panose="02010600030101010101" pitchFamily="2" charset="-122"/>
                <a:ea typeface="宋体" panose="02010600030101010101" pitchFamily="2" charset="-122"/>
              </a:rPr>
              <a:t>    while(x &gt; 0):</a:t>
            </a:r>
          </a:p>
          <a:p>
            <a:pPr algn="l"/>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err="1">
                <a:solidFill>
                  <a:schemeClr val="tx1"/>
                </a:solidFill>
                <a:latin typeface="宋体" panose="02010600030101010101" pitchFamily="2" charset="-122"/>
                <a:ea typeface="宋体" panose="02010600030101010101" pitchFamily="2" charset="-122"/>
              </a:rPr>
              <a:t>ans</a:t>
            </a:r>
            <a:r>
              <a:rPr lang="en-US" altLang="zh-CN" sz="2800" dirty="0">
                <a:solidFill>
                  <a:schemeClr val="tx1"/>
                </a:solidFill>
                <a:latin typeface="宋体" panose="02010600030101010101" pitchFamily="2" charset="-122"/>
                <a:ea typeface="宋体" panose="02010600030101010101" pitchFamily="2" charset="-122"/>
              </a:rPr>
              <a:t> += tree[x]</a:t>
            </a:r>
          </a:p>
          <a:p>
            <a:pPr algn="l"/>
            <a:r>
              <a:rPr lang="en-US" altLang="zh-CN" sz="2800" dirty="0">
                <a:solidFill>
                  <a:schemeClr val="tx1"/>
                </a:solidFill>
                <a:latin typeface="宋体" panose="02010600030101010101" pitchFamily="2" charset="-122"/>
                <a:ea typeface="宋体" panose="02010600030101010101" pitchFamily="2" charset="-122"/>
              </a:rPr>
              <a:t>        x -= </a:t>
            </a:r>
            <a:r>
              <a:rPr lang="en-US" altLang="zh-CN" sz="2800" dirty="0" err="1">
                <a:solidFill>
                  <a:schemeClr val="tx1"/>
                </a:solidFill>
                <a:latin typeface="宋体" panose="02010600030101010101" pitchFamily="2" charset="-122"/>
                <a:ea typeface="宋体" panose="02010600030101010101" pitchFamily="2" charset="-122"/>
              </a:rPr>
              <a:t>lowbit</a:t>
            </a:r>
            <a:r>
              <a:rPr lang="en-US" altLang="zh-CN" sz="2800" dirty="0">
                <a:solidFill>
                  <a:schemeClr val="tx1"/>
                </a:solidFill>
                <a:latin typeface="宋体" panose="02010600030101010101" pitchFamily="2" charset="-122"/>
                <a:ea typeface="宋体" panose="02010600030101010101" pitchFamily="2" charset="-122"/>
              </a:rPr>
              <a:t>(x)</a:t>
            </a:r>
          </a:p>
          <a:p>
            <a:pPr algn="l"/>
            <a:r>
              <a:rPr lang="en-US" altLang="zh-CN" sz="2800" dirty="0">
                <a:solidFill>
                  <a:schemeClr val="tx1"/>
                </a:solidFill>
                <a:latin typeface="宋体" panose="02010600030101010101" pitchFamily="2" charset="-122"/>
                <a:ea typeface="宋体" panose="02010600030101010101" pitchFamily="2" charset="-122"/>
              </a:rPr>
              <a:t>    return </a:t>
            </a:r>
            <a:r>
              <a:rPr lang="en-US" altLang="zh-CN" sz="2800" dirty="0" err="1">
                <a:solidFill>
                  <a:schemeClr val="tx1"/>
                </a:solidFill>
                <a:latin typeface="宋体" panose="02010600030101010101" pitchFamily="2" charset="-122"/>
                <a:ea typeface="宋体" panose="02010600030101010101" pitchFamily="2" charset="-122"/>
              </a:rPr>
              <a:t>ans</a:t>
            </a:r>
            <a:endParaRPr lang="en-US" altLang="zh-CN" sz="2800" dirty="0">
              <a:solidFill>
                <a:schemeClr val="tx1"/>
              </a:solidFill>
              <a:latin typeface="宋体" panose="02010600030101010101" pitchFamily="2" charset="-122"/>
              <a:ea typeface="宋体" panose="02010600030101010101" pitchFamily="2" charset="-122"/>
            </a:endParaRPr>
          </a:p>
          <a:p>
            <a:pPr algn="l"/>
            <a:endParaRPr lang="en-US" altLang="zh-CN" sz="3600" dirty="0">
              <a:solidFill>
                <a:schemeClr val="tx1"/>
              </a:solidFill>
              <a:latin typeface="宋体" panose="02010600030101010101" pitchFamily="2" charset="-122"/>
              <a:ea typeface="宋体" panose="02010600030101010101" pitchFamily="2" charset="-122"/>
            </a:endParaRPr>
          </a:p>
          <a:p>
            <a:pPr algn="l"/>
            <a:r>
              <a:rPr lang="en-US" altLang="zh-CN" sz="4000" dirty="0">
                <a:solidFill>
                  <a:schemeClr val="tx1"/>
                </a:solidFill>
                <a:latin typeface="宋体" panose="02010600030101010101" pitchFamily="2" charset="-122"/>
                <a:ea typeface="宋体" panose="02010600030101010101" pitchFamily="2" charset="-122"/>
              </a:rPr>
              <a:t>n = </a:t>
            </a:r>
            <a:r>
              <a:rPr lang="en-US" altLang="zh-CN" sz="4000" dirty="0" err="1">
                <a:solidFill>
                  <a:schemeClr val="tx1"/>
                </a:solidFill>
                <a:latin typeface="宋体" panose="02010600030101010101" pitchFamily="2" charset="-122"/>
                <a:ea typeface="宋体" panose="02010600030101010101" pitchFamily="2" charset="-122"/>
              </a:rPr>
              <a:t>int</a:t>
            </a:r>
            <a:r>
              <a:rPr lang="en-US" altLang="zh-CN" sz="4000" dirty="0">
                <a:solidFill>
                  <a:schemeClr val="tx1"/>
                </a:solidFill>
                <a:latin typeface="宋体" panose="02010600030101010101" pitchFamily="2" charset="-122"/>
                <a:ea typeface="宋体" panose="02010600030101010101" pitchFamily="2" charset="-122"/>
              </a:rPr>
              <a:t>(input())</a:t>
            </a:r>
          </a:p>
          <a:p>
            <a:pPr algn="l"/>
            <a:r>
              <a:rPr lang="en-US" altLang="zh-CN" sz="4000" dirty="0">
                <a:solidFill>
                  <a:schemeClr val="tx1"/>
                </a:solidFill>
                <a:latin typeface="宋体" panose="02010600030101010101" pitchFamily="2" charset="-122"/>
                <a:ea typeface="宋体" panose="02010600030101010101" pitchFamily="2" charset="-122"/>
              </a:rPr>
              <a:t>a = [0]+list(map(</a:t>
            </a:r>
            <a:r>
              <a:rPr lang="en-US" altLang="zh-CN" sz="4000" dirty="0" err="1">
                <a:solidFill>
                  <a:schemeClr val="tx1"/>
                </a:solidFill>
                <a:latin typeface="宋体" panose="02010600030101010101" pitchFamily="2" charset="-122"/>
                <a:ea typeface="宋体" panose="02010600030101010101" pitchFamily="2" charset="-122"/>
              </a:rPr>
              <a:t>int,input</a:t>
            </a:r>
            <a:r>
              <a:rPr lang="en-US" altLang="zh-CN" sz="4000" dirty="0">
                <a:solidFill>
                  <a:schemeClr val="tx1"/>
                </a:solidFill>
                <a:latin typeface="宋体" panose="02010600030101010101" pitchFamily="2" charset="-122"/>
                <a:ea typeface="宋体" panose="02010600030101010101" pitchFamily="2" charset="-122"/>
              </a:rPr>
              <a:t>().split())) #</a:t>
            </a:r>
            <a:r>
              <a:rPr lang="zh-CN" altLang="en-US" sz="4000" dirty="0">
                <a:solidFill>
                  <a:schemeClr val="tx1"/>
                </a:solidFill>
                <a:latin typeface="宋体" panose="02010600030101010101" pitchFamily="2" charset="-122"/>
                <a:ea typeface="宋体" panose="02010600030101010101" pitchFamily="2" charset="-122"/>
              </a:rPr>
              <a:t>从</a:t>
            </a:r>
            <a:r>
              <a:rPr lang="en-US" altLang="zh-CN" sz="4000" dirty="0">
                <a:solidFill>
                  <a:schemeClr val="tx1"/>
                </a:solidFill>
                <a:latin typeface="宋体" panose="02010600030101010101" pitchFamily="2" charset="-122"/>
                <a:ea typeface="宋体" panose="02010600030101010101" pitchFamily="2" charset="-122"/>
              </a:rPr>
              <a:t>a[1]</a:t>
            </a:r>
            <a:r>
              <a:rPr lang="zh-CN" altLang="en-US" sz="4000" dirty="0">
                <a:solidFill>
                  <a:schemeClr val="tx1"/>
                </a:solidFill>
                <a:latin typeface="宋体" panose="02010600030101010101" pitchFamily="2" charset="-122"/>
                <a:ea typeface="宋体" panose="02010600030101010101" pitchFamily="2" charset="-122"/>
              </a:rPr>
              <a:t>开始</a:t>
            </a:r>
          </a:p>
          <a:p>
            <a:pPr algn="l"/>
            <a:r>
              <a:rPr lang="en-US" altLang="zh-CN" sz="4000" dirty="0">
                <a:solidFill>
                  <a:schemeClr val="tx1"/>
                </a:solidFill>
                <a:latin typeface="宋体" panose="02010600030101010101" pitchFamily="2" charset="-122"/>
                <a:ea typeface="宋体" panose="02010600030101010101" pitchFamily="2" charset="-122"/>
              </a:rPr>
              <a:t>b = sorted(a)</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range(n+1):  a[</a:t>
            </a:r>
            <a:r>
              <a:rPr lang="en-US" altLang="zh-CN" sz="4000" dirty="0" err="1">
                <a:solidFill>
                  <a:schemeClr val="tx1"/>
                </a:solidFill>
                <a:latin typeface="宋体" panose="02010600030101010101" pitchFamily="2" charset="-122"/>
                <a:ea typeface="宋体" panose="02010600030101010101" pitchFamily="2" charset="-122"/>
              </a:rPr>
              <a:t>a.index</a:t>
            </a:r>
            <a:r>
              <a:rPr lang="en-US" altLang="zh-CN" sz="4000" dirty="0">
                <a:solidFill>
                  <a:schemeClr val="tx1"/>
                </a:solidFill>
                <a:latin typeface="宋体" panose="02010600030101010101" pitchFamily="2" charset="-122"/>
                <a:ea typeface="宋体" panose="02010600030101010101" pitchFamily="2" charset="-122"/>
              </a:rPr>
              <a:t>(b[</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 i+1</a:t>
            </a:r>
          </a:p>
          <a:p>
            <a:pPr algn="l"/>
            <a:r>
              <a:rPr lang="en-US" altLang="zh-CN" sz="4000" dirty="0">
                <a:solidFill>
                  <a:schemeClr val="tx1"/>
                </a:solidFill>
                <a:latin typeface="宋体" panose="02010600030101010101" pitchFamily="2" charset="-122"/>
                <a:ea typeface="宋体" panose="02010600030101010101" pitchFamily="2" charset="-122"/>
              </a:rPr>
              <a:t>tree = [0] * (n+1)</a:t>
            </a:r>
          </a:p>
          <a:p>
            <a:pPr algn="l"/>
            <a:r>
              <a:rPr lang="en-US" altLang="zh-CN" sz="4000" dirty="0">
                <a:solidFill>
                  <a:schemeClr val="tx1"/>
                </a:solidFill>
                <a:latin typeface="宋体" panose="02010600030101010101" pitchFamily="2" charset="-122"/>
                <a:ea typeface="宋体" panose="02010600030101010101" pitchFamily="2" charset="-122"/>
              </a:rPr>
              <a:t>res = 0</a:t>
            </a:r>
          </a:p>
          <a:p>
            <a:pPr algn="l"/>
            <a:r>
              <a:rPr lang="en-US" altLang="zh-CN" sz="4000" dirty="0">
                <a:solidFill>
                  <a:schemeClr val="tx1"/>
                </a:solidFill>
                <a:latin typeface="宋体" panose="02010600030101010101" pitchFamily="2" charset="-122"/>
                <a:ea typeface="宋体" panose="02010600030101010101" pitchFamily="2" charset="-122"/>
              </a:rPr>
              <a:t>for </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in range(</a:t>
            </a:r>
            <a:r>
              <a:rPr lang="en-US" altLang="zh-CN" sz="4000" dirty="0" err="1">
                <a:solidFill>
                  <a:schemeClr val="tx1"/>
                </a:solidFill>
                <a:latin typeface="宋体" panose="02010600030101010101" pitchFamily="2" charset="-122"/>
                <a:ea typeface="宋体" panose="02010600030101010101" pitchFamily="2" charset="-122"/>
              </a:rPr>
              <a:t>len</a:t>
            </a:r>
            <a:r>
              <a:rPr lang="en-US" altLang="zh-CN" sz="4000" dirty="0">
                <a:solidFill>
                  <a:schemeClr val="tx1"/>
                </a:solidFill>
                <a:latin typeface="宋体" panose="02010600030101010101" pitchFamily="2" charset="-122"/>
                <a:ea typeface="宋体" panose="02010600030101010101" pitchFamily="2" charset="-122"/>
              </a:rPr>
              <a:t>(a)-1, 0, -1):</a:t>
            </a:r>
          </a:p>
          <a:p>
            <a:pPr algn="l"/>
            <a:r>
              <a:rPr lang="en-US" altLang="zh-CN" sz="4000" dirty="0">
                <a:solidFill>
                  <a:schemeClr val="tx1"/>
                </a:solidFill>
                <a:latin typeface="宋体" panose="02010600030101010101" pitchFamily="2" charset="-122"/>
                <a:ea typeface="宋体" panose="02010600030101010101" pitchFamily="2" charset="-122"/>
              </a:rPr>
              <a:t>    update(a[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 1)</a:t>
            </a:r>
          </a:p>
          <a:p>
            <a:pPr algn="l"/>
            <a:r>
              <a:rPr lang="en-US" altLang="zh-CN" sz="4000" dirty="0">
                <a:solidFill>
                  <a:schemeClr val="tx1"/>
                </a:solidFill>
                <a:latin typeface="宋体" panose="02010600030101010101" pitchFamily="2" charset="-122"/>
                <a:ea typeface="宋体" panose="02010600030101010101" pitchFamily="2" charset="-122"/>
              </a:rPr>
              <a:t>    res += sum(a[</a:t>
            </a:r>
            <a:r>
              <a:rPr lang="en-US" altLang="zh-CN" sz="4000" dirty="0" err="1">
                <a:solidFill>
                  <a:schemeClr val="tx1"/>
                </a:solidFill>
                <a:latin typeface="宋体" panose="02010600030101010101" pitchFamily="2" charset="-122"/>
                <a:ea typeface="宋体" panose="02010600030101010101" pitchFamily="2" charset="-122"/>
              </a:rPr>
              <a:t>i</a:t>
            </a:r>
            <a:r>
              <a:rPr lang="en-US" altLang="zh-CN" sz="4000" dirty="0">
                <a:solidFill>
                  <a:schemeClr val="tx1"/>
                </a:solidFill>
                <a:latin typeface="宋体" panose="02010600030101010101" pitchFamily="2" charset="-122"/>
                <a:ea typeface="宋体" panose="02010600030101010101" pitchFamily="2" charset="-122"/>
              </a:rPr>
              <a:t>]-1)</a:t>
            </a:r>
          </a:p>
          <a:p>
            <a:pPr algn="l"/>
            <a:r>
              <a:rPr lang="en-US" altLang="zh-CN" sz="4000" dirty="0">
                <a:solidFill>
                  <a:schemeClr val="tx1"/>
                </a:solidFill>
                <a:latin typeface="宋体" panose="02010600030101010101" pitchFamily="2" charset="-122"/>
                <a:ea typeface="宋体" panose="02010600030101010101" pitchFamily="2" charset="-122"/>
              </a:rPr>
              <a:t>print(res)</a:t>
            </a:r>
            <a:endParaRPr lang="en-US" altLang="zh-CN" sz="4000" dirty="0" smtClean="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1588957" y="2939588"/>
            <a:ext cx="3492708" cy="1569660"/>
          </a:xfrm>
          <a:prstGeom prst="rect">
            <a:avLst/>
          </a:prstGeom>
        </p:spPr>
        <p:txBody>
          <a:bodyPr wrap="square">
            <a:spAutoFit/>
          </a:bodyPr>
          <a:lstStyle/>
          <a:p>
            <a:pPr algn="l"/>
            <a:r>
              <a:rPr lang="zh-CN" altLang="en-US" sz="4800" dirty="0" smtClean="0">
                <a:solidFill>
                  <a:schemeClr val="tx1"/>
                </a:solidFill>
                <a:latin typeface="宋体" panose="02010600030101010101" pitchFamily="2" charset="-122"/>
                <a:ea typeface="宋体" panose="02010600030101010101" pitchFamily="2" charset="-122"/>
              </a:rPr>
              <a:t>逆序对：树状数组代码</a:t>
            </a:r>
            <a:endParaRPr lang="zh-CN" altLang="en-US" sz="4800"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903994699"/>
      </p:ext>
    </p:extLst>
  </p:cSld>
  <p:clrMapOvr>
    <a:masterClrMapping/>
  </p:clrMapOvr>
  <p:transition spd="slow" advClick="0" advTm="1000">
    <p:push dir="u"/>
  </p:transition>
  <p:timing>
    <p:tnLst>
      <p:par>
        <p:cTn id="1" dur="indefinite" restart="never" nodeType="tmRoot"/>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思源宋体 CN Heavy" panose="02020900000000000000" charset="-122"/>
                  <a:ea typeface="思源宋体 CN Heavy" panose="02020900000000000000" charset="-122"/>
                </a:rPr>
                <a:t>小朋友排队  </a:t>
              </a:r>
              <a:r>
                <a:rPr lang="en-US" altLang="zh-CN" sz="5600" b="1" spc="600" dirty="0" err="1">
                  <a:solidFill>
                    <a:schemeClr val="bg1"/>
                  </a:solidFill>
                  <a:latin typeface="思源宋体 CN Heavy" panose="02020900000000000000" charset="-122"/>
                  <a:ea typeface="思源宋体 CN Heavy" panose="02020900000000000000" charset="-122"/>
                </a:rPr>
                <a:t>lanqiaoOJ</a:t>
              </a:r>
              <a:r>
                <a:rPr lang="zh-CN" altLang="en-US" sz="5600" b="1" spc="600" dirty="0">
                  <a:solidFill>
                    <a:schemeClr val="bg1"/>
                  </a:solidFill>
                  <a:latin typeface="思源宋体 CN Heavy" panose="02020900000000000000" charset="-122"/>
                  <a:ea typeface="思源宋体 CN Heavy" panose="02020900000000000000" charset="-122"/>
                </a:rPr>
                <a:t>题号</a:t>
              </a:r>
              <a:r>
                <a:rPr lang="en-US" altLang="zh-CN" sz="5600" b="1" spc="600" dirty="0" smtClean="0">
                  <a:solidFill>
                    <a:schemeClr val="bg1"/>
                  </a:solidFill>
                  <a:latin typeface="思源宋体 CN Heavy" panose="02020900000000000000" charset="-122"/>
                  <a:ea typeface="思源宋体 CN Heavy" panose="02020900000000000000" charset="-122"/>
                </a:rPr>
                <a:t>222</a:t>
              </a:r>
              <a:endParaRPr lang="zh-CN" altLang="en-US" sz="4000" b="1" spc="600" dirty="0">
                <a:solidFill>
                  <a:schemeClr val="bg1"/>
                </a:solidFill>
                <a:latin typeface="思源宋体 CN Heavy" panose="02020900000000000000" charset="-122"/>
                <a:ea typeface="思源宋体 CN Heavy" panose="02020900000000000000" charset="-122"/>
              </a:endParaRPr>
            </a:p>
          </p:txBody>
        </p:sp>
      </p:grpSp>
      <p:sp>
        <p:nvSpPr>
          <p:cNvPr id="9" name="文本框 8" descr="7b0a202020202262756c6c6574223a20227b5c2263617465676f727949645c223a31303030352c5c2274656d706c61746549645c223a32303233313332387d220a7d0a"/>
          <p:cNvSpPr txBox="1"/>
          <p:nvPr/>
        </p:nvSpPr>
        <p:spPr>
          <a:xfrm>
            <a:off x="1137076" y="2817071"/>
            <a:ext cx="22002323" cy="10120463"/>
          </a:xfrm>
          <a:prstGeom prst="rect">
            <a:avLst/>
          </a:prstGeom>
          <a:noFill/>
        </p:spPr>
        <p:txBody>
          <a:bodyPr wrap="square" rtlCol="0">
            <a:spAutoFit/>
          </a:bodyPr>
          <a:lstStyle/>
          <a:p>
            <a:pPr algn="l">
              <a:lnSpc>
                <a:spcPct val="150000"/>
              </a:lnSpc>
            </a:pP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题目描述</a:t>
            </a:r>
            <a:r>
              <a:rPr lang="en-US" altLang="zh-CN" sz="4400" dirty="0" smtClean="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小朋友站成一排。现在要把他们按身高从低到高的顺序排列，但是每次只能交换位置相邻的两个小朋友。每个小朋友都有一个不高兴的程度。开始的时候，所有小朋友的不高兴程度都是</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。如果某个小朋友第一次被要求交换，则他的不高兴程度增加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，如果第二次要求他交换，则他的不高兴程度增加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（即不高兴程度为</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3</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），依次类推。当要求某个小朋友第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次交换时，他的不高兴程度增加</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k</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。请问，要让所有小朋友按从低到高排队，他们的不高兴程度之和最小是多少。如果有两个小朋友身高一样，则他们谁站在谁前面是没有关系的。</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输入格式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输入的第一行包含一个整数</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，表示小朋友的个数。第二行包含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n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个整数 </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H2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 </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err="1">
                <a:solidFill>
                  <a:schemeClr val="tx1"/>
                </a:solidFill>
                <a:latin typeface="Times New Roman" panose="02020603050405020304" pitchFamily="18" charset="0"/>
                <a:ea typeface="思源宋体 CN" panose="02020400000000000000" charset="-122"/>
                <a:cs typeface="Times New Roman" panose="02020603050405020304" pitchFamily="18" charset="0"/>
              </a:rPr>
              <a:t>Hn</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，分别表示每个小朋友的身高。</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1≤n≤100000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0≤Hi≤1000000</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algn="l">
              <a:lnSpc>
                <a:spcPct val="150000"/>
              </a:lnSpc>
            </a:pP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输出格式</a:t>
            </a:r>
            <a:r>
              <a:rPr lang="en-US" altLang="zh-CN" sz="4400" dirty="0">
                <a:solidFill>
                  <a:srgbClr val="0070C0"/>
                </a:solidFill>
                <a:latin typeface="Times New Roman" panose="02020603050405020304" pitchFamily="18" charset="0"/>
                <a:ea typeface="思源宋体 CN" panose="02020400000000000000" charset="-122"/>
                <a:cs typeface="Times New Roman" panose="02020603050405020304" pitchFamily="18" charset="0"/>
              </a:rPr>
              <a:t>】</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输出一行，包含一个整数，表示小朋友的不高兴程度和的最小值。</a:t>
            </a:r>
            <a:endParaRPr 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622746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2" name="文本框 1" descr="7b0a202020202262756c6c6574223a20227b5c2263617465676f727949645c223a31303030352c5c2274656d706c61746549645c223a32303233313332387d220a7d0a"/>
          <p:cNvSpPr txBox="1"/>
          <p:nvPr/>
        </p:nvSpPr>
        <p:spPr>
          <a:xfrm>
            <a:off x="1007639" y="3296471"/>
            <a:ext cx="23005541" cy="7201972"/>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每个</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小朋友要交换多少次？每一个小朋友最少的交换次数等于他左边比他高的人数加上右边比他矮的人数</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逆序</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对问题，包括</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个逆序对</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lnSpc>
                <a:spcPct val="15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）他左边比他高的人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lvl="1" indent="-571500" algn="l">
              <a:lnSpc>
                <a:spcPct val="150000"/>
              </a:lnSpc>
              <a:buFont typeface="Wingdings" panose="05000000000000000000" pitchFamily="2" charset="2"/>
              <a:buChar char="Ø"/>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）右边比他矮的人</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树状数组做两次逆序对，一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次正序处理，</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一</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次倒序处理。</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4095845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4">
            <a:lum bright="34000" contrast="-8000"/>
          </a:blip>
          <a:srcRect l="20046" t="6270" r="19548" b="5808"/>
          <a:stretch>
            <a:fillRect/>
          </a:stretch>
        </p:blipFill>
        <p:spPr>
          <a:xfrm rot="5400000">
            <a:off x="7679685" y="-2080539"/>
            <a:ext cx="13985823" cy="17607256"/>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7079338" y="-720872"/>
            <a:ext cx="16178227" cy="13449836"/>
          </a:xfrm>
          <a:prstGeom prst="rect">
            <a:avLst/>
          </a:prstGeom>
          <a:noFill/>
          <a:ln>
            <a:noFill/>
          </a:ln>
        </p:spPr>
        <p:txBody>
          <a:bodyPr wrap="square" rtlCol="0">
            <a:spAutoFit/>
          </a:bodyPr>
          <a:lstStyle/>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(x):  return x &amp; -x</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update(</a:t>
            </a:r>
            <a:r>
              <a:rPr lang="en-US" altLang="zh-CN" sz="2000" dirty="0" err="1">
                <a:solidFill>
                  <a:schemeClr val="tx1"/>
                </a:solidFill>
                <a:latin typeface="宋体" panose="02010600030101010101" pitchFamily="2" charset="-122"/>
                <a:ea typeface="宋体" panose="02010600030101010101" pitchFamily="2" charset="-122"/>
              </a:rPr>
              <a:t>x,d</a:t>
            </a:r>
            <a:r>
              <a:rPr lang="en-US" altLang="zh-CN" sz="2000" dirty="0">
                <a:solidFill>
                  <a:schemeClr val="tx1"/>
                </a:solidFill>
                <a:latin typeface="宋体" panose="02010600030101010101" pitchFamily="2" charset="-122"/>
                <a:ea typeface="宋体" panose="02010600030101010101" pitchFamily="2" charset="-122"/>
              </a:rPr>
              <a:t>):</a:t>
            </a:r>
          </a:p>
          <a:p>
            <a:pPr algn="l"/>
            <a:r>
              <a:rPr lang="en-US" altLang="zh-CN" sz="2000" dirty="0">
                <a:solidFill>
                  <a:schemeClr val="tx1"/>
                </a:solidFill>
                <a:latin typeface="宋体" panose="02010600030101010101" pitchFamily="2" charset="-122"/>
                <a:ea typeface="宋体" panose="02010600030101010101" pitchFamily="2" charset="-122"/>
              </a:rPr>
              <a:t>    while x &lt;= N:</a:t>
            </a:r>
          </a:p>
          <a:p>
            <a:pPr algn="l"/>
            <a:r>
              <a:rPr lang="en-US" altLang="zh-CN" sz="2000" dirty="0">
                <a:solidFill>
                  <a:schemeClr val="tx1"/>
                </a:solidFill>
                <a:latin typeface="宋体" panose="02010600030101010101" pitchFamily="2" charset="-122"/>
                <a:ea typeface="宋体" panose="02010600030101010101" pitchFamily="2" charset="-122"/>
              </a:rPr>
              <a:t>        tree[x] += d</a:t>
            </a:r>
          </a:p>
          <a:p>
            <a:pPr algn="l"/>
            <a:r>
              <a:rPr lang="en-US" altLang="zh-CN" sz="2000" dirty="0">
                <a:solidFill>
                  <a:schemeClr val="tx1"/>
                </a:solidFill>
                <a:latin typeface="宋体" panose="02010600030101010101" pitchFamily="2" charset="-122"/>
                <a:ea typeface="宋体" panose="02010600030101010101" pitchFamily="2" charset="-122"/>
              </a:rPr>
              <a:t>        x +=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(x)</a:t>
            </a:r>
          </a:p>
          <a:p>
            <a:pPr algn="l"/>
            <a:r>
              <a:rPr lang="en-US" altLang="zh-CN" sz="2000" dirty="0" err="1">
                <a:solidFill>
                  <a:schemeClr val="tx1"/>
                </a:solidFill>
                <a:latin typeface="宋体" panose="02010600030101010101" pitchFamily="2" charset="-122"/>
                <a:ea typeface="宋体" panose="02010600030101010101" pitchFamily="2" charset="-122"/>
              </a:rPr>
              <a:t>def</a:t>
            </a:r>
            <a:r>
              <a:rPr lang="en-US" altLang="zh-CN" sz="2000" dirty="0">
                <a:solidFill>
                  <a:schemeClr val="tx1"/>
                </a:solidFill>
                <a:latin typeface="宋体" panose="02010600030101010101" pitchFamily="2" charset="-122"/>
                <a:ea typeface="宋体" panose="02010600030101010101" pitchFamily="2" charset="-122"/>
              </a:rPr>
              <a:t> sum_(x):</a:t>
            </a:r>
          </a:p>
          <a:p>
            <a:pPr algn="l"/>
            <a:r>
              <a:rPr lang="en-US" altLang="zh-CN" sz="2000" dirty="0">
                <a:solidFill>
                  <a:schemeClr val="tx1"/>
                </a:solidFill>
                <a:latin typeface="宋体" panose="02010600030101010101" pitchFamily="2" charset="-122"/>
                <a:ea typeface="宋体" panose="02010600030101010101" pitchFamily="2" charset="-122"/>
              </a:rPr>
              <a:t>    s = 0</a:t>
            </a:r>
          </a:p>
          <a:p>
            <a:pPr algn="l"/>
            <a:r>
              <a:rPr lang="en-US" altLang="zh-CN" sz="2000" dirty="0">
                <a:solidFill>
                  <a:schemeClr val="tx1"/>
                </a:solidFill>
                <a:latin typeface="宋体" panose="02010600030101010101" pitchFamily="2" charset="-122"/>
                <a:ea typeface="宋体" panose="02010600030101010101" pitchFamily="2" charset="-122"/>
              </a:rPr>
              <a:t>    while(x&gt;0):</a:t>
            </a:r>
          </a:p>
          <a:p>
            <a:pPr algn="l"/>
            <a:r>
              <a:rPr lang="en-US" altLang="zh-CN" sz="2000" dirty="0">
                <a:solidFill>
                  <a:schemeClr val="tx1"/>
                </a:solidFill>
                <a:latin typeface="宋体" panose="02010600030101010101" pitchFamily="2" charset="-122"/>
                <a:ea typeface="宋体" panose="02010600030101010101" pitchFamily="2" charset="-122"/>
              </a:rPr>
              <a:t>        s += tree[x]</a:t>
            </a:r>
          </a:p>
          <a:p>
            <a:pPr algn="l"/>
            <a:r>
              <a:rPr lang="en-US" altLang="zh-CN" sz="2000" dirty="0">
                <a:solidFill>
                  <a:schemeClr val="tx1"/>
                </a:solidFill>
                <a:latin typeface="宋体" panose="02010600030101010101" pitchFamily="2" charset="-122"/>
                <a:ea typeface="宋体" panose="02010600030101010101" pitchFamily="2" charset="-122"/>
              </a:rPr>
              <a:t>        x -= </a:t>
            </a:r>
            <a:r>
              <a:rPr lang="en-US" altLang="zh-CN" sz="2000" dirty="0" err="1">
                <a:solidFill>
                  <a:schemeClr val="tx1"/>
                </a:solidFill>
                <a:latin typeface="宋体" panose="02010600030101010101" pitchFamily="2" charset="-122"/>
                <a:ea typeface="宋体" panose="02010600030101010101" pitchFamily="2" charset="-122"/>
              </a:rPr>
              <a:t>lowbit</a:t>
            </a:r>
            <a:r>
              <a:rPr lang="en-US" altLang="zh-CN" sz="2000" dirty="0">
                <a:solidFill>
                  <a:schemeClr val="tx1"/>
                </a:solidFill>
                <a:latin typeface="宋体" panose="02010600030101010101" pitchFamily="2" charset="-122"/>
                <a:ea typeface="宋体" panose="02010600030101010101" pitchFamily="2" charset="-122"/>
              </a:rPr>
              <a:t>(x)</a:t>
            </a:r>
          </a:p>
          <a:p>
            <a:pPr algn="l"/>
            <a:r>
              <a:rPr lang="en-US" altLang="zh-CN" sz="2000" dirty="0">
                <a:solidFill>
                  <a:schemeClr val="tx1"/>
                </a:solidFill>
                <a:latin typeface="宋体" panose="02010600030101010101" pitchFamily="2" charset="-122"/>
                <a:ea typeface="宋体" panose="02010600030101010101" pitchFamily="2" charset="-122"/>
              </a:rPr>
              <a:t>    return s</a:t>
            </a:r>
          </a:p>
          <a:p>
            <a:pPr algn="l"/>
            <a:r>
              <a:rPr lang="en-US" altLang="zh-CN" sz="3600" dirty="0">
                <a:solidFill>
                  <a:schemeClr val="tx1"/>
                </a:solidFill>
                <a:latin typeface="宋体" panose="02010600030101010101" pitchFamily="2" charset="-122"/>
                <a:ea typeface="宋体" panose="02010600030101010101" pitchFamily="2" charset="-122"/>
              </a:rPr>
              <a:t>N = 1000010</a:t>
            </a:r>
          </a:p>
          <a:p>
            <a:pPr algn="l"/>
            <a:r>
              <a:rPr lang="en-US" altLang="zh-CN" sz="3600" dirty="0">
                <a:solidFill>
                  <a:schemeClr val="tx1"/>
                </a:solidFill>
                <a:latin typeface="宋体" panose="02010600030101010101" pitchFamily="2" charset="-122"/>
                <a:ea typeface="宋体" panose="02010600030101010101" pitchFamily="2" charset="-122"/>
              </a:rPr>
              <a:t>n=</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(input())</a:t>
            </a:r>
          </a:p>
          <a:p>
            <a:pPr algn="l"/>
            <a:r>
              <a:rPr lang="en-US" altLang="zh-CN" sz="3600" dirty="0">
                <a:solidFill>
                  <a:schemeClr val="tx1"/>
                </a:solidFill>
                <a:latin typeface="宋体" panose="02010600030101010101" pitchFamily="2" charset="-122"/>
                <a:ea typeface="宋体" panose="02010600030101010101" pitchFamily="2" charset="-122"/>
              </a:rPr>
              <a:t>Hold=list(map(</a:t>
            </a:r>
            <a:r>
              <a:rPr lang="en-US" altLang="zh-CN" sz="3600" dirty="0" err="1">
                <a:solidFill>
                  <a:schemeClr val="tx1"/>
                </a:solidFill>
                <a:latin typeface="宋体" panose="02010600030101010101" pitchFamily="2" charset="-122"/>
                <a:ea typeface="宋体" panose="02010600030101010101" pitchFamily="2" charset="-122"/>
              </a:rPr>
              <a:t>int,input</a:t>
            </a:r>
            <a:r>
              <a:rPr lang="en-US" altLang="zh-CN" sz="3600" dirty="0">
                <a:solidFill>
                  <a:schemeClr val="tx1"/>
                </a:solidFill>
                <a:latin typeface="宋体" panose="02010600030101010101" pitchFamily="2" charset="-122"/>
                <a:ea typeface="宋体" panose="02010600030101010101" pitchFamily="2" charset="-122"/>
              </a:rPr>
              <a:t>().split()))</a:t>
            </a:r>
          </a:p>
          <a:p>
            <a:pPr algn="l"/>
            <a:r>
              <a:rPr lang="en-US" altLang="zh-CN" sz="3600" dirty="0">
                <a:solidFill>
                  <a:schemeClr val="tx1"/>
                </a:solidFill>
                <a:latin typeface="宋体" panose="02010600030101010101" pitchFamily="2" charset="-122"/>
                <a:ea typeface="宋体" panose="02010600030101010101" pitchFamily="2" charset="-122"/>
              </a:rPr>
              <a:t>H=[0 for _ in range(N)]       #H</a:t>
            </a:r>
            <a:r>
              <a:rPr lang="zh-CN" altLang="en-US" sz="3600" dirty="0">
                <a:solidFill>
                  <a:schemeClr val="tx1"/>
                </a:solidFill>
                <a:latin typeface="宋体" panose="02010600030101010101" pitchFamily="2" charset="-122"/>
                <a:ea typeface="宋体" panose="02010600030101010101" pitchFamily="2" charset="-122"/>
              </a:rPr>
              <a:t>是身高</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range(0,n):</a:t>
            </a:r>
          </a:p>
          <a:p>
            <a:pPr algn="l"/>
            <a:r>
              <a:rPr lang="en-US" altLang="zh-CN" sz="3600" dirty="0">
                <a:solidFill>
                  <a:schemeClr val="tx1"/>
                </a:solidFill>
                <a:latin typeface="宋体" panose="02010600030101010101" pitchFamily="2" charset="-122"/>
                <a:ea typeface="宋体" panose="02010600030101010101" pitchFamily="2" charset="-122"/>
              </a:rPr>
              <a:t>    H[i+1] = Hold[</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k=[0 for _ in range(N)] </a:t>
            </a:r>
            <a:r>
              <a:rPr lang="en-US" altLang="zh-CN" sz="3600" dirty="0" smtClean="0">
                <a:solidFill>
                  <a:schemeClr val="tx1"/>
                </a:solidFill>
                <a:latin typeface="宋体" panose="02010600030101010101" pitchFamily="2" charset="-122"/>
                <a:ea typeface="宋体" panose="02010600030101010101" pitchFamily="2" charset="-122"/>
              </a:rPr>
              <a:t>#</a:t>
            </a:r>
            <a:r>
              <a:rPr lang="zh-CN" altLang="en-US" sz="3600" dirty="0">
                <a:solidFill>
                  <a:schemeClr val="tx1"/>
                </a:solidFill>
                <a:latin typeface="宋体" panose="02010600030101010101" pitchFamily="2" charset="-122"/>
                <a:ea typeface="宋体" panose="02010600030101010101" pitchFamily="2" charset="-122"/>
              </a:rPr>
              <a:t>每个小朋友的最少交换次数</a:t>
            </a:r>
            <a:r>
              <a:rPr lang="en-US" altLang="zh-CN" sz="3600" dirty="0">
                <a:solidFill>
                  <a:schemeClr val="tx1"/>
                </a:solidFill>
                <a:latin typeface="宋体" panose="02010600030101010101" pitchFamily="2" charset="-122"/>
                <a:ea typeface="宋体" panose="02010600030101010101" pitchFamily="2" charset="-122"/>
              </a:rPr>
              <a:t>. </a:t>
            </a:r>
            <a:r>
              <a:rPr lang="zh-CN" altLang="en-US" sz="3600" dirty="0">
                <a:solidFill>
                  <a:schemeClr val="tx1"/>
                </a:solidFill>
                <a:latin typeface="宋体" panose="02010600030101010101" pitchFamily="2" charset="-122"/>
                <a:ea typeface="宋体" panose="02010600030101010101" pitchFamily="2" charset="-122"/>
              </a:rPr>
              <a:t>也是逆序对数量</a:t>
            </a:r>
          </a:p>
          <a:p>
            <a:pPr algn="l"/>
            <a:r>
              <a:rPr lang="en-US" altLang="zh-CN" sz="3600" dirty="0">
                <a:solidFill>
                  <a:schemeClr val="tx1"/>
                </a:solidFill>
                <a:latin typeface="宋体" panose="02010600030101010101" pitchFamily="2" charset="-122"/>
                <a:ea typeface="宋体" panose="02010600030101010101" pitchFamily="2" charset="-122"/>
              </a:rPr>
              <a:t>tree =[0 for _ in range(N)]</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range(1,n+1):           #</a:t>
            </a:r>
            <a:r>
              <a:rPr lang="zh-CN" altLang="en-US" sz="3600" dirty="0">
                <a:solidFill>
                  <a:schemeClr val="tx1"/>
                </a:solidFill>
                <a:latin typeface="宋体" panose="02010600030101010101" pitchFamily="2" charset="-122"/>
                <a:ea typeface="宋体" panose="02010600030101010101" pitchFamily="2" charset="-122"/>
              </a:rPr>
              <a:t>正序</a:t>
            </a:r>
            <a:r>
              <a:rPr lang="zh-CN" altLang="en-US" sz="3600" dirty="0" smtClean="0">
                <a:solidFill>
                  <a:schemeClr val="tx1"/>
                </a:solidFill>
                <a:latin typeface="宋体" panose="02010600030101010101" pitchFamily="2" charset="-122"/>
                <a:ea typeface="宋体" panose="02010600030101010101" pitchFamily="2" charset="-122"/>
              </a:rPr>
              <a:t>处理逆序</a:t>
            </a:r>
            <a:r>
              <a:rPr lang="zh-CN" altLang="en-US" sz="3600" dirty="0">
                <a:solidFill>
                  <a:schemeClr val="tx1"/>
                </a:solidFill>
                <a:latin typeface="宋体" panose="02010600030101010101" pitchFamily="2" charset="-122"/>
                <a:ea typeface="宋体" panose="02010600030101010101" pitchFamily="2" charset="-122"/>
              </a:rPr>
              <a:t>对，右边矮的</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k[</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 sum_(N-1)- sum_(H[</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a:t>
            </a:r>
          </a:p>
          <a:p>
            <a:pPr algn="l"/>
            <a:r>
              <a:rPr lang="en-US" altLang="zh-CN" sz="3600" dirty="0">
                <a:solidFill>
                  <a:schemeClr val="tx1"/>
                </a:solidFill>
                <a:latin typeface="宋体" panose="02010600030101010101" pitchFamily="2" charset="-122"/>
                <a:ea typeface="宋体" panose="02010600030101010101" pitchFamily="2" charset="-122"/>
              </a:rPr>
              <a:t>    update(H[</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tree =[0 for _ in range(N)]</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range(n,0,-1):          #</a:t>
            </a:r>
            <a:r>
              <a:rPr lang="zh-CN" altLang="en-US" sz="3600" dirty="0">
                <a:solidFill>
                  <a:schemeClr val="tx1"/>
                </a:solidFill>
                <a:latin typeface="宋体" panose="02010600030101010101" pitchFamily="2" charset="-122"/>
                <a:ea typeface="宋体" panose="02010600030101010101" pitchFamily="2" charset="-122"/>
              </a:rPr>
              <a:t>倒序</a:t>
            </a:r>
            <a:r>
              <a:rPr lang="zh-CN" altLang="en-US" sz="3600" dirty="0" smtClean="0">
                <a:solidFill>
                  <a:schemeClr val="tx1"/>
                </a:solidFill>
                <a:latin typeface="宋体" panose="02010600030101010101" pitchFamily="2" charset="-122"/>
                <a:ea typeface="宋体" panose="02010600030101010101" pitchFamily="2" charset="-122"/>
              </a:rPr>
              <a:t>处理逆序</a:t>
            </a:r>
            <a:r>
              <a:rPr lang="zh-CN" altLang="en-US" sz="3600" dirty="0">
                <a:solidFill>
                  <a:schemeClr val="tx1"/>
                </a:solidFill>
                <a:latin typeface="宋体" panose="02010600030101010101" pitchFamily="2" charset="-122"/>
                <a:ea typeface="宋体" panose="02010600030101010101" pitchFamily="2" charset="-122"/>
              </a:rPr>
              <a:t>对，左边高的</a:t>
            </a:r>
          </a:p>
          <a:p>
            <a:pPr algn="l"/>
            <a:r>
              <a:rPr lang="zh-CN" altLang="en-US" sz="3600" dirty="0">
                <a:solidFill>
                  <a:schemeClr val="tx1"/>
                </a:solidFill>
                <a:latin typeface="宋体" panose="02010600030101010101" pitchFamily="2" charset="-122"/>
                <a:ea typeface="宋体" panose="02010600030101010101" pitchFamily="2" charset="-122"/>
              </a:rPr>
              <a:t>    </a:t>
            </a:r>
            <a:r>
              <a:rPr lang="en-US" altLang="zh-CN" sz="3600" dirty="0">
                <a:solidFill>
                  <a:schemeClr val="tx1"/>
                </a:solidFill>
                <a:latin typeface="宋体" panose="02010600030101010101" pitchFamily="2" charset="-122"/>
                <a:ea typeface="宋体" panose="02010600030101010101" pitchFamily="2" charset="-122"/>
              </a:rPr>
              <a:t>k[</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]+=sum_(H[</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    update(H[</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],1)</a:t>
            </a:r>
          </a:p>
          <a:p>
            <a:pPr algn="l"/>
            <a:r>
              <a:rPr lang="en-US" altLang="zh-CN" sz="3600" dirty="0">
                <a:solidFill>
                  <a:schemeClr val="tx1"/>
                </a:solidFill>
                <a:latin typeface="宋体" panose="02010600030101010101" pitchFamily="2" charset="-122"/>
                <a:ea typeface="宋体" panose="02010600030101010101" pitchFamily="2" charset="-122"/>
              </a:rPr>
              <a:t>res=0</a:t>
            </a:r>
          </a:p>
          <a:p>
            <a:pPr algn="l"/>
            <a:r>
              <a:rPr lang="en-US" altLang="zh-CN" sz="3600" dirty="0">
                <a:solidFill>
                  <a:schemeClr val="tx1"/>
                </a:solidFill>
                <a:latin typeface="宋体" panose="02010600030101010101" pitchFamily="2" charset="-122"/>
                <a:ea typeface="宋体" panose="02010600030101010101" pitchFamily="2" charset="-122"/>
              </a:rPr>
              <a:t>for </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 in range(1,n+1,1):  res += </a:t>
            </a:r>
            <a:r>
              <a:rPr lang="en-US" altLang="zh-CN" sz="3600" dirty="0" err="1">
                <a:solidFill>
                  <a:schemeClr val="tx1"/>
                </a:solidFill>
                <a:latin typeface="宋体" panose="02010600030101010101" pitchFamily="2" charset="-122"/>
                <a:ea typeface="宋体" panose="02010600030101010101" pitchFamily="2" charset="-122"/>
              </a:rPr>
              <a:t>int</a:t>
            </a:r>
            <a:r>
              <a:rPr lang="en-US" altLang="zh-CN" sz="3600" dirty="0">
                <a:solidFill>
                  <a:schemeClr val="tx1"/>
                </a:solidFill>
                <a:latin typeface="宋体" panose="02010600030101010101" pitchFamily="2" charset="-122"/>
                <a:ea typeface="宋体" panose="02010600030101010101" pitchFamily="2" charset="-122"/>
              </a:rPr>
              <a:t>((1+k[</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])*k[</a:t>
            </a:r>
            <a:r>
              <a:rPr lang="en-US" altLang="zh-CN" sz="3600" dirty="0" err="1">
                <a:solidFill>
                  <a:schemeClr val="tx1"/>
                </a:solidFill>
                <a:latin typeface="宋体" panose="02010600030101010101" pitchFamily="2" charset="-122"/>
                <a:ea typeface="宋体" panose="02010600030101010101" pitchFamily="2" charset="-122"/>
              </a:rPr>
              <a:t>i</a:t>
            </a:r>
            <a:r>
              <a:rPr lang="en-US" altLang="zh-CN" sz="3600" dirty="0">
                <a:solidFill>
                  <a:schemeClr val="tx1"/>
                </a:solidFill>
                <a:latin typeface="宋体" panose="02010600030101010101" pitchFamily="2" charset="-122"/>
                <a:ea typeface="宋体" panose="02010600030101010101" pitchFamily="2" charset="-122"/>
              </a:rPr>
              <a:t>]/2)</a:t>
            </a:r>
          </a:p>
          <a:p>
            <a:pPr algn="l"/>
            <a:r>
              <a:rPr lang="en-US" altLang="zh-CN" sz="3600" dirty="0">
                <a:solidFill>
                  <a:schemeClr val="tx1"/>
                </a:solidFill>
                <a:latin typeface="宋体" panose="02010600030101010101" pitchFamily="2" charset="-122"/>
                <a:ea typeface="宋体" panose="02010600030101010101" pitchFamily="2" charset="-122"/>
              </a:rPr>
              <a:t>print(res)</a:t>
            </a:r>
          </a:p>
        </p:txBody>
      </p:sp>
      <p:sp>
        <p:nvSpPr>
          <p:cNvPr id="4" name="文本框 3" descr="7b0a202020202262756c6c6574223a20227b5c2263617465676f727949645c223a31303030352c5c2274656d706c61746549645c223a32303233313332387d220a7d0a"/>
          <p:cNvSpPr txBox="1"/>
          <p:nvPr/>
        </p:nvSpPr>
        <p:spPr>
          <a:xfrm>
            <a:off x="557094" y="3844920"/>
            <a:ext cx="5446787" cy="1338828"/>
          </a:xfrm>
          <a:prstGeom prst="rect">
            <a:avLst/>
          </a:prstGeom>
          <a:noFill/>
        </p:spPr>
        <p:txBody>
          <a:bodyPr wrap="square" rtlCol="0">
            <a:spAutoFit/>
          </a:bodyPr>
          <a:lstStyle/>
          <a:p>
            <a:pPr algn="l">
              <a:lnSpc>
                <a:spcPct val="150000"/>
              </a:lnSpc>
            </a:pPr>
            <a:r>
              <a:rPr lang="zh-CN" altLang="en-US" sz="5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本题不需离散化</a:t>
            </a:r>
            <a:endParaRPr lang="zh-CN" altLang="en-US" sz="5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4690288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4"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en-US" altLang="zh-CN" sz="5600" b="1" spc="600" dirty="0" smtClean="0">
                  <a:solidFill>
                    <a:schemeClr val="bg1"/>
                  </a:solidFill>
                  <a:latin typeface="宋体" panose="02010600030101010101" pitchFamily="2" charset="-122"/>
                  <a:ea typeface="宋体" panose="02010600030101010101" pitchFamily="2" charset="-122"/>
                </a:rPr>
                <a:t>6.3 </a:t>
              </a:r>
              <a:r>
                <a:rPr lang="zh-CN" altLang="en-US" sz="5600" b="1" spc="600" dirty="0" smtClean="0">
                  <a:solidFill>
                    <a:schemeClr val="bg1"/>
                  </a:solidFill>
                  <a:latin typeface="宋体" panose="02010600030101010101" pitchFamily="2" charset="-122"/>
                  <a:ea typeface="宋体" panose="02010600030101010101" pitchFamily="2" charset="-122"/>
                </a:rPr>
                <a:t>线段</a:t>
              </a:r>
              <a:r>
                <a:rPr lang="zh-CN" altLang="en-US" sz="5600" b="1" spc="600" dirty="0">
                  <a:solidFill>
                    <a:schemeClr val="bg1"/>
                  </a:solidFill>
                  <a:latin typeface="宋体" panose="02010600030101010101" pitchFamily="2" charset="-122"/>
                  <a:ea typeface="宋体" panose="02010600030101010101" pitchFamily="2" charset="-122"/>
                </a:rPr>
                <a:t>树</a:t>
              </a:r>
            </a:p>
          </p:txBody>
        </p:sp>
      </p:grpSp>
      <p:sp>
        <p:nvSpPr>
          <p:cNvPr id="2" name="文本框 1" descr="7b0a202020202262756c6c6574223a20227b5c2263617465676f727949645c223a31303030352c5c2274656d706c61746549645c223a32303233313332387d220a7d0a"/>
          <p:cNvSpPr txBox="1"/>
          <p:nvPr/>
        </p:nvSpPr>
        <p:spPr>
          <a:xfrm>
            <a:off x="1106597" y="3296471"/>
            <a:ext cx="21909046" cy="6186309"/>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考核最多的高级数据结构</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从初级水平到中级水平的标志：在掌握线段树之后才能</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说“</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我真正进入了算法竞赛的大门。”</a:t>
            </a:r>
            <a:endParaRPr lang="en-US" altLang="zh-CN"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endPar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a:p>
            <a:pPr marL="571500" indent="-571500" algn="l">
              <a:lnSpc>
                <a:spcPct val="150000"/>
              </a:lnSpc>
              <a:buFont typeface="Arial" panose="020B0604020202020204" pitchFamily="34" charset="0"/>
              <a:buChar char="•"/>
            </a:pP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应用</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背景</a:t>
            </a:r>
            <a:r>
              <a:rPr lang="zh-CN" altLang="en-US" sz="4400" dirty="0" smtClean="0">
                <a:solidFill>
                  <a:schemeClr val="tx1"/>
                </a:solidFill>
                <a:latin typeface="Times New Roman" panose="02020603050405020304" pitchFamily="18" charset="0"/>
                <a:ea typeface="思源宋体 CN" panose="02020400000000000000" charset="-122"/>
                <a:cs typeface="Times New Roman" panose="02020603050405020304" pitchFamily="18" charset="0"/>
              </a:rPr>
              <a:t>：区间修改、区间查询、区间合并。</a:t>
            </a:r>
            <a:endPar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5751225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31716"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区间最值问题</a:t>
              </a:r>
              <a:r>
                <a:rPr lang="en-US" altLang="zh-CN" sz="5600" b="1" spc="600" dirty="0">
                  <a:solidFill>
                    <a:schemeClr val="bg1"/>
                  </a:solidFill>
                  <a:latin typeface="宋体" panose="02010600030101010101" pitchFamily="2" charset="-122"/>
                  <a:ea typeface="宋体" panose="02010600030101010101" pitchFamily="2" charset="-122"/>
                </a:rPr>
                <a:t>RMQ</a:t>
              </a:r>
              <a:r>
                <a:rPr lang="zh-CN" altLang="en-US" sz="5600" b="1" spc="600" dirty="0">
                  <a:solidFill>
                    <a:schemeClr val="bg1"/>
                  </a:solidFill>
                  <a:latin typeface="宋体" panose="02010600030101010101" pitchFamily="2" charset="-122"/>
                  <a:ea typeface="宋体" panose="02010600030101010101" pitchFamily="2" charset="-122"/>
                </a:rPr>
                <a:t>（</a:t>
              </a:r>
              <a:r>
                <a:rPr lang="en-US" altLang="zh-CN" sz="5600" b="1" spc="600" dirty="0">
                  <a:solidFill>
                    <a:schemeClr val="bg1"/>
                  </a:solidFill>
                  <a:latin typeface="宋体" panose="02010600030101010101" pitchFamily="2" charset="-122"/>
                  <a:ea typeface="宋体" panose="02010600030101010101" pitchFamily="2" charset="-122"/>
                </a:rPr>
                <a:t>Range Minimum/Maximum Query</a:t>
              </a:r>
              <a:r>
                <a:rPr lang="zh-CN" altLang="en-US" sz="5600" b="1" spc="600" dirty="0">
                  <a:solidFill>
                    <a:schemeClr val="bg1"/>
                  </a:solidFill>
                  <a:latin typeface="宋体" panose="02010600030101010101" pitchFamily="2" charset="-122"/>
                  <a:ea typeface="宋体" panose="02010600030101010101" pitchFamily="2" charset="-122"/>
                </a:rPr>
                <a:t>）</a:t>
              </a:r>
            </a:p>
          </p:txBody>
        </p:sp>
      </p:grpSp>
      <p:sp>
        <p:nvSpPr>
          <p:cNvPr id="10" name="标题 1"/>
          <p:cNvSpPr txBox="1">
            <a:spLocks noChangeArrowheads="1"/>
          </p:cNvSpPr>
          <p:nvPr/>
        </p:nvSpPr>
        <p:spPr>
          <a:xfrm>
            <a:off x="2145249" y="3359150"/>
            <a:ext cx="8064500" cy="93980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endParaRPr lang="zh-CN" altLang="en-US" sz="2800" dirty="0">
              <a:solidFill>
                <a:srgbClr val="FF0000"/>
              </a:solidFill>
            </a:endParaRPr>
          </a:p>
        </p:txBody>
      </p:sp>
      <p:sp>
        <p:nvSpPr>
          <p:cNvPr id="12" name="内容占位符 2"/>
          <p:cNvSpPr txBox="1">
            <a:spLocks noChangeArrowheads="1"/>
          </p:cNvSpPr>
          <p:nvPr/>
        </p:nvSpPr>
        <p:spPr>
          <a:xfrm>
            <a:off x="2564048" y="4590556"/>
            <a:ext cx="17638098" cy="6142401"/>
          </a:xfrm>
          <a:prstGeom prst="rect">
            <a:avLst/>
          </a:prstGeom>
        </p:spPr>
        <p:txBody>
          <a:bodyPr/>
          <a:lst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73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1765"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长度为</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n</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的数列</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 , a</a:t>
            </a:r>
            <a:r>
              <a:rPr lang="en-US" altLang="zh-CN" sz="5400" baseline="-25000" dirty="0" smtClean="0">
                <a:latin typeface="Times New Roman" panose="02020603050405020304" pitchFamily="18" charset="0"/>
                <a:ea typeface="宋体" panose="02010600030101010101" pitchFamily="2" charset="-122"/>
                <a:cs typeface="Times New Roman" panose="02020603050405020304" pitchFamily="18" charset="0"/>
              </a:rPr>
              <a:t>n</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5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endParaRPr>
          </a:p>
          <a:p>
            <a:pPr marL="400050" lvl="1" indent="0">
              <a:buFont typeface="Arial" panose="020B0604020202020204" pitchFamily="34" charset="0"/>
              <a:buNone/>
            </a:pP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）求最值：给定</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i</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j&lt;=n</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，求</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i</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 ..., </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j</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区间内的最值。</a:t>
            </a:r>
          </a:p>
          <a:p>
            <a:pPr marL="400050" lvl="1" indent="0">
              <a:buFont typeface="Arial" panose="020B0604020202020204" pitchFamily="34" charset="0"/>
              <a:buNone/>
            </a:pP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）修改元素：给定</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k</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，把</a:t>
            </a:r>
            <a:r>
              <a:rPr lang="en-US" altLang="zh-CN" sz="5400" dirty="0" err="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z="5400" baseline="-25000" dirty="0" err="1" smtClean="0">
                <a:latin typeface="Times New Roman" panose="02020603050405020304" pitchFamily="18" charset="0"/>
                <a:ea typeface="宋体" panose="02010600030101010101" pitchFamily="2" charset="-122"/>
                <a:cs typeface="Times New Roman" panose="02020603050405020304" pitchFamily="18" charset="0"/>
              </a:rPr>
              <a:t>k</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改成</a:t>
            </a:r>
            <a:r>
              <a:rPr lang="en-US" altLang="zh-CN" sz="5400"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zh-CN" sz="54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54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47915531"/>
      </p:ext>
    </p:extLst>
  </p:cSld>
  <p:clrMapOvr>
    <a:masterClrMapping/>
  </p:clrMapOvr>
  <p:transition spd="slow" advClick="0" advTm="1000">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暴力法</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0" name="内容占位符 2"/>
          <p:cNvSpPr txBox="1">
            <a:spLocks/>
          </p:cNvSpPr>
          <p:nvPr/>
        </p:nvSpPr>
        <p:spPr>
          <a:xfrm>
            <a:off x="1981201" y="3893694"/>
            <a:ext cx="18490768" cy="871303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zh-CN" sz="5400" dirty="0"/>
              <a:t>用普通数组存储数列</a:t>
            </a:r>
            <a:r>
              <a:rPr lang="zh-CN" altLang="en-US" sz="5400" dirty="0"/>
              <a:t>：</a:t>
            </a:r>
            <a:endParaRPr lang="en-US" altLang="zh-CN" sz="5400" dirty="0"/>
          </a:p>
          <a:p>
            <a:pPr lvl="1">
              <a:lnSpc>
                <a:spcPct val="150000"/>
              </a:lnSpc>
              <a:spcBef>
                <a:spcPts val="0"/>
              </a:spcBef>
            </a:pPr>
            <a:r>
              <a:rPr lang="zh-CN" altLang="zh-CN" sz="5400" dirty="0"/>
              <a:t>查询最值</a:t>
            </a:r>
            <a:r>
              <a:rPr lang="zh-CN" altLang="en-US" sz="5400" dirty="0"/>
              <a:t>：</a:t>
            </a:r>
            <a:r>
              <a:rPr lang="zh-CN" altLang="zh-CN" sz="5400" dirty="0"/>
              <a:t>区间内的最值</a:t>
            </a:r>
            <a:r>
              <a:rPr lang="zh-CN" altLang="en-US" sz="5400" dirty="0"/>
              <a:t>，</a:t>
            </a:r>
            <a:r>
              <a:rPr lang="zh-CN" altLang="zh-CN" sz="5400" dirty="0"/>
              <a:t>复杂度</a:t>
            </a:r>
            <a:r>
              <a:rPr lang="en-US" altLang="zh-CN" sz="5400" dirty="0"/>
              <a:t>O(n)</a:t>
            </a:r>
          </a:p>
          <a:p>
            <a:pPr lvl="1">
              <a:lnSpc>
                <a:spcPct val="150000"/>
              </a:lnSpc>
              <a:spcBef>
                <a:spcPts val="0"/>
              </a:spcBef>
            </a:pPr>
            <a:r>
              <a:rPr lang="zh-CN" altLang="zh-CN" sz="5400" dirty="0"/>
              <a:t>修改元素</a:t>
            </a:r>
            <a:r>
              <a:rPr lang="zh-CN" altLang="en-US" sz="5400" dirty="0" smtClean="0"/>
              <a:t>：复杂度 </a:t>
            </a:r>
            <a:r>
              <a:rPr lang="en-US" altLang="zh-CN" sz="5400" dirty="0" smtClean="0"/>
              <a:t>O(1)</a:t>
            </a:r>
          </a:p>
          <a:p>
            <a:pPr lvl="1">
              <a:lnSpc>
                <a:spcPct val="150000"/>
              </a:lnSpc>
              <a:spcBef>
                <a:spcPts val="0"/>
              </a:spcBef>
            </a:pPr>
            <a:endParaRPr lang="en-US" altLang="zh-CN" sz="5400" dirty="0" smtClean="0"/>
          </a:p>
          <a:p>
            <a:pPr lvl="1">
              <a:lnSpc>
                <a:spcPct val="150000"/>
              </a:lnSpc>
              <a:spcBef>
                <a:spcPts val="0"/>
              </a:spcBef>
            </a:pPr>
            <a:r>
              <a:rPr lang="zh-CN" altLang="en-US" sz="5400" dirty="0" smtClean="0"/>
              <a:t>暴力法复杂度：</a:t>
            </a:r>
            <a:r>
              <a:rPr lang="zh-CN" altLang="zh-CN" sz="5400" dirty="0"/>
              <a:t>如果有</a:t>
            </a:r>
            <a:r>
              <a:rPr lang="en-US" altLang="zh-CN" sz="5400" dirty="0"/>
              <a:t>m</a:t>
            </a:r>
            <a:r>
              <a:rPr lang="zh-CN" altLang="zh-CN" sz="5400" dirty="0"/>
              <a:t>次</a:t>
            </a:r>
            <a:r>
              <a:rPr lang="en-US" altLang="zh-CN" sz="5400" dirty="0"/>
              <a:t>“</a:t>
            </a:r>
            <a:r>
              <a:rPr lang="zh-CN" altLang="zh-CN" sz="5400" dirty="0"/>
              <a:t>修改元素</a:t>
            </a:r>
            <a:r>
              <a:rPr lang="en-US" altLang="zh-CN" sz="5400" dirty="0"/>
              <a:t>+</a:t>
            </a:r>
            <a:r>
              <a:rPr lang="zh-CN" altLang="zh-CN" sz="5400" dirty="0"/>
              <a:t>查询最值</a:t>
            </a:r>
            <a:r>
              <a:rPr lang="en-US" altLang="zh-CN" sz="5400" dirty="0"/>
              <a:t>”</a:t>
            </a:r>
            <a:r>
              <a:rPr lang="zh-CN" altLang="zh-CN" sz="5400" dirty="0"/>
              <a:t>，总复杂度</a:t>
            </a:r>
            <a:r>
              <a:rPr lang="en-US" altLang="zh-CN" sz="5400" dirty="0"/>
              <a:t>O(</a:t>
            </a:r>
            <a:r>
              <a:rPr lang="en-US" altLang="zh-CN" sz="5400" dirty="0" err="1"/>
              <a:t>mn</a:t>
            </a:r>
            <a:r>
              <a:rPr lang="en-US" altLang="zh-CN" sz="5400" dirty="0"/>
              <a:t>)</a:t>
            </a:r>
            <a:r>
              <a:rPr lang="zh-CN" altLang="zh-CN" sz="5400" dirty="0" smtClean="0"/>
              <a:t>。</a:t>
            </a:r>
            <a:r>
              <a:rPr lang="en-US" altLang="zh-CN" sz="5400" dirty="0" smtClean="0"/>
              <a:t>m</a:t>
            </a:r>
            <a:r>
              <a:rPr lang="en-US" altLang="zh-CN" sz="5400" dirty="0"/>
              <a:t>, n</a:t>
            </a:r>
            <a:r>
              <a:rPr lang="zh-CN" altLang="en-US" sz="5400" dirty="0"/>
              <a:t> </a:t>
            </a:r>
            <a:r>
              <a:rPr lang="en-US" altLang="zh-CN" sz="5400" dirty="0"/>
              <a:t>&gt;10</a:t>
            </a:r>
            <a:r>
              <a:rPr lang="en-US" altLang="zh-CN" sz="5400" baseline="30000" dirty="0"/>
              <a:t>5</a:t>
            </a:r>
            <a:r>
              <a:rPr lang="zh-CN" altLang="zh-CN" sz="5400" dirty="0" smtClean="0"/>
              <a:t>，</a:t>
            </a:r>
            <a:r>
              <a:rPr lang="en-US" altLang="zh-CN" sz="5400" dirty="0" smtClean="0"/>
              <a:t>O(</a:t>
            </a:r>
            <a:r>
              <a:rPr lang="en-US" altLang="zh-CN" sz="5400" dirty="0" err="1" smtClean="0"/>
              <a:t>mn</a:t>
            </a:r>
            <a:r>
              <a:rPr lang="en-US" altLang="zh-CN" sz="5400" dirty="0"/>
              <a:t>) &gt; 10</a:t>
            </a:r>
            <a:r>
              <a:rPr lang="en-US" altLang="zh-CN" sz="5400" baseline="30000" dirty="0"/>
              <a:t>10</a:t>
            </a:r>
            <a:r>
              <a:rPr lang="zh-CN" altLang="zh-CN" sz="5400" dirty="0"/>
              <a:t>。</a:t>
            </a:r>
            <a:endParaRPr lang="zh-CN" altLang="en-US" sz="5400" dirty="0"/>
          </a:p>
        </p:txBody>
      </p:sp>
    </p:spTree>
    <p:custDataLst>
      <p:tags r:id="rId1"/>
    </p:custDataLst>
    <p:extLst>
      <p:ext uri="{BB962C8B-B14F-4D97-AF65-F5344CB8AC3E}">
        <p14:creationId xmlns:p14="http://schemas.microsoft.com/office/powerpoint/2010/main" val="67780291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高效的办法：线段树</a:t>
              </a:r>
            </a:p>
          </p:txBody>
        </p:sp>
      </p:grpSp>
      <p:sp>
        <p:nvSpPr>
          <p:cNvPr id="12" name="内容占位符 2"/>
          <p:cNvSpPr txBox="1">
            <a:spLocks noChangeArrowheads="1"/>
          </p:cNvSpPr>
          <p:nvPr/>
        </p:nvSpPr>
        <p:spPr>
          <a:xfrm>
            <a:off x="1272914" y="3296471"/>
            <a:ext cx="20863186"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用线段树</a:t>
            </a:r>
            <a:r>
              <a:rPr lang="zh-CN" altLang="en-US" dirty="0" smtClean="0"/>
              <a:t>，对</a:t>
            </a:r>
            <a:r>
              <a:rPr lang="en-US" altLang="zh-CN" dirty="0"/>
              <a:t>n</a:t>
            </a:r>
            <a:r>
              <a:rPr lang="zh-CN" altLang="en-US" dirty="0"/>
              <a:t>个数进行</a:t>
            </a:r>
            <a:r>
              <a:rPr lang="en-US" altLang="zh-CN" dirty="0"/>
              <a:t>m</a:t>
            </a:r>
            <a:r>
              <a:rPr lang="zh-CN" altLang="zh-CN" dirty="0"/>
              <a:t>次</a:t>
            </a:r>
            <a:r>
              <a:rPr lang="en-US" altLang="zh-CN" dirty="0"/>
              <a:t>“</a:t>
            </a:r>
            <a:r>
              <a:rPr lang="zh-CN" altLang="zh-CN" dirty="0"/>
              <a:t>修改元素</a:t>
            </a:r>
            <a:r>
              <a:rPr lang="en-US" altLang="zh-CN" dirty="0"/>
              <a:t>+</a:t>
            </a:r>
            <a:r>
              <a:rPr lang="zh-CN" altLang="zh-CN" dirty="0"/>
              <a:t>查询最值</a:t>
            </a:r>
            <a:r>
              <a:rPr lang="en-US" altLang="zh-CN" dirty="0"/>
              <a:t>”</a:t>
            </a:r>
            <a:r>
              <a:rPr lang="zh-CN" altLang="en-US" dirty="0"/>
              <a:t>，复杂度：</a:t>
            </a:r>
            <a:r>
              <a:rPr lang="en-US" altLang="zh-CN" dirty="0"/>
              <a:t>O(</a:t>
            </a:r>
            <a:r>
              <a:rPr lang="en-US" altLang="zh-CN" dirty="0" err="1"/>
              <a:t>mlogn</a:t>
            </a:r>
            <a:r>
              <a:rPr lang="en-US" altLang="zh-CN" dirty="0"/>
              <a:t>)</a:t>
            </a:r>
          </a:p>
          <a:p>
            <a:pPr>
              <a:lnSpc>
                <a:spcPct val="150000"/>
              </a:lnSpc>
              <a:spcBef>
                <a:spcPts val="0"/>
              </a:spcBef>
            </a:pPr>
            <a:r>
              <a:rPr lang="zh-CN" altLang="zh-CN" dirty="0"/>
              <a:t>线段树</a:t>
            </a:r>
            <a:r>
              <a:rPr lang="zh-CN" altLang="en-US" dirty="0"/>
              <a:t>：</a:t>
            </a:r>
            <a:r>
              <a:rPr lang="zh-CN" altLang="zh-CN" dirty="0"/>
              <a:t>一种用于区间处理的数据结构</a:t>
            </a:r>
            <a:r>
              <a:rPr lang="zh-CN" altLang="en-US" dirty="0"/>
              <a:t>。</a:t>
            </a:r>
            <a:endParaRPr lang="en-US" altLang="zh-CN" dirty="0"/>
          </a:p>
          <a:p>
            <a:pPr>
              <a:lnSpc>
                <a:spcPct val="150000"/>
              </a:lnSpc>
              <a:spcBef>
                <a:spcPts val="0"/>
              </a:spcBef>
            </a:pPr>
            <a:r>
              <a:rPr lang="zh-CN" altLang="en-US" dirty="0"/>
              <a:t>基于</a:t>
            </a:r>
            <a:r>
              <a:rPr lang="zh-CN" altLang="zh-CN" dirty="0"/>
              <a:t>二叉树</a:t>
            </a:r>
            <a:r>
              <a:rPr lang="zh-CN" altLang="en-US" dirty="0"/>
              <a:t>。</a:t>
            </a:r>
          </a:p>
        </p:txBody>
      </p:sp>
      <p:pic>
        <p:nvPicPr>
          <p:cNvPr id="13" name="Picture 5" descr="https://timgsa.baidu.com/timg?image&amp;quality=80&amp;size=b9999_10000&amp;sec=1554738916378&amp;di=2d53313f21e8a6fd44119f0799706eb8&amp;imgtype=0&amp;src=http%3A%2F%2Fpic2.zhimg.com%2Fv2-cfec0d6d539a871e522b7f177ff1f873_1200x5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8699" y="7647809"/>
            <a:ext cx="12747147" cy="52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2563305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500"/>
                                        <p:tgtEl>
                                          <p:spTgt spid="1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把数列放在二叉树上</a:t>
              </a:r>
            </a:p>
          </p:txBody>
        </p:sp>
      </p:grpSp>
      <p:sp>
        <p:nvSpPr>
          <p:cNvPr id="10" name="内容占位符 2"/>
          <p:cNvSpPr txBox="1">
            <a:spLocks noChangeArrowheads="1"/>
          </p:cNvSpPr>
          <p:nvPr/>
        </p:nvSpPr>
        <p:spPr>
          <a:xfrm>
            <a:off x="2528809" y="3021585"/>
            <a:ext cx="16696545" cy="54628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例：</a:t>
            </a:r>
            <a:r>
              <a:rPr lang="zh-CN" altLang="zh-CN" dirty="0"/>
              <a:t>查询</a:t>
            </a:r>
            <a:r>
              <a:rPr lang="en-US" altLang="zh-CN" dirty="0"/>
              <a:t>{1, 2, 5, 8, 6, 4 ,3}</a:t>
            </a:r>
            <a:r>
              <a:rPr lang="zh-CN" altLang="zh-CN" dirty="0"/>
              <a:t>的最小值</a:t>
            </a:r>
            <a:endParaRPr lang="en-US" altLang="zh-CN" dirty="0"/>
          </a:p>
          <a:p>
            <a:pPr>
              <a:lnSpc>
                <a:spcPct val="150000"/>
              </a:lnSpc>
              <a:spcBef>
                <a:spcPts val="0"/>
              </a:spcBef>
            </a:pPr>
            <a:r>
              <a:rPr lang="zh-CN" altLang="en-US" dirty="0"/>
              <a:t>首先，把数放在二叉树上：</a:t>
            </a:r>
          </a:p>
        </p:txBody>
      </p:sp>
      <p:pic>
        <p:nvPicPr>
          <p:cNvPr id="12"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092" y="6482849"/>
            <a:ext cx="10270730" cy="505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76620440"/>
      </p:ext>
    </p:extLst>
  </p:cSld>
  <p:clrMapOvr>
    <a:masterClrMapping/>
  </p:clrMapOvr>
  <p:transition spd="slow" advClick="0" advTm="1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思源宋体 CN Heavy" panose="02020900000000000000" charset="-122"/>
                  <a:ea typeface="思源宋体 CN Heavy" panose="02020900000000000000" charset="-122"/>
                </a:rPr>
                <a:t>并查集的合并</a:t>
              </a:r>
              <a:endParaRPr lang="zh-CN" altLang="en-US" sz="5600" b="1" spc="600" dirty="0">
                <a:solidFill>
                  <a:schemeClr val="bg1"/>
                </a:solidFill>
                <a:latin typeface="思源宋体 CN Heavy" panose="02020900000000000000" charset="-122"/>
                <a:ea typeface="思源宋体 CN Heavy" panose="02020900000000000000" charset="-122"/>
              </a:endParaRPr>
            </a:p>
          </p:txBody>
        </p:sp>
      </p:grpSp>
      <p:sp>
        <p:nvSpPr>
          <p:cNvPr id="2" name="文本框 1" descr="7b0a202020202262756c6c6574223a20227b5c2263617465676f727949645c223a31303030352c5c2274656d706c61746549645c223a32303233313332387d220a7d0a"/>
          <p:cNvSpPr txBox="1"/>
          <p:nvPr/>
        </p:nvSpPr>
        <p:spPr>
          <a:xfrm>
            <a:off x="950954" y="3600174"/>
            <a:ext cx="21909046" cy="2232150"/>
          </a:xfrm>
          <a:prstGeom prst="rect">
            <a:avLst/>
          </a:prstGeom>
          <a:noFill/>
        </p:spPr>
        <p:txBody>
          <a:bodyPr wrap="square" rtlCol="0">
            <a:spAutoFit/>
          </a:bodyPr>
          <a:lstStyle/>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例：加入第一个朋友关系</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(1, 2)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a:p>
            <a:pPr marL="571500" indent="-571500" algn="l">
              <a:lnSpc>
                <a:spcPct val="170000"/>
              </a:lnSpc>
              <a:buFont typeface="Arial" panose="020B0604020202020204" pitchFamily="34" charset="0"/>
              <a:buChar char="•"/>
            </a:pP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在并查集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s</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中，把结点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合并到结点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，也就是把结点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1</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改成结点</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的集</a:t>
            </a:r>
            <a:r>
              <a:rPr lang="en-US" altLang="zh-CN"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2</a:t>
            </a:r>
            <a:r>
              <a:rPr lang="zh-CN" altLang="en-US" sz="4400" dirty="0">
                <a:solidFill>
                  <a:schemeClr val="tx1"/>
                </a:solidFill>
                <a:latin typeface="Times New Roman" panose="02020603050405020304" pitchFamily="18" charset="0"/>
                <a:ea typeface="思源宋体 CN" panose="02020400000000000000" charset="-122"/>
                <a:cs typeface="Times New Roman" panose="02020603050405020304" pitchFamily="18" charset="0"/>
              </a:rPr>
              <a:t>。</a:t>
            </a:r>
          </a:p>
        </p:txBody>
      </p:sp>
      <p:graphicFrame>
        <p:nvGraphicFramePr>
          <p:cNvPr id="9" name="对象 5"/>
          <p:cNvGraphicFramePr>
            <a:graphicFrameLocks noChangeAspect="1"/>
          </p:cNvGraphicFramePr>
          <p:nvPr>
            <p:extLst/>
          </p:nvPr>
        </p:nvGraphicFramePr>
        <p:xfrm>
          <a:off x="2694333" y="6937990"/>
          <a:ext cx="17337437" cy="3378827"/>
        </p:xfrm>
        <a:graphic>
          <a:graphicData uri="http://schemas.openxmlformats.org/presentationml/2006/ole">
            <mc:AlternateContent xmlns:mc="http://schemas.openxmlformats.org/markup-compatibility/2006">
              <mc:Choice xmlns:v="urn:schemas-microsoft-com:vml" Requires="v">
                <p:oleObj spid="_x0000_s6152" r:id="rId6" imgW="4329360" imgH="812520" progId="Visio.Drawing.11">
                  <p:embed/>
                </p:oleObj>
              </mc:Choice>
              <mc:Fallback>
                <p:oleObj r:id="rId6" imgW="4329360" imgH="812520" progId="Visio.Drawing.11">
                  <p:embed/>
                  <p:pic>
                    <p:nvPicPr>
                      <p:cNvPr id="9"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4333" y="6937990"/>
                        <a:ext cx="17337437" cy="3378827"/>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32032318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909737" y="3439579"/>
            <a:ext cx="18562232" cy="454738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zh-CN" dirty="0" smtClean="0"/>
              <a:t>每个</a:t>
            </a:r>
            <a:r>
              <a:rPr lang="zh-CN" altLang="zh-CN" dirty="0"/>
              <a:t>结点上的数字是</a:t>
            </a:r>
            <a:r>
              <a:rPr lang="zh-CN" altLang="en-US" dirty="0"/>
              <a:t>这个结点的</a:t>
            </a:r>
            <a:r>
              <a:rPr lang="zh-CN" altLang="zh-CN" dirty="0"/>
              <a:t>子树的最小值。</a:t>
            </a:r>
            <a:endParaRPr lang="zh-CN" altLang="en-US" dirty="0"/>
          </a:p>
        </p:txBody>
      </p:sp>
      <p:pic>
        <p:nvPicPr>
          <p:cNvPr id="14"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653" y="6704845"/>
            <a:ext cx="11613706" cy="571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01280253"/>
      </p:ext>
    </p:extLst>
  </p:cSld>
  <p:clrMapOvr>
    <a:masterClrMapping/>
  </p:clrMapOvr>
  <p:transition spd="slow" advClick="0" advTm="1000">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查询最小值的复杂度</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13" name="内容占位符 2"/>
          <p:cNvSpPr txBox="1">
            <a:spLocks noChangeArrowheads="1"/>
          </p:cNvSpPr>
          <p:nvPr/>
        </p:nvSpPr>
        <p:spPr>
          <a:xfrm>
            <a:off x="1773420" y="3556598"/>
            <a:ext cx="14691610"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90000"/>
              </a:lnSpc>
              <a:spcBef>
                <a:spcPct val="401000"/>
              </a:spcBef>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50000"/>
              </a:lnSpc>
              <a:spcBef>
                <a:spcPts val="0"/>
              </a:spcBef>
            </a:pPr>
            <a:r>
              <a:rPr lang="zh-CN" altLang="en-US" dirty="0"/>
              <a:t>查询某个区间的最小值，只需要</a:t>
            </a:r>
            <a:r>
              <a:rPr lang="en-US" altLang="zh-CN" dirty="0"/>
              <a:t>O(</a:t>
            </a:r>
            <a:r>
              <a:rPr lang="en-US" altLang="zh-CN" dirty="0" err="1"/>
              <a:t>logn</a:t>
            </a:r>
            <a:r>
              <a:rPr lang="en-US" altLang="zh-CN" dirty="0"/>
              <a:t>)</a:t>
            </a:r>
            <a:r>
              <a:rPr lang="zh-CN" altLang="en-US" dirty="0"/>
              <a:t>次。</a:t>
            </a:r>
            <a:endParaRPr lang="en-US" altLang="zh-CN" dirty="0"/>
          </a:p>
          <a:p>
            <a:pPr>
              <a:lnSpc>
                <a:spcPct val="150000"/>
              </a:lnSpc>
              <a:spcBef>
                <a:spcPts val="0"/>
              </a:spcBef>
            </a:pPr>
            <a:r>
              <a:rPr lang="zh-CN" altLang="en-US" dirty="0"/>
              <a:t>思考：如何在二叉树上定位某个区间？</a:t>
            </a:r>
          </a:p>
        </p:txBody>
      </p:sp>
      <p:pic>
        <p:nvPicPr>
          <p:cNvPr id="14"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572" y="6714136"/>
            <a:ext cx="11530427" cy="567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441755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线段树的构造</a:t>
              </a:r>
            </a:p>
          </p:txBody>
        </p:sp>
      </p:grpSp>
      <p:sp>
        <p:nvSpPr>
          <p:cNvPr id="9" name="内容占位符 2"/>
          <p:cNvSpPr txBox="1">
            <a:spLocks noChangeArrowheads="1"/>
          </p:cNvSpPr>
          <p:nvPr/>
        </p:nvSpPr>
        <p:spPr>
          <a:xfrm>
            <a:off x="1621436" y="3019112"/>
            <a:ext cx="19259862" cy="587005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线段树是建立在线段（或者区间）基础上的树，树的每个结点代表一条</a:t>
            </a:r>
            <a:r>
              <a:rPr lang="zh-CN" altLang="zh-CN" dirty="0" smtClean="0"/>
              <a:t>线段</a:t>
            </a:r>
            <a:r>
              <a:rPr lang="zh-CN" altLang="en-US" sz="4400" dirty="0" smtClean="0">
                <a:solidFill>
                  <a:srgbClr val="FF0000"/>
                </a:solidFill>
              </a:rPr>
              <a:t>（或者称为区间）</a:t>
            </a:r>
            <a:r>
              <a:rPr lang="en-US" altLang="zh-CN" dirty="0" smtClean="0"/>
              <a:t>[</a:t>
            </a:r>
            <a:r>
              <a:rPr lang="en-US" altLang="zh-CN" dirty="0"/>
              <a:t>L, R]</a:t>
            </a:r>
            <a:r>
              <a:rPr lang="zh-CN" altLang="zh-CN" dirty="0"/>
              <a:t>。</a:t>
            </a:r>
            <a:endParaRPr lang="en-US" altLang="zh-CN" dirty="0"/>
          </a:p>
          <a:p>
            <a:r>
              <a:rPr lang="zh-CN" altLang="en-US" dirty="0"/>
              <a:t>例：</a:t>
            </a:r>
            <a:r>
              <a:rPr lang="zh-CN" altLang="zh-CN" dirty="0"/>
              <a:t>线段</a:t>
            </a:r>
            <a:r>
              <a:rPr lang="en-US" altLang="zh-CN" dirty="0"/>
              <a:t>[1, 5]</a:t>
            </a:r>
            <a:r>
              <a:rPr lang="zh-CN" altLang="zh-CN" dirty="0"/>
              <a:t>的线段树。</a:t>
            </a:r>
          </a:p>
          <a:p>
            <a:endParaRPr lang="zh-CN" altLang="en-US" dirty="0"/>
          </a:p>
        </p:txBody>
      </p:sp>
      <p:graphicFrame>
        <p:nvGraphicFramePr>
          <p:cNvPr id="10" name="对象 4"/>
          <p:cNvGraphicFramePr>
            <a:graphicFrameLocks noChangeAspect="1"/>
          </p:cNvGraphicFramePr>
          <p:nvPr>
            <p:extLst/>
          </p:nvPr>
        </p:nvGraphicFramePr>
        <p:xfrm>
          <a:off x="8710406" y="7331465"/>
          <a:ext cx="9653794" cy="5537469"/>
        </p:xfrm>
        <a:graphic>
          <a:graphicData uri="http://schemas.openxmlformats.org/presentationml/2006/ole">
            <mc:AlternateContent xmlns:mc="http://schemas.openxmlformats.org/markup-compatibility/2006">
              <mc:Choice xmlns:v="urn:schemas-microsoft-com:vml" Requires="v">
                <p:oleObj spid="_x0000_s14342" r:id="rId6" imgW="2776320" imgH="1539000" progId="Visio.Drawing.11">
                  <p:embed/>
                </p:oleObj>
              </mc:Choice>
              <mc:Fallback>
                <p:oleObj r:id="rId6" imgW="2776320" imgH="1539000" progId="Visio.Drawing.11">
                  <p:embed/>
                  <p:pic>
                    <p:nvPicPr>
                      <p:cNvPr id="1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0406" y="7331465"/>
                        <a:ext cx="9653794" cy="5537469"/>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2684915393"/>
      </p:ext>
    </p:extLst>
  </p:cSld>
  <p:clrMapOvr>
    <a:masterClrMapping/>
  </p:clrMapOvr>
  <p:transition spd="slow" advClick="0" advTm="1000">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5"/>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5"/>
            <a:stretch>
              <a:fillRect/>
            </a:stretch>
          </p:blipFill>
          <p:spPr>
            <a:xfrm>
              <a:off x="32440" y="907"/>
              <a:ext cx="5577" cy="907"/>
            </a:xfrm>
            <a:prstGeom prst="rect">
              <a:avLst/>
            </a:prstGeom>
          </p:spPr>
        </p:pic>
        <p:sp>
          <p:nvSpPr>
            <p:cNvPr id="11" name="文本框 10"/>
            <p:cNvSpPr txBox="1"/>
            <p:nvPr/>
          </p:nvSpPr>
          <p:spPr>
            <a:xfrm>
              <a:off x="1027" y="1215"/>
              <a:ext cx="24127" cy="1501"/>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线段树的构造</a:t>
              </a:r>
              <a:endParaRPr lang="zh-CN" altLang="en-US" sz="5600" b="1" spc="600" dirty="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963710" y="3296471"/>
            <a:ext cx="21150290" cy="5905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线段</a:t>
            </a:r>
            <a:r>
              <a:rPr lang="en-US" altLang="zh-CN" dirty="0"/>
              <a:t>[L, R]</a:t>
            </a:r>
            <a:r>
              <a:rPr lang="zh-CN" altLang="en-US" dirty="0"/>
              <a:t>：</a:t>
            </a:r>
            <a:r>
              <a:rPr lang="en-US" altLang="zh-CN" dirty="0"/>
              <a:t>L</a:t>
            </a:r>
            <a:r>
              <a:rPr lang="zh-CN" altLang="zh-CN" dirty="0"/>
              <a:t>是左子结点，</a:t>
            </a:r>
            <a:r>
              <a:rPr lang="en-US" altLang="zh-CN" dirty="0"/>
              <a:t>R</a:t>
            </a:r>
            <a:r>
              <a:rPr lang="zh-CN" altLang="zh-CN" dirty="0"/>
              <a:t>是右子结点。</a:t>
            </a:r>
          </a:p>
          <a:p>
            <a:pPr marL="0" indent="0">
              <a:buNone/>
            </a:pPr>
            <a:r>
              <a:rPr lang="zh-CN" altLang="zh-CN" dirty="0"/>
              <a:t>（</a:t>
            </a:r>
            <a:r>
              <a:rPr lang="en-US" altLang="zh-CN" dirty="0"/>
              <a:t>1</a:t>
            </a:r>
            <a:r>
              <a:rPr lang="zh-CN" altLang="zh-CN" dirty="0"/>
              <a:t>）</a:t>
            </a:r>
            <a:r>
              <a:rPr lang="en-US" altLang="zh-CN" dirty="0"/>
              <a:t>L = R</a:t>
            </a:r>
            <a:r>
              <a:rPr lang="zh-CN" altLang="en-US" dirty="0"/>
              <a:t>。</a:t>
            </a:r>
            <a:r>
              <a:rPr lang="zh-CN" altLang="zh-CN" dirty="0" smtClean="0"/>
              <a:t>它是</a:t>
            </a:r>
            <a:r>
              <a:rPr lang="zh-CN" altLang="zh-CN" dirty="0"/>
              <a:t>一个叶子结点。</a:t>
            </a:r>
          </a:p>
          <a:p>
            <a:pPr marL="0" indent="0">
              <a:buNone/>
            </a:pPr>
            <a:r>
              <a:rPr lang="zh-CN" altLang="zh-CN" dirty="0"/>
              <a:t>（</a:t>
            </a:r>
            <a:r>
              <a:rPr lang="en-US" altLang="zh-CN" dirty="0"/>
              <a:t>2</a:t>
            </a:r>
            <a:r>
              <a:rPr lang="zh-CN" altLang="zh-CN" dirty="0"/>
              <a:t>）</a:t>
            </a:r>
            <a:r>
              <a:rPr lang="en-US" altLang="zh-CN" dirty="0"/>
              <a:t>L &lt; R</a:t>
            </a:r>
            <a:r>
              <a:rPr lang="zh-CN" altLang="en-US" dirty="0"/>
              <a:t>。</a:t>
            </a:r>
            <a:r>
              <a:rPr lang="zh-CN" altLang="zh-CN" dirty="0"/>
              <a:t>有两个儿子，左儿子</a:t>
            </a:r>
            <a:r>
              <a:rPr lang="zh-CN" altLang="zh-CN" dirty="0" smtClean="0"/>
              <a:t>代表区间</a:t>
            </a:r>
            <a:r>
              <a:rPr lang="en-US" altLang="zh-CN" dirty="0" smtClean="0"/>
              <a:t>[</a:t>
            </a:r>
            <a:r>
              <a:rPr lang="en-US" altLang="zh-CN" dirty="0"/>
              <a:t>L, M]</a:t>
            </a:r>
            <a:r>
              <a:rPr lang="zh-CN" altLang="zh-CN" dirty="0"/>
              <a:t>，右儿子</a:t>
            </a:r>
            <a:r>
              <a:rPr lang="zh-CN" altLang="zh-CN" dirty="0" smtClean="0"/>
              <a:t>代表区间</a:t>
            </a:r>
            <a:r>
              <a:rPr lang="en-US" altLang="zh-CN" dirty="0" smtClean="0"/>
              <a:t>[</a:t>
            </a:r>
            <a:r>
              <a:rPr lang="en-US" altLang="zh-CN" dirty="0"/>
              <a:t>M+1, R]</a:t>
            </a:r>
            <a:r>
              <a:rPr lang="zh-CN" altLang="zh-CN" dirty="0"/>
              <a:t>，其中</a:t>
            </a:r>
            <a:r>
              <a:rPr lang="en-US" altLang="zh-CN" dirty="0"/>
              <a:t>M = (L + R) / 2</a:t>
            </a:r>
            <a:r>
              <a:rPr lang="zh-CN" altLang="zh-CN" dirty="0"/>
              <a:t>。</a:t>
            </a:r>
          </a:p>
        </p:txBody>
      </p:sp>
      <p:graphicFrame>
        <p:nvGraphicFramePr>
          <p:cNvPr id="10" name="对象 4"/>
          <p:cNvGraphicFramePr>
            <a:graphicFrameLocks noChangeAspect="1"/>
          </p:cNvGraphicFramePr>
          <p:nvPr>
            <p:extLst/>
          </p:nvPr>
        </p:nvGraphicFramePr>
        <p:xfrm>
          <a:off x="7271584" y="7908483"/>
          <a:ext cx="9386263" cy="5387792"/>
        </p:xfrm>
        <a:graphic>
          <a:graphicData uri="http://schemas.openxmlformats.org/presentationml/2006/ole">
            <mc:AlternateContent xmlns:mc="http://schemas.openxmlformats.org/markup-compatibility/2006">
              <mc:Choice xmlns:v="urn:schemas-microsoft-com:vml" Requires="v">
                <p:oleObj spid="_x0000_s15366" r:id="rId6" imgW="2776320" imgH="1539000" progId="Visio.Drawing.11">
                  <p:embed/>
                </p:oleObj>
              </mc:Choice>
              <mc:Fallback>
                <p:oleObj r:id="rId6" imgW="2776320" imgH="1539000" progId="Visio.Drawing.11">
                  <p:embed/>
                  <p:pic>
                    <p:nvPicPr>
                      <p:cNvPr id="1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1584" y="7908483"/>
                        <a:ext cx="9386263" cy="5387792"/>
                      </a:xfrm>
                      <a:prstGeom prst="rect">
                        <a:avLst/>
                      </a:prstGeom>
                      <a:noFill/>
                      <a:ln>
                        <a:noFill/>
                      </a:ln>
                      <a:extLst/>
                    </p:spPr>
                  </p:pic>
                </p:oleObj>
              </mc:Fallback>
            </mc:AlternateContent>
          </a:graphicData>
        </a:graphic>
      </p:graphicFrame>
    </p:spTree>
    <p:custDataLst>
      <p:tags r:id="rId2"/>
    </p:custDataLst>
    <p:extLst>
      <p:ext uri="{BB962C8B-B14F-4D97-AF65-F5344CB8AC3E}">
        <p14:creationId xmlns:p14="http://schemas.microsoft.com/office/powerpoint/2010/main" val="52472729"/>
      </p:ext>
    </p:extLst>
  </p:cSld>
  <p:clrMapOvr>
    <a:masterClrMapping/>
  </p:clrMapOvr>
  <p:transition spd="slow" advClick="0" advTm="1000">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线段树的复杂度</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906249" y="3715322"/>
            <a:ext cx="20344151" cy="723207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t>每</a:t>
            </a:r>
            <a:r>
              <a:rPr lang="zh-CN" altLang="en-US" dirty="0"/>
              <a:t>步</a:t>
            </a:r>
            <a:r>
              <a:rPr lang="zh-CN" altLang="zh-CN" dirty="0"/>
              <a:t>处理，从二叉树的根结点开始到最下一层，最多需要更新</a:t>
            </a:r>
            <a:r>
              <a:rPr lang="en-US" altLang="zh-CN" dirty="0" smtClean="0">
                <a:solidFill>
                  <a:srgbClr val="FF0000"/>
                </a:solidFill>
              </a:rPr>
              <a:t>log4n</a:t>
            </a:r>
            <a:r>
              <a:rPr lang="zh-CN" altLang="zh-CN" dirty="0"/>
              <a:t>个结点，复杂</a:t>
            </a:r>
            <a:r>
              <a:rPr lang="zh-CN" altLang="zh-CN" dirty="0" smtClean="0"/>
              <a:t>度</a:t>
            </a:r>
            <a:r>
              <a:rPr lang="en-US" altLang="zh-CN" dirty="0" smtClean="0"/>
              <a:t>O(</a:t>
            </a:r>
            <a:r>
              <a:rPr lang="en-US" altLang="zh-CN" dirty="0" err="1" smtClean="0"/>
              <a:t>logn</a:t>
            </a:r>
            <a:r>
              <a:rPr lang="en-US" altLang="zh-CN" dirty="0"/>
              <a:t>)</a:t>
            </a:r>
            <a:r>
              <a:rPr lang="zh-CN" altLang="zh-CN" dirty="0"/>
              <a:t>；</a:t>
            </a:r>
            <a:endParaRPr lang="en-US" altLang="zh-CN" dirty="0"/>
          </a:p>
          <a:p>
            <a:r>
              <a:rPr lang="zh-CN" altLang="zh-CN" dirty="0"/>
              <a:t>一共有</a:t>
            </a:r>
            <a:r>
              <a:rPr lang="en-US" altLang="zh-CN" dirty="0"/>
              <a:t>n</a:t>
            </a:r>
            <a:r>
              <a:rPr lang="zh-CN" altLang="en-US" dirty="0"/>
              <a:t>个数字</a:t>
            </a:r>
            <a:r>
              <a:rPr lang="zh-CN" altLang="zh-CN" dirty="0"/>
              <a:t>需要处理，总复杂</a:t>
            </a:r>
            <a:r>
              <a:rPr lang="zh-CN" altLang="zh-CN" dirty="0" smtClean="0"/>
              <a:t>度</a:t>
            </a:r>
            <a:r>
              <a:rPr lang="en-US" altLang="zh-CN" dirty="0" smtClean="0"/>
              <a:t>O(</a:t>
            </a:r>
            <a:r>
              <a:rPr lang="en-US" altLang="zh-CN" dirty="0" err="1" smtClean="0"/>
              <a:t>nlogn</a:t>
            </a:r>
            <a:r>
              <a:rPr lang="en-US" altLang="zh-CN" dirty="0"/>
              <a:t>)</a:t>
            </a:r>
            <a:r>
              <a:rPr lang="zh-CN" altLang="zh-CN" dirty="0"/>
              <a:t>。</a:t>
            </a:r>
            <a:endParaRPr lang="en-US" altLang="zh-CN" dirty="0"/>
          </a:p>
          <a:p>
            <a:endParaRPr lang="en-US" altLang="zh-CN" dirty="0"/>
          </a:p>
          <a:p>
            <a:r>
              <a:rPr lang="zh-CN" altLang="zh-CN" dirty="0"/>
              <a:t>线段树把</a:t>
            </a:r>
            <a:r>
              <a:rPr lang="en-US" altLang="zh-CN" dirty="0"/>
              <a:t>n</a:t>
            </a:r>
            <a:r>
              <a:rPr lang="zh-CN" altLang="zh-CN" dirty="0"/>
              <a:t>个数按二叉树进行分组，每次更新有关的结点时，这个结点下面的所有子结点都隐含被更新了，从而大大地减少了处理次数。</a:t>
            </a:r>
            <a:endParaRPr lang="zh-CN" altLang="en-US" dirty="0"/>
          </a:p>
        </p:txBody>
      </p:sp>
    </p:spTree>
    <p:custDataLst>
      <p:tags r:id="rId1"/>
    </p:custDataLst>
    <p:extLst>
      <p:ext uri="{BB962C8B-B14F-4D97-AF65-F5344CB8AC3E}">
        <p14:creationId xmlns:p14="http://schemas.microsoft.com/office/powerpoint/2010/main" val="150405841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区间查询</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1297411" y="2738952"/>
            <a:ext cx="20668938" cy="53276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pPr>
            <a:r>
              <a:rPr lang="zh-CN" altLang="en-US" sz="4000" dirty="0"/>
              <a:t>区间查询问题（最值、区间和）是线段树的一个基本应用场景。</a:t>
            </a:r>
          </a:p>
          <a:p>
            <a:pPr>
              <a:lnSpc>
                <a:spcPct val="100000"/>
              </a:lnSpc>
            </a:pPr>
            <a:r>
              <a:rPr lang="zh-CN" altLang="en-US" sz="4000" dirty="0"/>
              <a:t>以数列</a:t>
            </a:r>
            <a:r>
              <a:rPr lang="en-US" altLang="zh-CN" sz="4000" dirty="0"/>
              <a:t>{1, 4, 5, 8, 6, 2, 3, 9, 10, 7}</a:t>
            </a:r>
            <a:r>
              <a:rPr lang="zh-CN" altLang="en-US" sz="4000" dirty="0"/>
              <a:t>为例</a:t>
            </a:r>
            <a:r>
              <a:rPr lang="zh-CN" altLang="en-US" sz="4000" dirty="0" smtClean="0"/>
              <a:t>。</a:t>
            </a:r>
            <a:endParaRPr lang="en-US" altLang="zh-CN" sz="4000" dirty="0" smtClean="0"/>
          </a:p>
          <a:p>
            <a:pPr>
              <a:lnSpc>
                <a:spcPct val="100000"/>
              </a:lnSpc>
            </a:pPr>
            <a:r>
              <a:rPr lang="zh-CN" altLang="en-US" sz="4000" dirty="0" smtClean="0"/>
              <a:t>首先</a:t>
            </a:r>
            <a:r>
              <a:rPr lang="zh-CN" altLang="en-US" sz="4000" dirty="0"/>
              <a:t>建立一棵用完全二叉树实现的线段树，用于查询任意子区间的最小值</a:t>
            </a:r>
            <a:r>
              <a:rPr lang="zh-CN" altLang="en-US" sz="4000" dirty="0" smtClean="0"/>
              <a:t>。</a:t>
            </a:r>
            <a:endParaRPr lang="en-US" altLang="zh-CN" sz="4000" dirty="0" smtClean="0"/>
          </a:p>
          <a:p>
            <a:pPr>
              <a:lnSpc>
                <a:spcPct val="100000"/>
              </a:lnSpc>
            </a:pPr>
            <a:r>
              <a:rPr lang="zh-CN" altLang="en-US" sz="4000" dirty="0" smtClean="0"/>
              <a:t>每个</a:t>
            </a:r>
            <a:r>
              <a:rPr lang="zh-CN" altLang="en-US" sz="4000" dirty="0"/>
              <a:t>结点上圆圈内的数字是这棵子树的最小值</a:t>
            </a:r>
            <a:r>
              <a:rPr lang="zh-CN" altLang="en-US" sz="4000" dirty="0" smtClean="0"/>
              <a:t>。</a:t>
            </a:r>
            <a:endParaRPr lang="en-US" altLang="zh-CN" sz="4000" dirty="0" smtClean="0"/>
          </a:p>
          <a:p>
            <a:pPr>
              <a:lnSpc>
                <a:spcPct val="100000"/>
              </a:lnSpc>
            </a:pPr>
            <a:r>
              <a:rPr lang="zh-CN" altLang="en-US" sz="4000" dirty="0" smtClean="0"/>
              <a:t>圆圈</a:t>
            </a:r>
            <a:r>
              <a:rPr lang="zh-CN" altLang="en-US" sz="4000" dirty="0"/>
              <a:t>旁边的数字，例如根结点的</a:t>
            </a:r>
            <a:r>
              <a:rPr lang="en-US" altLang="zh-CN" sz="4000" dirty="0"/>
              <a:t>"1:[1,10]"</a:t>
            </a:r>
            <a:r>
              <a:rPr lang="zh-CN" altLang="en-US" sz="4000" dirty="0"/>
              <a:t>，</a:t>
            </a:r>
            <a:r>
              <a:rPr lang="en-US" altLang="zh-CN" sz="4000" dirty="0"/>
              <a:t>1</a:t>
            </a:r>
            <a:r>
              <a:rPr lang="zh-CN" altLang="en-US" sz="4000" dirty="0"/>
              <a:t>表示结点的编号，</a:t>
            </a:r>
            <a:r>
              <a:rPr lang="en-US" altLang="zh-CN" sz="4000" dirty="0"/>
              <a:t>[1,10]</a:t>
            </a:r>
            <a:r>
              <a:rPr lang="zh-CN" altLang="en-US" sz="4000" dirty="0"/>
              <a:t>是这个结点代表的元素范围，即第</a:t>
            </a:r>
            <a:r>
              <a:rPr lang="en-US" altLang="zh-CN" sz="4000" dirty="0"/>
              <a:t>1</a:t>
            </a:r>
            <a:r>
              <a:rPr lang="zh-CN" altLang="en-US" sz="4000" dirty="0"/>
              <a:t>到第</a:t>
            </a:r>
            <a:r>
              <a:rPr lang="en-US" altLang="zh-CN" sz="4000" dirty="0"/>
              <a:t>10</a:t>
            </a:r>
            <a:r>
              <a:rPr lang="zh-CN" altLang="en-US" sz="4000" dirty="0"/>
              <a:t>个元素。</a:t>
            </a:r>
          </a:p>
        </p:txBody>
      </p:sp>
      <p:pic>
        <p:nvPicPr>
          <p:cNvPr id="10" name="图片 9"/>
          <p:cNvPicPr>
            <a:picLocks noChangeAspect="1"/>
          </p:cNvPicPr>
          <p:nvPr/>
        </p:nvPicPr>
        <p:blipFill>
          <a:blip r:embed="rId5"/>
          <a:stretch>
            <a:fillRect/>
          </a:stretch>
        </p:blipFill>
        <p:spPr>
          <a:xfrm>
            <a:off x="3651747" y="6517915"/>
            <a:ext cx="15695014" cy="6602084"/>
          </a:xfrm>
          <a:prstGeom prst="rect">
            <a:avLst/>
          </a:prstGeom>
        </p:spPr>
      </p:pic>
    </p:spTree>
    <p:custDataLst>
      <p:tags r:id="rId1"/>
    </p:custDataLst>
    <p:extLst>
      <p:ext uri="{BB962C8B-B14F-4D97-AF65-F5344CB8AC3E}">
        <p14:creationId xmlns:p14="http://schemas.microsoft.com/office/powerpoint/2010/main" val="246261676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8" descr="C:\Users\ECUST\AppData\Local\Temp\ksohtml3124\wps5.png"/>
          <p:cNvSpPr>
            <a:spLocks noChangeAspect="1" noChangeArrowheads="1"/>
          </p:cNvSpPr>
          <p:nvPr/>
        </p:nvSpPr>
        <p:spPr bwMode="auto">
          <a:xfrm>
            <a:off x="3389027" y="4391571"/>
            <a:ext cx="15329084" cy="61165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p:cNvPicPr>
            <a:picLocks noChangeAspect="1"/>
          </p:cNvPicPr>
          <p:nvPr/>
        </p:nvPicPr>
        <p:blipFill>
          <a:blip r:embed="rId4"/>
          <a:stretch>
            <a:fillRect/>
          </a:stretch>
        </p:blipFill>
        <p:spPr>
          <a:xfrm>
            <a:off x="4407120" y="683568"/>
            <a:ext cx="15695014" cy="6602084"/>
          </a:xfrm>
          <a:prstGeom prst="rect">
            <a:avLst/>
          </a:prstGeom>
        </p:spPr>
      </p:pic>
      <p:sp>
        <p:nvSpPr>
          <p:cNvPr id="15" name="矩形 14"/>
          <p:cNvSpPr/>
          <p:nvPr/>
        </p:nvSpPr>
        <p:spPr>
          <a:xfrm>
            <a:off x="2655280" y="7449838"/>
            <a:ext cx="20204720" cy="5554962"/>
          </a:xfrm>
          <a:prstGeom prst="rect">
            <a:avLst/>
          </a:prstGeom>
        </p:spPr>
        <p:txBody>
          <a:bodyPr/>
          <a:lstStyle/>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例：查</a:t>
            </a:r>
            <a:r>
              <a:rPr lang="zh-CN" altLang="en-US" sz="4800" kern="1200" dirty="0">
                <a:solidFill>
                  <a:schemeClr val="tx1"/>
                </a:solidFill>
                <a:latin typeface="宋体" panose="02010600030101010101" pitchFamily="2" charset="-122"/>
                <a:ea typeface="宋体" panose="02010600030101010101" pitchFamily="2" charset="-122"/>
              </a:rPr>
              <a:t>区间</a:t>
            </a:r>
            <a:r>
              <a:rPr lang="en-US" altLang="zh-CN" sz="4800" kern="1200" dirty="0">
                <a:solidFill>
                  <a:schemeClr val="tx1"/>
                </a:solidFill>
                <a:latin typeface="宋体" panose="02010600030101010101" pitchFamily="2" charset="-122"/>
                <a:ea typeface="宋体" panose="02010600030101010101" pitchFamily="2" charset="-122"/>
              </a:rPr>
              <a:t>[4, 9]</a:t>
            </a:r>
            <a:r>
              <a:rPr lang="zh-CN" altLang="en-US" sz="4800" kern="1200" dirty="0">
                <a:solidFill>
                  <a:schemeClr val="tx1"/>
                </a:solidFill>
                <a:latin typeface="宋体" panose="02010600030101010101" pitchFamily="2" charset="-122"/>
                <a:ea typeface="宋体" panose="02010600030101010101" pitchFamily="2" charset="-122"/>
              </a:rPr>
              <a:t>的</a:t>
            </a:r>
            <a:r>
              <a:rPr lang="zh-CN" altLang="en-US" sz="4800" kern="1200" dirty="0" smtClean="0">
                <a:solidFill>
                  <a:schemeClr val="tx1"/>
                </a:solidFill>
                <a:latin typeface="宋体" panose="02010600030101010101" pitchFamily="2" charset="-122"/>
                <a:ea typeface="宋体" panose="02010600030101010101" pitchFamily="2" charset="-122"/>
              </a:rPr>
              <a:t>最小值</a:t>
            </a:r>
            <a:endParaRPr lang="en-US" altLang="zh-CN" sz="4800" kern="1200" dirty="0" smtClean="0">
              <a:solidFill>
                <a:schemeClr val="tx1"/>
              </a:solidFill>
              <a:latin typeface="宋体" panose="02010600030101010101" pitchFamily="2" charset="-122"/>
              <a:ea typeface="宋体" panose="02010600030101010101" pitchFamily="2" charset="-122"/>
            </a:endParaRPr>
          </a:p>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递归</a:t>
            </a:r>
            <a:r>
              <a:rPr lang="zh-CN" altLang="en-US" sz="4800" kern="1200" dirty="0">
                <a:solidFill>
                  <a:schemeClr val="tx1"/>
                </a:solidFill>
                <a:latin typeface="宋体" panose="02010600030101010101" pitchFamily="2" charset="-122"/>
                <a:ea typeface="宋体" panose="02010600030101010101" pitchFamily="2" charset="-122"/>
              </a:rPr>
              <a:t>查询到区间</a:t>
            </a:r>
            <a:r>
              <a:rPr lang="en-US" altLang="zh-CN" sz="4800" kern="1200" dirty="0">
                <a:solidFill>
                  <a:schemeClr val="tx1"/>
                </a:solidFill>
                <a:latin typeface="宋体" panose="02010600030101010101" pitchFamily="2" charset="-122"/>
                <a:ea typeface="宋体" panose="02010600030101010101" pitchFamily="2" charset="-122"/>
              </a:rPr>
              <a:t>[4, 5]</a:t>
            </a:r>
            <a:r>
              <a:rPr lang="zh-CN" altLang="en-US" sz="4800" kern="1200" dirty="0">
                <a:solidFill>
                  <a:schemeClr val="tx1"/>
                </a:solidFill>
                <a:latin typeface="宋体" panose="02010600030101010101" pitchFamily="2" charset="-122"/>
                <a:ea typeface="宋体" panose="02010600030101010101" pitchFamily="2" charset="-122"/>
              </a:rPr>
              <a:t>、</a:t>
            </a:r>
            <a:r>
              <a:rPr lang="en-US" altLang="zh-CN" sz="4800" kern="1200" dirty="0">
                <a:solidFill>
                  <a:schemeClr val="tx1"/>
                </a:solidFill>
                <a:latin typeface="宋体" panose="02010600030101010101" pitchFamily="2" charset="-122"/>
                <a:ea typeface="宋体" panose="02010600030101010101" pitchFamily="2" charset="-122"/>
              </a:rPr>
              <a:t>[6, 8]</a:t>
            </a:r>
            <a:r>
              <a:rPr lang="zh-CN" altLang="en-US" sz="4800" kern="1200" dirty="0">
                <a:solidFill>
                  <a:schemeClr val="tx1"/>
                </a:solidFill>
                <a:latin typeface="宋体" panose="02010600030101010101" pitchFamily="2" charset="-122"/>
                <a:ea typeface="宋体" panose="02010600030101010101" pitchFamily="2" charset="-122"/>
              </a:rPr>
              <a:t>、</a:t>
            </a:r>
            <a:r>
              <a:rPr lang="en-US" altLang="zh-CN" sz="4800" kern="1200" dirty="0">
                <a:solidFill>
                  <a:schemeClr val="tx1"/>
                </a:solidFill>
                <a:latin typeface="宋体" panose="02010600030101010101" pitchFamily="2" charset="-122"/>
                <a:ea typeface="宋体" panose="02010600030101010101" pitchFamily="2" charset="-122"/>
              </a:rPr>
              <a:t>[9, 9]</a:t>
            </a:r>
            <a:r>
              <a:rPr lang="zh-CN" altLang="en-US" sz="4800" kern="1200" dirty="0">
                <a:solidFill>
                  <a:schemeClr val="tx1"/>
                </a:solidFill>
                <a:latin typeface="宋体" panose="02010600030101010101" pitchFamily="2" charset="-122"/>
                <a:ea typeface="宋体" panose="02010600030101010101" pitchFamily="2" charset="-122"/>
              </a:rPr>
              <a:t>，见图中画横线的线段，得最小值</a:t>
            </a:r>
            <a:r>
              <a:rPr lang="en-US" altLang="zh-CN" sz="4800" kern="1200" dirty="0">
                <a:solidFill>
                  <a:schemeClr val="tx1"/>
                </a:solidFill>
                <a:latin typeface="宋体" panose="02010600030101010101" pitchFamily="2" charset="-122"/>
                <a:ea typeface="宋体" panose="02010600030101010101" pitchFamily="2" charset="-122"/>
              </a:rPr>
              <a:t>min{6, 2, 10} = 2</a:t>
            </a:r>
            <a:r>
              <a:rPr lang="zh-CN" altLang="en-US" sz="4800" kern="1200" dirty="0">
                <a:solidFill>
                  <a:schemeClr val="tx1"/>
                </a:solidFill>
                <a:latin typeface="宋体" panose="02010600030101010101" pitchFamily="2" charset="-122"/>
                <a:ea typeface="宋体" panose="02010600030101010101" pitchFamily="2" charset="-122"/>
              </a:rPr>
              <a:t>。查询在</a:t>
            </a:r>
            <a:r>
              <a:rPr lang="en-US" altLang="zh-CN" sz="4800" kern="1200" dirty="0">
                <a:solidFill>
                  <a:schemeClr val="tx1"/>
                </a:solidFill>
                <a:latin typeface="宋体" panose="02010600030101010101" pitchFamily="2" charset="-122"/>
                <a:ea typeface="宋体" panose="02010600030101010101" pitchFamily="2" charset="-122"/>
              </a:rPr>
              <a:t>O(</a:t>
            </a:r>
            <a:r>
              <a:rPr lang="en-US" altLang="zh-CN" sz="4800" kern="1200" dirty="0" err="1">
                <a:solidFill>
                  <a:schemeClr val="tx1"/>
                </a:solidFill>
                <a:latin typeface="宋体" panose="02010600030101010101" pitchFamily="2" charset="-122"/>
                <a:ea typeface="宋体" panose="02010600030101010101" pitchFamily="2" charset="-122"/>
              </a:rPr>
              <a:t>logn</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a:solidFill>
                  <a:schemeClr val="tx1"/>
                </a:solidFill>
                <a:latin typeface="宋体" panose="02010600030101010101" pitchFamily="2" charset="-122"/>
                <a:ea typeface="宋体" panose="02010600030101010101" pitchFamily="2" charset="-122"/>
              </a:rPr>
              <a:t>时间内完成。</a:t>
            </a:r>
          </a:p>
          <a:p>
            <a:pPr marL="457200" indent="-457200" algn="l" defTabSz="1828800" hangingPunct="1">
              <a:buFont typeface="Arial" panose="020B0604020202020204" pitchFamily="34" charset="0"/>
              <a:buChar char="•"/>
            </a:pPr>
            <a:r>
              <a:rPr lang="zh-CN" altLang="en-US" sz="4800" kern="1200" dirty="0" smtClean="0">
                <a:solidFill>
                  <a:schemeClr val="tx1"/>
                </a:solidFill>
                <a:latin typeface="宋体" panose="02010600030101010101" pitchFamily="2" charset="-122"/>
                <a:ea typeface="宋体" panose="02010600030101010101" pitchFamily="2" charset="-122"/>
              </a:rPr>
              <a:t>线段</a:t>
            </a:r>
            <a:r>
              <a:rPr lang="zh-CN" altLang="en-US" sz="4800" kern="1200" dirty="0">
                <a:solidFill>
                  <a:schemeClr val="tx1"/>
                </a:solidFill>
                <a:latin typeface="宋体" panose="02010600030101010101" pitchFamily="2" charset="-122"/>
                <a:ea typeface="宋体" panose="02010600030101010101" pitchFamily="2" charset="-122"/>
              </a:rPr>
              <a:t>树高效的原因：每个结点的值，代表了以它为根的子树上所有结点的</a:t>
            </a:r>
            <a:r>
              <a:rPr lang="zh-CN" altLang="en-US" sz="4800" kern="1200" dirty="0" smtClean="0">
                <a:solidFill>
                  <a:schemeClr val="tx1"/>
                </a:solidFill>
                <a:latin typeface="宋体" panose="02010600030101010101" pitchFamily="2" charset="-122"/>
                <a:ea typeface="宋体" panose="02010600030101010101" pitchFamily="2" charset="-122"/>
              </a:rPr>
              <a:t>值。查询</a:t>
            </a:r>
            <a:r>
              <a:rPr lang="zh-CN" altLang="en-US" sz="4800" kern="1200" dirty="0">
                <a:solidFill>
                  <a:schemeClr val="tx1"/>
                </a:solidFill>
                <a:latin typeface="宋体" panose="02010600030101010101" pitchFamily="2" charset="-122"/>
                <a:ea typeface="宋体" panose="02010600030101010101" pitchFamily="2" charset="-122"/>
              </a:rPr>
              <a:t>这个子树</a:t>
            </a:r>
            <a:r>
              <a:rPr lang="zh-CN" altLang="en-US" sz="4800" kern="1200" dirty="0" smtClean="0">
                <a:solidFill>
                  <a:schemeClr val="tx1"/>
                </a:solidFill>
                <a:latin typeface="宋体" panose="02010600030101010101" pitchFamily="2" charset="-122"/>
                <a:ea typeface="宋体" panose="02010600030101010101" pitchFamily="2" charset="-122"/>
              </a:rPr>
              <a:t>的值</a:t>
            </a:r>
            <a:r>
              <a:rPr lang="zh-CN" altLang="en-US" sz="4800" kern="1200" dirty="0">
                <a:solidFill>
                  <a:schemeClr val="tx1"/>
                </a:solidFill>
                <a:latin typeface="宋体" panose="02010600030101010101" pitchFamily="2" charset="-122"/>
                <a:ea typeface="宋体" panose="02010600030101010101" pitchFamily="2" charset="-122"/>
              </a:rPr>
              <a:t>时</a:t>
            </a:r>
            <a:r>
              <a:rPr lang="zh-CN" altLang="en-US" sz="4800" kern="1200" dirty="0" smtClean="0">
                <a:solidFill>
                  <a:schemeClr val="tx1"/>
                </a:solidFill>
                <a:latin typeface="宋体" panose="02010600030101010101" pitchFamily="2" charset="-122"/>
                <a:ea typeface="宋体" panose="02010600030101010101" pitchFamily="2" charset="-122"/>
              </a:rPr>
              <a:t>，不必</a:t>
            </a:r>
            <a:r>
              <a:rPr lang="zh-CN" altLang="en-US" sz="4800" kern="1200" dirty="0">
                <a:solidFill>
                  <a:schemeClr val="tx1"/>
                </a:solidFill>
                <a:latin typeface="宋体" panose="02010600030101010101" pitchFamily="2" charset="-122"/>
                <a:ea typeface="宋体" panose="02010600030101010101" pitchFamily="2" charset="-122"/>
              </a:rPr>
              <a:t>遍历整棵树，而是直接</a:t>
            </a:r>
            <a:r>
              <a:rPr lang="zh-CN" altLang="en-US" sz="4800" kern="1200" dirty="0" smtClean="0">
                <a:solidFill>
                  <a:schemeClr val="tx1"/>
                </a:solidFill>
                <a:latin typeface="宋体" panose="02010600030101010101" pitchFamily="2" charset="-122"/>
                <a:ea typeface="宋体" panose="02010600030101010101" pitchFamily="2" charset="-122"/>
              </a:rPr>
              <a:t>读这</a:t>
            </a:r>
            <a:r>
              <a:rPr lang="zh-CN" altLang="en-US" sz="4800" kern="1200" dirty="0">
                <a:solidFill>
                  <a:schemeClr val="tx1"/>
                </a:solidFill>
                <a:latin typeface="宋体" panose="02010600030101010101" pitchFamily="2" charset="-122"/>
                <a:ea typeface="宋体" panose="02010600030101010101" pitchFamily="2" charset="-122"/>
              </a:rPr>
              <a:t>个子树的</a:t>
            </a:r>
            <a:r>
              <a:rPr lang="zh-CN" altLang="en-US" sz="4800" kern="1200" dirty="0" smtClean="0">
                <a:solidFill>
                  <a:schemeClr val="tx1"/>
                </a:solidFill>
                <a:latin typeface="宋体" panose="02010600030101010101" pitchFamily="2" charset="-122"/>
                <a:ea typeface="宋体" panose="02010600030101010101" pitchFamily="2" charset="-122"/>
              </a:rPr>
              <a:t>根。</a:t>
            </a:r>
            <a:endParaRPr lang="zh-CN" altLang="en-US" sz="4800" kern="1200" dirty="0">
              <a:solidFill>
                <a:schemeClr val="tx1"/>
              </a:solidFill>
              <a:latin typeface="宋体" panose="02010600030101010101" pitchFamily="2" charset="-122"/>
              <a:ea typeface="宋体" panose="02010600030101010101" pitchFamily="2" charset="-122"/>
            </a:endParaRPr>
          </a:p>
          <a:p>
            <a:pPr marL="457200" indent="-457200" algn="l" defTabSz="1828800" hangingPunct="1">
              <a:buFont typeface="Arial" panose="020B0604020202020204" pitchFamily="34" charset="0"/>
              <a:buChar char="•"/>
            </a:pPr>
            <a:r>
              <a:rPr lang="en-US" altLang="zh-CN" sz="4800" kern="1200" dirty="0">
                <a:solidFill>
                  <a:schemeClr val="tx1"/>
                </a:solidFill>
                <a:latin typeface="宋体" panose="02010600030101010101" pitchFamily="2" charset="-122"/>
                <a:ea typeface="宋体" panose="02010600030101010101" pitchFamily="2" charset="-122"/>
              </a:rPr>
              <a:t>m</a:t>
            </a:r>
            <a:r>
              <a:rPr lang="zh-CN" altLang="en-US" sz="4800" kern="1200" dirty="0">
                <a:solidFill>
                  <a:schemeClr val="tx1"/>
                </a:solidFill>
                <a:latin typeface="宋体" panose="02010600030101010101" pitchFamily="2" charset="-122"/>
                <a:ea typeface="宋体" panose="02010600030101010101" pitchFamily="2" charset="-122"/>
              </a:rPr>
              <a:t>次“单点修改</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a:solidFill>
                  <a:schemeClr val="tx1"/>
                </a:solidFill>
                <a:latin typeface="宋体" panose="02010600030101010101" pitchFamily="2" charset="-122"/>
                <a:ea typeface="宋体" panose="02010600030101010101" pitchFamily="2" charset="-122"/>
              </a:rPr>
              <a:t>区间查询”的总复杂</a:t>
            </a:r>
            <a:r>
              <a:rPr lang="zh-CN" altLang="en-US" sz="4800" kern="1200" dirty="0" smtClean="0">
                <a:solidFill>
                  <a:schemeClr val="tx1"/>
                </a:solidFill>
                <a:latin typeface="宋体" panose="02010600030101010101" pitchFamily="2" charset="-122"/>
                <a:ea typeface="宋体" panose="02010600030101010101" pitchFamily="2" charset="-122"/>
              </a:rPr>
              <a:t>度</a:t>
            </a:r>
            <a:r>
              <a:rPr lang="en-US" altLang="zh-CN" sz="4800" kern="1200" dirty="0" smtClean="0">
                <a:solidFill>
                  <a:schemeClr val="tx1"/>
                </a:solidFill>
                <a:latin typeface="宋体" panose="02010600030101010101" pitchFamily="2" charset="-122"/>
                <a:ea typeface="宋体" panose="02010600030101010101" pitchFamily="2" charset="-122"/>
              </a:rPr>
              <a:t>O(</a:t>
            </a:r>
            <a:r>
              <a:rPr lang="en-US" altLang="zh-CN" sz="4800" kern="1200" dirty="0" err="1" smtClean="0">
                <a:solidFill>
                  <a:schemeClr val="tx1"/>
                </a:solidFill>
                <a:latin typeface="宋体" panose="02010600030101010101" pitchFamily="2" charset="-122"/>
                <a:ea typeface="宋体" panose="02010600030101010101" pitchFamily="2" charset="-122"/>
              </a:rPr>
              <a:t>mlogn</a:t>
            </a:r>
            <a:r>
              <a:rPr lang="en-US" altLang="zh-CN" sz="4800" kern="1200" dirty="0">
                <a:solidFill>
                  <a:schemeClr val="tx1"/>
                </a:solidFill>
                <a:latin typeface="宋体" panose="02010600030101010101" pitchFamily="2" charset="-122"/>
                <a:ea typeface="宋体" panose="02010600030101010101" pitchFamily="2" charset="-122"/>
              </a:rPr>
              <a:t>)</a:t>
            </a:r>
            <a:r>
              <a:rPr lang="zh-CN" altLang="en-US" sz="4800" kern="1200" dirty="0" smtClean="0">
                <a:solidFill>
                  <a:schemeClr val="tx1"/>
                </a:solidFill>
                <a:latin typeface="宋体" panose="02010600030101010101" pitchFamily="2" charset="-122"/>
                <a:ea typeface="宋体" panose="02010600030101010101" pitchFamily="2" charset="-122"/>
              </a:rPr>
              <a:t>。</a:t>
            </a:r>
            <a:endParaRPr lang="zh-CN" altLang="en-US" sz="4800" kern="120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647117" y="683568"/>
            <a:ext cx="7520007" cy="769441"/>
          </a:xfrm>
          <a:prstGeom prst="rect">
            <a:avLst/>
          </a:prstGeom>
        </p:spPr>
        <p:txBody>
          <a:bodyPr wrap="none">
            <a:spAutoFit/>
          </a:bodyPr>
          <a:lstStyle/>
          <a:p>
            <a:r>
              <a:rPr lang="zh-CN" altLang="en-US" sz="4400" b="1" kern="1200" dirty="0">
                <a:solidFill>
                  <a:srgbClr val="FF0000"/>
                </a:solidFill>
                <a:latin typeface="宋体" panose="02010600030101010101" pitchFamily="2" charset="-122"/>
                <a:ea typeface="宋体" panose="02010600030101010101" pitchFamily="2" charset="-122"/>
              </a:rPr>
              <a:t>查询任意区间</a:t>
            </a:r>
            <a:r>
              <a:rPr lang="en-US" altLang="zh-CN" sz="4400" b="1" kern="1200" dirty="0">
                <a:solidFill>
                  <a:srgbClr val="FF0000"/>
                </a:solidFill>
                <a:latin typeface="宋体" panose="02010600030101010101" pitchFamily="2" charset="-122"/>
                <a:ea typeface="宋体" panose="02010600030101010101" pitchFamily="2" charset="-122"/>
              </a:rPr>
              <a:t>[</a:t>
            </a:r>
            <a:r>
              <a:rPr lang="en-US" altLang="zh-CN" sz="4400" b="1" kern="1200" dirty="0" err="1">
                <a:solidFill>
                  <a:srgbClr val="FF0000"/>
                </a:solidFill>
                <a:latin typeface="宋体" panose="02010600030101010101" pitchFamily="2" charset="-122"/>
                <a:ea typeface="宋体" panose="02010600030101010101" pitchFamily="2" charset="-122"/>
              </a:rPr>
              <a:t>i</a:t>
            </a:r>
            <a:r>
              <a:rPr lang="en-US" altLang="zh-CN" sz="4400" b="1" kern="1200" dirty="0">
                <a:solidFill>
                  <a:srgbClr val="FF0000"/>
                </a:solidFill>
                <a:latin typeface="宋体" panose="02010600030101010101" pitchFamily="2" charset="-122"/>
                <a:ea typeface="宋体" panose="02010600030101010101" pitchFamily="2" charset="-122"/>
              </a:rPr>
              <a:t>, j]</a:t>
            </a:r>
            <a:r>
              <a:rPr lang="zh-CN" altLang="en-US" sz="4400" b="1" kern="1200" dirty="0">
                <a:solidFill>
                  <a:srgbClr val="FF0000"/>
                </a:solidFill>
                <a:latin typeface="宋体" panose="02010600030101010101" pitchFamily="2" charset="-122"/>
                <a:ea typeface="宋体" panose="02010600030101010101" pitchFamily="2" charset="-122"/>
              </a:rPr>
              <a:t>的</a:t>
            </a:r>
            <a:r>
              <a:rPr lang="zh-CN" altLang="en-US" sz="4400" b="1" kern="1200" dirty="0" smtClean="0">
                <a:solidFill>
                  <a:srgbClr val="FF0000"/>
                </a:solidFill>
                <a:latin typeface="宋体" panose="02010600030101010101" pitchFamily="2" charset="-122"/>
                <a:ea typeface="宋体" panose="02010600030101010101" pitchFamily="2" charset="-122"/>
              </a:rPr>
              <a:t>最小值</a:t>
            </a:r>
            <a:endParaRPr lang="zh-CN" altLang="en-US" sz="4400" b="1" dirty="0">
              <a:solidFill>
                <a:srgbClr val="FF0000"/>
              </a:solidFill>
            </a:endParaRPr>
          </a:p>
        </p:txBody>
      </p:sp>
    </p:spTree>
    <p:custDataLst>
      <p:tags r:id="rId1"/>
    </p:custDataLst>
    <p:extLst>
      <p:ext uri="{BB962C8B-B14F-4D97-AF65-F5344CB8AC3E}">
        <p14:creationId xmlns:p14="http://schemas.microsoft.com/office/powerpoint/2010/main" val="14836364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smtClean="0">
                  <a:solidFill>
                    <a:schemeClr val="bg1"/>
                  </a:solidFill>
                  <a:latin typeface="宋体" panose="02010600030101010101" pitchFamily="2" charset="-122"/>
                  <a:ea typeface="宋体" panose="02010600030101010101" pitchFamily="2" charset="-122"/>
                </a:rPr>
                <a:t>线段树的树结构</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pic>
        <p:nvPicPr>
          <p:cNvPr id="9" name="图片 8"/>
          <p:cNvPicPr/>
          <p:nvPr/>
        </p:nvPicPr>
        <p:blipFill>
          <a:blip r:embed="rId5">
            <a:lum bright="34000" contrast="-8000"/>
          </a:blip>
          <a:srcRect l="20046" t="6270" r="19548" b="5808"/>
          <a:stretch>
            <a:fillRect/>
          </a:stretch>
        </p:blipFill>
        <p:spPr>
          <a:xfrm rot="5400000">
            <a:off x="10010385" y="-201822"/>
            <a:ext cx="5062772" cy="19976895"/>
          </a:xfrm>
          <a:prstGeom prst="rect">
            <a:avLst/>
          </a:prstGeom>
          <a:noFill/>
          <a:ln w="9525">
            <a:noFill/>
          </a:ln>
        </p:spPr>
      </p:pic>
      <p:sp>
        <p:nvSpPr>
          <p:cNvPr id="10" name="文本框 9" descr="7b0a202020202262756c6c6574223a20227b5c2263617465676f727949645c223a31303030352c5c2274656d706c61746549645c223a32303233313332387d220a7d0a"/>
          <p:cNvSpPr txBox="1"/>
          <p:nvPr/>
        </p:nvSpPr>
        <p:spPr>
          <a:xfrm>
            <a:off x="4072642" y="7745868"/>
            <a:ext cx="17483214" cy="4154984"/>
          </a:xfrm>
          <a:prstGeom prst="rect">
            <a:avLst/>
          </a:prstGeom>
          <a:noFill/>
          <a:ln>
            <a:noFill/>
          </a:ln>
        </p:spPr>
        <p:txBody>
          <a:bodyPr wrap="square" rtlCol="0">
            <a:spAutoFit/>
          </a:bodyPr>
          <a:lstStyle/>
          <a:p>
            <a:pPr algn="l"/>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定义根结点是</a:t>
            </a:r>
            <a:r>
              <a:rPr lang="en-US" altLang="zh-CN" sz="4400" dirty="0">
                <a:solidFill>
                  <a:srgbClr val="0070C0"/>
                </a:solidFill>
                <a:latin typeface="宋体" panose="02010600030101010101" pitchFamily="2" charset="-122"/>
                <a:ea typeface="宋体" panose="02010600030101010101" pitchFamily="2" charset="-122"/>
              </a:rPr>
              <a:t>tree[1]</a:t>
            </a:r>
            <a:r>
              <a:rPr lang="zh-CN" altLang="en-US" sz="4400" dirty="0">
                <a:solidFill>
                  <a:srgbClr val="0070C0"/>
                </a:solidFill>
                <a:latin typeface="宋体" panose="02010600030101010101" pitchFamily="2" charset="-122"/>
                <a:ea typeface="宋体" panose="02010600030101010101" pitchFamily="2" charset="-122"/>
              </a:rPr>
              <a:t>，即编号为</a:t>
            </a:r>
            <a:r>
              <a:rPr lang="en-US" altLang="zh-CN" sz="4400" dirty="0">
                <a:solidFill>
                  <a:srgbClr val="0070C0"/>
                </a:solidFill>
                <a:latin typeface="宋体" panose="02010600030101010101" pitchFamily="2" charset="-122"/>
                <a:ea typeface="宋体" panose="02010600030101010101" pitchFamily="2" charset="-122"/>
              </a:rPr>
              <a:t>1</a:t>
            </a:r>
            <a:r>
              <a:rPr lang="zh-CN" altLang="en-US" sz="4400" dirty="0">
                <a:solidFill>
                  <a:srgbClr val="0070C0"/>
                </a:solidFill>
                <a:latin typeface="宋体" panose="02010600030101010101" pitchFamily="2" charset="-122"/>
                <a:ea typeface="宋体" panose="02010600030101010101" pitchFamily="2" charset="-122"/>
              </a:rPr>
              <a:t>的结点是根</a:t>
            </a:r>
          </a:p>
          <a:p>
            <a:pPr algn="l"/>
            <a:r>
              <a:rPr lang="en-US" altLang="zh-CN" sz="4400" dirty="0">
                <a:solidFill>
                  <a:schemeClr val="tx1"/>
                </a:solidFill>
                <a:latin typeface="宋体" panose="02010600030101010101" pitchFamily="2" charset="-122"/>
                <a:ea typeface="宋体" panose="02010600030101010101" pitchFamily="2" charset="-122"/>
              </a:rPr>
              <a:t>tree = [0]*(N&lt;&lt;2) </a:t>
            </a:r>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用</a:t>
            </a:r>
            <a:r>
              <a:rPr lang="en-US" altLang="zh-CN" sz="4400" dirty="0">
                <a:solidFill>
                  <a:srgbClr val="0070C0"/>
                </a:solidFill>
                <a:latin typeface="宋体" panose="02010600030101010101" pitchFamily="2" charset="-122"/>
                <a:ea typeface="宋体" panose="02010600030101010101" pitchFamily="2" charset="-122"/>
              </a:rPr>
              <a:t>tree[</a:t>
            </a:r>
            <a:r>
              <a:rPr lang="en-US" altLang="zh-CN" sz="4400" dirty="0" err="1">
                <a:solidFill>
                  <a:srgbClr val="0070C0"/>
                </a:solidFill>
                <a:latin typeface="宋体" panose="02010600030101010101" pitchFamily="2" charset="-122"/>
                <a:ea typeface="宋体" panose="02010600030101010101" pitchFamily="2" charset="-122"/>
              </a:rPr>
              <a:t>i</a:t>
            </a:r>
            <a:r>
              <a:rPr lang="en-US" altLang="zh-CN" sz="4400" dirty="0">
                <a:solidFill>
                  <a:srgbClr val="0070C0"/>
                </a:solidFill>
                <a:latin typeface="宋体" panose="02010600030101010101" pitchFamily="2" charset="-122"/>
                <a:ea typeface="宋体" panose="02010600030101010101" pitchFamily="2" charset="-122"/>
              </a:rPr>
              <a:t>]</a:t>
            </a:r>
            <a:r>
              <a:rPr lang="zh-CN" altLang="en-US" sz="4400" dirty="0">
                <a:solidFill>
                  <a:srgbClr val="0070C0"/>
                </a:solidFill>
                <a:latin typeface="宋体" panose="02010600030101010101" pitchFamily="2" charset="-122"/>
                <a:ea typeface="宋体" panose="02010600030101010101" pitchFamily="2" charset="-122"/>
              </a:rPr>
              <a:t>记录线段</a:t>
            </a:r>
            <a:r>
              <a:rPr lang="en-US" altLang="zh-CN" sz="4400" dirty="0" err="1">
                <a:solidFill>
                  <a:srgbClr val="0070C0"/>
                </a:solidFill>
                <a:latin typeface="宋体" panose="02010600030101010101" pitchFamily="2" charset="-122"/>
                <a:ea typeface="宋体" panose="02010600030101010101" pitchFamily="2" charset="-122"/>
              </a:rPr>
              <a:t>i</a:t>
            </a:r>
            <a:r>
              <a:rPr lang="zh-CN" altLang="en-US" sz="4400" dirty="0">
                <a:solidFill>
                  <a:srgbClr val="0070C0"/>
                </a:solidFill>
                <a:latin typeface="宋体" panose="02010600030101010101" pitchFamily="2" charset="-122"/>
                <a:ea typeface="宋体" panose="02010600030101010101" pitchFamily="2" charset="-122"/>
              </a:rPr>
              <a:t>的最值或区间和</a:t>
            </a:r>
          </a:p>
          <a:p>
            <a:pPr algn="l"/>
            <a:endParaRPr lang="zh-CN" altLang="en-US" sz="4400" dirty="0">
              <a:solidFill>
                <a:schemeClr val="tx1"/>
              </a:solidFill>
              <a:latin typeface="宋体" panose="02010600030101010101" pitchFamily="2" charset="-122"/>
              <a:ea typeface="宋体" panose="02010600030101010101" pitchFamily="2" charset="-122"/>
            </a:endParaRPr>
          </a:p>
          <a:p>
            <a:pPr algn="l"/>
            <a:r>
              <a:rPr lang="en-US" altLang="zh-CN" sz="4400" dirty="0" smtClean="0">
                <a:solidFill>
                  <a:srgbClr val="0070C0"/>
                </a:solidFill>
                <a:latin typeface="宋体" panose="02010600030101010101" pitchFamily="2" charset="-122"/>
                <a:ea typeface="宋体" panose="02010600030101010101" pitchFamily="2" charset="-122"/>
              </a:rPr>
              <a:t>#</a:t>
            </a:r>
            <a:r>
              <a:rPr lang="zh-CN" altLang="en-US" sz="4400" dirty="0" smtClean="0">
                <a:solidFill>
                  <a:srgbClr val="0070C0"/>
                </a:solidFill>
                <a:latin typeface="宋体" panose="02010600030101010101" pitchFamily="2" charset="-122"/>
                <a:ea typeface="宋体" panose="02010600030101010101" pitchFamily="2" charset="-122"/>
              </a:rPr>
              <a:t>父子关系，</a:t>
            </a:r>
            <a:r>
              <a:rPr lang="en-US" altLang="zh-CN" sz="4400" dirty="0" smtClean="0">
                <a:solidFill>
                  <a:srgbClr val="0070C0"/>
                </a:solidFill>
                <a:latin typeface="宋体" panose="02010600030101010101" pitchFamily="2" charset="-122"/>
                <a:ea typeface="宋体" panose="02010600030101010101" pitchFamily="2" charset="-122"/>
              </a:rPr>
              <a:t>p</a:t>
            </a:r>
            <a:r>
              <a:rPr lang="zh-CN" altLang="en-US" sz="4400" dirty="0">
                <a:solidFill>
                  <a:srgbClr val="0070C0"/>
                </a:solidFill>
                <a:latin typeface="宋体" panose="02010600030101010101" pitchFamily="2" charset="-122"/>
                <a:ea typeface="宋体" panose="02010600030101010101" pitchFamily="2" charset="-122"/>
              </a:rPr>
              <a:t>是父 </a:t>
            </a:r>
          </a:p>
          <a:p>
            <a:pPr algn="l"/>
            <a:r>
              <a:rPr lang="en-US" altLang="zh-CN" sz="4400" dirty="0">
                <a:solidFill>
                  <a:schemeClr val="tx1"/>
                </a:solidFill>
                <a:latin typeface="宋体" panose="02010600030101010101" pitchFamily="2" charset="-122"/>
                <a:ea typeface="宋体" panose="02010600030101010101" pitchFamily="2" charset="-122"/>
              </a:rPr>
              <a:t>tree[p&lt;&lt;1]   </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左儿子，</a:t>
            </a:r>
            <a:r>
              <a:rPr lang="zh-CN" altLang="en-US" sz="4400" dirty="0" smtClean="0">
                <a:solidFill>
                  <a:schemeClr val="tx1"/>
                </a:solidFill>
                <a:latin typeface="宋体" panose="02010600030101010101" pitchFamily="2" charset="-122"/>
                <a:ea typeface="宋体" panose="02010600030101010101" pitchFamily="2" charset="-122"/>
              </a:rPr>
              <a:t>编号 </a:t>
            </a:r>
            <a:r>
              <a:rPr lang="en-US" altLang="zh-CN" sz="4400" dirty="0">
                <a:solidFill>
                  <a:schemeClr val="tx1"/>
                </a:solidFill>
                <a:latin typeface="宋体" panose="02010600030101010101" pitchFamily="2" charset="-122"/>
                <a:ea typeface="宋体" panose="02010600030101010101" pitchFamily="2" charset="-122"/>
              </a:rPr>
              <a:t>p*2</a:t>
            </a:r>
          </a:p>
          <a:p>
            <a:pPr algn="l"/>
            <a:r>
              <a:rPr lang="en-US" altLang="zh-CN" sz="4400" dirty="0">
                <a:solidFill>
                  <a:schemeClr val="tx1"/>
                </a:solidFill>
                <a:latin typeface="宋体" panose="02010600030101010101" pitchFamily="2" charset="-122"/>
                <a:ea typeface="宋体" panose="02010600030101010101" pitchFamily="2" charset="-122"/>
              </a:rPr>
              <a:t>tree[p&lt;&lt;1|1] </a:t>
            </a:r>
            <a:r>
              <a:rPr lang="en-US" altLang="zh-CN" sz="4400" dirty="0" smtClean="0">
                <a:solidFill>
                  <a:schemeClr val="tx1"/>
                </a:solidFill>
                <a:latin typeface="宋体" panose="02010600030101010101" pitchFamily="2" charset="-122"/>
                <a:ea typeface="宋体" panose="02010600030101010101" pitchFamily="2" charset="-122"/>
              </a:rPr>
              <a:t>  #</a:t>
            </a:r>
            <a:r>
              <a:rPr lang="zh-CN" altLang="en-US" sz="4400" dirty="0">
                <a:solidFill>
                  <a:schemeClr val="tx1"/>
                </a:solidFill>
                <a:latin typeface="宋体" panose="02010600030101010101" pitchFamily="2" charset="-122"/>
                <a:ea typeface="宋体" panose="02010600030101010101" pitchFamily="2" charset="-122"/>
              </a:rPr>
              <a:t>右儿子，</a:t>
            </a:r>
            <a:r>
              <a:rPr lang="zh-CN" altLang="en-US" sz="4400" dirty="0" smtClean="0">
                <a:solidFill>
                  <a:schemeClr val="tx1"/>
                </a:solidFill>
                <a:latin typeface="宋体" panose="02010600030101010101" pitchFamily="2" charset="-122"/>
                <a:ea typeface="宋体" panose="02010600030101010101" pitchFamily="2" charset="-122"/>
              </a:rPr>
              <a:t>编号 </a:t>
            </a:r>
            <a:r>
              <a:rPr lang="en-US" altLang="zh-CN" sz="4400" dirty="0">
                <a:solidFill>
                  <a:schemeClr val="tx1"/>
                </a:solidFill>
                <a:latin typeface="宋体" panose="02010600030101010101" pitchFamily="2" charset="-122"/>
                <a:ea typeface="宋体" panose="02010600030101010101" pitchFamily="2" charset="-122"/>
              </a:rPr>
              <a:t>p*2+1 </a:t>
            </a:r>
          </a:p>
        </p:txBody>
      </p:sp>
      <p:sp>
        <p:nvSpPr>
          <p:cNvPr id="12" name="内容占位符 2"/>
          <p:cNvSpPr txBox="1">
            <a:spLocks noChangeArrowheads="1"/>
          </p:cNvSpPr>
          <p:nvPr/>
        </p:nvSpPr>
        <p:spPr>
          <a:xfrm>
            <a:off x="428233" y="2985137"/>
            <a:ext cx="23711940" cy="4270102"/>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pPr>
              <a:lnSpc>
                <a:spcPct val="100000"/>
              </a:lnSpc>
            </a:pPr>
            <a:r>
              <a:rPr lang="zh-CN" altLang="en-US" sz="4000" dirty="0" smtClean="0"/>
              <a:t>用</a:t>
            </a:r>
            <a:r>
              <a:rPr lang="zh-CN" altLang="en-US" sz="4000" dirty="0"/>
              <a:t>数组</a:t>
            </a:r>
            <a:r>
              <a:rPr lang="en-US" altLang="zh-CN" sz="4000" dirty="0"/>
              <a:t>tree[]</a:t>
            </a:r>
            <a:r>
              <a:rPr lang="zh-CN" altLang="en-US" sz="4000" dirty="0"/>
              <a:t>实现一棵满二叉树。每个</a:t>
            </a:r>
            <a:r>
              <a:rPr lang="zh-CN" altLang="en-US" sz="4000" dirty="0" smtClean="0"/>
              <a:t>结点的</a:t>
            </a:r>
            <a:r>
              <a:rPr lang="zh-CN" altLang="en-US" sz="4000" dirty="0"/>
              <a:t>左右</a:t>
            </a:r>
            <a:r>
              <a:rPr lang="zh-CN" altLang="en-US" sz="4000" dirty="0" smtClean="0"/>
              <a:t>儿子：</a:t>
            </a:r>
            <a:endParaRPr lang="zh-CN" altLang="en-US" sz="4000" dirty="0"/>
          </a:p>
          <a:p>
            <a:pPr>
              <a:lnSpc>
                <a:spcPct val="100000"/>
              </a:lnSpc>
              <a:buFont typeface="Wingdings" panose="05000000000000000000" pitchFamily="2" charset="2"/>
              <a:buChar char="Ø"/>
            </a:pPr>
            <a:r>
              <a:rPr lang="zh-CN" altLang="en-US" sz="4000" dirty="0"/>
              <a:t>左儿子：</a:t>
            </a:r>
            <a:r>
              <a:rPr lang="en-US" altLang="zh-CN" sz="4000" dirty="0"/>
              <a:t>p&lt;&lt;1</a:t>
            </a:r>
            <a:r>
              <a:rPr lang="zh-CN" altLang="en-US" sz="4000" dirty="0"/>
              <a:t>，即</a:t>
            </a:r>
            <a:r>
              <a:rPr lang="en-US" altLang="zh-CN" sz="4000" dirty="0"/>
              <a:t>p*2</a:t>
            </a:r>
            <a:r>
              <a:rPr lang="zh-CN" altLang="en-US" sz="4000" dirty="0" smtClean="0"/>
              <a:t>。</a:t>
            </a:r>
            <a:endParaRPr lang="en-US" altLang="zh-CN" sz="4000" dirty="0" smtClean="0"/>
          </a:p>
          <a:p>
            <a:pPr marL="0" indent="0">
              <a:lnSpc>
                <a:spcPct val="100000"/>
              </a:lnSpc>
              <a:buNone/>
            </a:pPr>
            <a:r>
              <a:rPr lang="en-US" altLang="zh-CN" sz="4000" dirty="0"/>
              <a:t> </a:t>
            </a:r>
            <a:r>
              <a:rPr lang="en-US" altLang="zh-CN" sz="4000" dirty="0" smtClean="0"/>
              <a:t>   </a:t>
            </a:r>
            <a:r>
              <a:rPr lang="zh-CN" altLang="en-US" sz="4000" dirty="0" smtClean="0"/>
              <a:t>例：根</a:t>
            </a:r>
            <a:r>
              <a:rPr lang="en-US" altLang="zh-CN" sz="4000" dirty="0" smtClean="0"/>
              <a:t>tree[1</a:t>
            </a:r>
            <a:r>
              <a:rPr lang="en-US" altLang="zh-CN" sz="4000" dirty="0"/>
              <a:t>]</a:t>
            </a:r>
            <a:r>
              <a:rPr lang="zh-CN" altLang="en-US" sz="4000" dirty="0"/>
              <a:t>的左儿子是</a:t>
            </a:r>
            <a:r>
              <a:rPr lang="en-US" altLang="zh-CN" sz="4000" dirty="0"/>
              <a:t>tree[2]</a:t>
            </a:r>
            <a:r>
              <a:rPr lang="zh-CN" altLang="en-US" sz="4000" dirty="0"/>
              <a:t>，结点</a:t>
            </a:r>
            <a:r>
              <a:rPr lang="en-US" altLang="zh-CN" sz="4000" dirty="0"/>
              <a:t>tree[12]</a:t>
            </a:r>
            <a:r>
              <a:rPr lang="zh-CN" altLang="en-US" sz="4000" dirty="0"/>
              <a:t>的左儿子是</a:t>
            </a:r>
            <a:r>
              <a:rPr lang="en-US" altLang="zh-CN" sz="4000" dirty="0"/>
              <a:t>tree[24]</a:t>
            </a:r>
            <a:r>
              <a:rPr lang="zh-CN" altLang="en-US" sz="4000" dirty="0"/>
              <a:t>。</a:t>
            </a:r>
          </a:p>
          <a:p>
            <a:pPr>
              <a:lnSpc>
                <a:spcPct val="100000"/>
              </a:lnSpc>
              <a:buFont typeface="Wingdings" panose="05000000000000000000" pitchFamily="2" charset="2"/>
              <a:buChar char="Ø"/>
            </a:pPr>
            <a:r>
              <a:rPr lang="zh-CN" altLang="en-US" sz="4000" dirty="0"/>
              <a:t>右儿子：</a:t>
            </a:r>
            <a:r>
              <a:rPr lang="en-US" altLang="zh-CN" sz="4000" dirty="0"/>
              <a:t>p&lt;&lt;1|1</a:t>
            </a:r>
            <a:r>
              <a:rPr lang="zh-CN" altLang="en-US" sz="4000" dirty="0"/>
              <a:t>，即</a:t>
            </a:r>
            <a:r>
              <a:rPr lang="en-US" altLang="zh-CN" sz="4000" dirty="0"/>
              <a:t>p*2+1</a:t>
            </a:r>
            <a:r>
              <a:rPr lang="zh-CN" altLang="en-US" sz="4000" dirty="0" smtClean="0"/>
              <a:t>。</a:t>
            </a:r>
            <a:endParaRPr lang="en-US" altLang="zh-CN" sz="4000" dirty="0" smtClean="0"/>
          </a:p>
          <a:p>
            <a:pPr marL="0" indent="0">
              <a:lnSpc>
                <a:spcPct val="100000"/>
              </a:lnSpc>
              <a:buNone/>
            </a:pPr>
            <a:r>
              <a:rPr lang="en-US" altLang="zh-CN" sz="4000" dirty="0"/>
              <a:t> </a:t>
            </a:r>
            <a:r>
              <a:rPr lang="en-US" altLang="zh-CN" sz="4000" dirty="0" smtClean="0"/>
              <a:t>   </a:t>
            </a:r>
            <a:r>
              <a:rPr lang="zh-CN" altLang="en-US" sz="4000" dirty="0" smtClean="0"/>
              <a:t>例：根</a:t>
            </a:r>
            <a:r>
              <a:rPr lang="en-US" altLang="zh-CN" sz="4000" dirty="0" smtClean="0"/>
              <a:t>tree[1</a:t>
            </a:r>
            <a:r>
              <a:rPr lang="en-US" altLang="zh-CN" sz="4000" dirty="0"/>
              <a:t>]</a:t>
            </a:r>
            <a:r>
              <a:rPr lang="zh-CN" altLang="en-US" sz="4000" dirty="0"/>
              <a:t>的右儿子是</a:t>
            </a:r>
            <a:r>
              <a:rPr lang="en-US" altLang="zh-CN" sz="4000" dirty="0"/>
              <a:t>tree[3]</a:t>
            </a:r>
            <a:r>
              <a:rPr lang="zh-CN" altLang="en-US" sz="4000" dirty="0"/>
              <a:t>，结点</a:t>
            </a:r>
            <a:r>
              <a:rPr lang="en-US" altLang="zh-CN" sz="4000" dirty="0"/>
              <a:t>tree[12]</a:t>
            </a:r>
            <a:r>
              <a:rPr lang="zh-CN" altLang="en-US" sz="4000" dirty="0"/>
              <a:t>的左儿子是</a:t>
            </a:r>
            <a:r>
              <a:rPr lang="en-US" altLang="zh-CN" sz="4000" dirty="0"/>
              <a:t>tree[25]</a:t>
            </a:r>
            <a:r>
              <a:rPr lang="zh-CN" altLang="en-US" sz="4000" dirty="0"/>
              <a:t>。</a:t>
            </a:r>
          </a:p>
        </p:txBody>
      </p:sp>
    </p:spTree>
    <p:custDataLst>
      <p:tags r:id="rId1"/>
    </p:custDataLst>
    <p:extLst>
      <p:ext uri="{BB962C8B-B14F-4D97-AF65-F5344CB8AC3E}">
        <p14:creationId xmlns:p14="http://schemas.microsoft.com/office/powerpoint/2010/main" val="283462904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500"/>
                                        <p:tgtEl>
                                          <p:spTgt spid="1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fade">
                                      <p:cBhvr>
                                        <p:cTn id="1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线段树</a:t>
              </a:r>
              <a:r>
                <a:rPr lang="zh-CN" altLang="en-US" sz="5600" b="1" spc="600" dirty="0" smtClean="0">
                  <a:solidFill>
                    <a:schemeClr val="bg1"/>
                  </a:solidFill>
                  <a:latin typeface="宋体" panose="02010600030101010101" pitchFamily="2" charset="-122"/>
                  <a:ea typeface="宋体" panose="02010600030101010101" pitchFamily="2" charset="-122"/>
                </a:rPr>
                <a:t>的修改</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noChangeArrowheads="1"/>
          </p:cNvSpPr>
          <p:nvPr/>
        </p:nvSpPr>
        <p:spPr>
          <a:xfrm>
            <a:off x="2081967" y="4074671"/>
            <a:ext cx="15197528" cy="402251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en-US" dirty="0"/>
              <a:t>点修改：</a:t>
            </a:r>
            <a:r>
              <a:rPr lang="zh-CN" altLang="zh-CN" dirty="0"/>
              <a:t>在线段树中每次只修改一个点</a:t>
            </a:r>
            <a:r>
              <a:rPr lang="zh-CN" altLang="en-US" dirty="0"/>
              <a:t>。</a:t>
            </a:r>
            <a:endParaRPr lang="en-US" altLang="zh-CN" dirty="0"/>
          </a:p>
          <a:p>
            <a:r>
              <a:rPr lang="zh-CN" altLang="en-US" dirty="0"/>
              <a:t>区间修改：每次修改一个区间的所有数</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3323414017"/>
      </p:ext>
    </p:extLst>
  </p:cSld>
  <p:clrMapOvr>
    <a:masterClrMapping/>
  </p:clrMapOvr>
  <p:transition spd="slow" advClick="0" advTm="1000">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像" descr="图像"/>
          <p:cNvPicPr>
            <a:picLocks noChangeAspect="1"/>
          </p:cNvPicPr>
          <p:nvPr/>
        </p:nvPicPr>
        <p:blipFill>
          <a:blip r:embed="rId4"/>
          <a:stretch>
            <a:fillRect/>
          </a:stretch>
        </p:blipFill>
        <p:spPr>
          <a:xfrm>
            <a:off x="20471969" y="449279"/>
            <a:ext cx="3541211" cy="575915"/>
          </a:xfrm>
          <a:prstGeom prst="rect">
            <a:avLst/>
          </a:prstGeom>
        </p:spPr>
      </p:pic>
      <p:sp>
        <p:nvSpPr>
          <p:cNvPr id="38" name="文本框 37"/>
          <p:cNvSpPr txBox="1"/>
          <p:nvPr/>
        </p:nvSpPr>
        <p:spPr>
          <a:xfrm>
            <a:off x="652746" y="771842"/>
            <a:ext cx="7829142" cy="953135"/>
          </a:xfrm>
          <a:prstGeom prst="rect">
            <a:avLst/>
          </a:prstGeom>
          <a:noFill/>
        </p:spPr>
        <p:txBody>
          <a:bodyPr wrap="square">
            <a:spAutoFit/>
          </a:bodyPr>
          <a:lstStyle/>
          <a:p>
            <a:pPr algn="l"/>
            <a:r>
              <a:rPr lang="en-US" altLang="zh-CN" sz="5600" b="1" spc="600" dirty="0">
                <a:solidFill>
                  <a:schemeClr val="bg1"/>
                </a:solidFill>
                <a:latin typeface="思源宋体 CN Heavy" panose="02020900000000000000" charset="-122"/>
                <a:ea typeface="思源宋体 CN Heavy" panose="02020900000000000000" charset="-122"/>
              </a:rPr>
              <a:t>python</a:t>
            </a:r>
            <a:r>
              <a:rPr lang="zh-CN" altLang="en-US" sz="5600" b="1" spc="600" dirty="0">
                <a:solidFill>
                  <a:schemeClr val="bg1"/>
                </a:solidFill>
                <a:latin typeface="思源宋体 CN Heavy" panose="02020900000000000000" charset="-122"/>
                <a:ea typeface="思源宋体 CN Heavy" panose="02020900000000000000" charset="-122"/>
              </a:rPr>
              <a:t>版本</a:t>
            </a:r>
          </a:p>
        </p:txBody>
      </p:sp>
      <p:grpSp>
        <p:nvGrpSpPr>
          <p:cNvPr id="7" name="组合 6"/>
          <p:cNvGrpSpPr/>
          <p:nvPr/>
        </p:nvGrpSpPr>
        <p:grpSpPr>
          <a:xfrm>
            <a:off x="635" y="-30121"/>
            <a:ext cx="24382730" cy="2524629"/>
            <a:chOff x="0" y="-48"/>
            <a:chExt cx="38400" cy="3976"/>
          </a:xfrm>
        </p:grpSpPr>
        <p:sp>
          <p:nvSpPr>
            <p:cNvPr id="69" name="矩形: 圆角 2"/>
            <p:cNvSpPr/>
            <p:nvPr userDrawn="1"/>
          </p:nvSpPr>
          <p:spPr>
            <a:xfrm>
              <a:off x="0" y="-48"/>
              <a:ext cx="38400" cy="3976"/>
            </a:xfrm>
            <a:prstGeom prst="roundRect">
              <a:avLst>
                <a:gd name="adj" fmla="val 0"/>
              </a:avLst>
            </a:prstGeom>
            <a:gradFill>
              <a:gsLst>
                <a:gs pos="72000">
                  <a:srgbClr val="C2DDFF"/>
                </a:gs>
                <a:gs pos="0">
                  <a:srgbClr val="0168E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800" dirty="0">
                <a:latin typeface="宋体" panose="02010600030101010101" pitchFamily="2" charset="-122"/>
                <a:ea typeface="宋体" panose="02010600030101010101" pitchFamily="2" charset="-122"/>
              </a:endParaRPr>
            </a:p>
          </p:txBody>
        </p:sp>
        <p:pic>
          <p:nvPicPr>
            <p:cNvPr id="5" name="图像" descr="图像"/>
            <p:cNvPicPr>
              <a:picLocks noChangeAspect="1"/>
            </p:cNvPicPr>
            <p:nvPr/>
          </p:nvPicPr>
          <p:blipFill>
            <a:blip r:embed="rId4"/>
            <a:stretch>
              <a:fillRect/>
            </a:stretch>
          </p:blipFill>
          <p:spPr>
            <a:xfrm>
              <a:off x="32440" y="907"/>
              <a:ext cx="5577" cy="907"/>
            </a:xfrm>
            <a:prstGeom prst="rect">
              <a:avLst/>
            </a:prstGeom>
          </p:spPr>
        </p:pic>
        <p:sp>
          <p:nvSpPr>
            <p:cNvPr id="11" name="文本框 10"/>
            <p:cNvSpPr txBox="1"/>
            <p:nvPr/>
          </p:nvSpPr>
          <p:spPr>
            <a:xfrm>
              <a:off x="1027" y="1215"/>
              <a:ext cx="24127" cy="1503"/>
            </a:xfrm>
            <a:prstGeom prst="rect">
              <a:avLst/>
            </a:prstGeom>
            <a:noFill/>
          </p:spPr>
          <p:txBody>
            <a:bodyPr wrap="square">
              <a:spAutoFit/>
            </a:bodyPr>
            <a:lstStyle/>
            <a:p>
              <a:pPr algn="l"/>
              <a:r>
                <a:rPr lang="zh-CN" altLang="en-US" sz="5600" b="1" spc="600" dirty="0">
                  <a:solidFill>
                    <a:schemeClr val="bg1"/>
                  </a:solidFill>
                  <a:latin typeface="宋体" panose="02010600030101010101" pitchFamily="2" charset="-122"/>
                  <a:ea typeface="宋体" panose="02010600030101010101" pitchFamily="2" charset="-122"/>
                </a:rPr>
                <a:t>重点：区间修改</a:t>
              </a:r>
              <a:endParaRPr lang="en-US" altLang="zh-CN" sz="5600" b="1" spc="600" dirty="0" smtClean="0">
                <a:solidFill>
                  <a:schemeClr val="bg1"/>
                </a:solidFill>
                <a:latin typeface="宋体" panose="02010600030101010101" pitchFamily="2" charset="-122"/>
                <a:ea typeface="宋体" panose="02010600030101010101" pitchFamily="2" charset="-122"/>
              </a:endParaRPr>
            </a:p>
          </p:txBody>
        </p:sp>
      </p:grpSp>
      <p:sp>
        <p:nvSpPr>
          <p:cNvPr id="9" name="内容占位符 2"/>
          <p:cNvSpPr txBox="1">
            <a:spLocks/>
          </p:cNvSpPr>
          <p:nvPr/>
        </p:nvSpPr>
        <p:spPr>
          <a:xfrm>
            <a:off x="2127353" y="3714386"/>
            <a:ext cx="16684521" cy="435133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defTabSz="1828800" eaLnBrk="1" hangingPunct="1">
              <a:lnSpc>
                <a:spcPct val="150000"/>
              </a:lnSpc>
              <a:buFont typeface="Arial" panose="020B0604020202020204" pitchFamily="34" charset="0"/>
              <a:buChar char="•"/>
              <a:defRPr sz="4800" kern="1200">
                <a:solidFill>
                  <a:schemeClr val="tx1"/>
                </a:solidFill>
                <a:latin typeface="宋体" panose="02010600030101010101" pitchFamily="2" charset="-122"/>
                <a:ea typeface="宋体" panose="02010600030101010101" pitchFamily="2" charset="-122"/>
              </a:defRPr>
            </a:lvl1pPr>
            <a:lvl2pPr marL="400050" lvl="1" indent="0" algn="l" defTabSz="1828800" eaLnBrk="1" hangingPunct="1">
              <a:lnSpc>
                <a:spcPct val="90000"/>
              </a:lnSpc>
              <a:spcBef>
                <a:spcPct val="201000"/>
              </a:spcBef>
              <a:buFont typeface="Arial" panose="020B0604020202020204" pitchFamily="34" charset="0"/>
              <a:defRPr sz="4800" kern="1200">
                <a:solidFill>
                  <a:schemeClr val="tx1"/>
                </a:solidFill>
                <a:latin typeface="宋体" panose="02010600030101010101" pitchFamily="2" charset="-122"/>
                <a:ea typeface="宋体" panose="02010600030101010101" pitchFamily="2" charset="-122"/>
              </a:defRPr>
            </a:lvl2pPr>
            <a:lvl3pPr marL="2286000" indent="-457200" algn="l" defTabSz="1828800" eaLnBrk="1" hangingPunct="1">
              <a:lnSpc>
                <a:spcPct val="90000"/>
              </a:lnSpc>
              <a:spcBef>
                <a:spcPct val="201000"/>
              </a:spcBef>
              <a:buFont typeface="Arial" panose="020B0604020202020204" pitchFamily="34" charset="0"/>
              <a:buChar char="•"/>
              <a:defRPr sz="4000" kern="1200">
                <a:solidFill>
                  <a:schemeClr val="tx1"/>
                </a:solidFill>
              </a:defRPr>
            </a:lvl3pPr>
            <a:lvl4pPr marL="32004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4pPr>
            <a:lvl5pPr marL="41148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5pPr>
            <a:lvl6pPr marL="50292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6pPr>
            <a:lvl7pPr marL="5943600"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7pPr>
            <a:lvl8pPr marL="68573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8pPr>
            <a:lvl9pPr marL="7771765" indent="-457200" algn="l" defTabSz="1828800" eaLnBrk="1" hangingPunct="1">
              <a:lnSpc>
                <a:spcPct val="90000"/>
              </a:lnSpc>
              <a:spcBef>
                <a:spcPct val="201000"/>
              </a:spcBef>
              <a:buFont typeface="Arial" panose="020B0604020202020204" pitchFamily="34" charset="0"/>
              <a:buChar char="•"/>
              <a:defRPr sz="3600" kern="1200">
                <a:solidFill>
                  <a:schemeClr val="tx1"/>
                </a:solidFill>
              </a:defRPr>
            </a:lvl9pPr>
          </a:lstStyle>
          <a:p>
            <a:r>
              <a:rPr lang="zh-CN" altLang="zh-CN" dirty="0">
                <a:latin typeface="Times New Roman" panose="02020603050405020304" pitchFamily="18" charset="0"/>
                <a:cs typeface="Times New Roman" panose="02020603050405020304" pitchFamily="18" charset="0"/>
              </a:rPr>
              <a:t>给定</a:t>
            </a:r>
            <a:r>
              <a:rPr lang="en-US" altLang="zh-CN" dirty="0">
                <a:latin typeface="Times New Roman" panose="02020603050405020304" pitchFamily="18" charset="0"/>
                <a:cs typeface="Times New Roman" panose="02020603050405020304" pitchFamily="18" charset="0"/>
              </a:rPr>
              <a:t>n</a:t>
            </a:r>
            <a:r>
              <a:rPr lang="zh-CN" altLang="zh-CN" dirty="0">
                <a:latin typeface="Times New Roman" panose="02020603050405020304" pitchFamily="18" charset="0"/>
                <a:cs typeface="Times New Roman" panose="02020603050405020304" pitchFamily="18" charset="0"/>
              </a:rPr>
              <a:t>个元素</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 a</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p>
          <a:p>
            <a:r>
              <a:rPr lang="zh-CN" altLang="en-US" dirty="0" smtClean="0">
                <a:latin typeface="Times New Roman" panose="02020603050405020304" pitchFamily="18" charset="0"/>
                <a:cs typeface="Times New Roman" panose="02020603050405020304" pitchFamily="18" charset="0"/>
              </a:rPr>
              <a:t>修改（</a:t>
            </a:r>
            <a:r>
              <a:rPr lang="zh-CN" altLang="zh-CN" dirty="0" smtClean="0">
                <a:latin typeface="Times New Roman" panose="02020603050405020304" pitchFamily="18" charset="0"/>
                <a:cs typeface="Times New Roman" panose="02020603050405020304" pitchFamily="18" charset="0"/>
              </a:rPr>
              <a:t>加</a:t>
            </a:r>
            <a:r>
              <a:rPr lang="zh-CN" altLang="en-US" dirty="0" smtClean="0">
                <a:latin typeface="Times New Roman" panose="02020603050405020304" pitchFamily="18" charset="0"/>
                <a:cs typeface="Times New Roman" panose="02020603050405020304" pitchFamily="18" charset="0"/>
              </a:rPr>
              <a:t>）</a:t>
            </a:r>
            <a:r>
              <a:rPr lang="zh-CN" altLang="zh-CN" dirty="0" smtClean="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给定</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j&lt;=n</a:t>
            </a:r>
            <a:r>
              <a:rPr lang="zh-CN" altLang="zh-CN"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aj</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区间内的</a:t>
            </a:r>
            <a:r>
              <a:rPr lang="zh-CN" altLang="en-US" dirty="0">
                <a:latin typeface="Times New Roman" panose="02020603050405020304" pitchFamily="18" charset="0"/>
                <a:cs typeface="Times New Roman" panose="02020603050405020304" pitchFamily="18" charset="0"/>
              </a:rPr>
              <a:t>每个元素</a:t>
            </a:r>
            <a:r>
              <a:rPr lang="zh-CN" altLang="zh-CN" dirty="0">
                <a:latin typeface="Times New Roman" panose="02020603050405020304" pitchFamily="18" charset="0"/>
                <a:cs typeface="Times New Roman" panose="02020603050405020304" pitchFamily="18" charset="0"/>
              </a:rPr>
              <a:t>加</a:t>
            </a:r>
            <a:r>
              <a:rPr lang="en-US" altLang="zh-CN" dirty="0">
                <a:latin typeface="Times New Roman" panose="02020603050405020304" pitchFamily="18" charset="0"/>
                <a:cs typeface="Times New Roman" panose="02020603050405020304" pitchFamily="18" charset="0"/>
              </a:rPr>
              <a:t>v</a:t>
            </a:r>
            <a:r>
              <a:rPr lang="zh-CN" altLang="zh-CN" dirty="0">
                <a:latin typeface="Times New Roman" panose="02020603050405020304" pitchFamily="18" charset="0"/>
                <a:cs typeface="Times New Roman" panose="02020603050405020304" pitchFamily="18" charset="0"/>
              </a:rPr>
              <a:t>。</a:t>
            </a:r>
          </a:p>
          <a:p>
            <a:r>
              <a:rPr lang="zh-CN" altLang="zh-CN" dirty="0">
                <a:latin typeface="Times New Roman" panose="02020603050405020304" pitchFamily="18" charset="0"/>
                <a:cs typeface="Times New Roman" panose="02020603050405020304" pitchFamily="18" charset="0"/>
              </a:rPr>
              <a:t>查询：给定</a:t>
            </a:r>
            <a:r>
              <a:rPr lang="en-US" altLang="zh-CN" dirty="0">
                <a:latin typeface="Times New Roman" panose="02020603050405020304" pitchFamily="18" charset="0"/>
                <a:cs typeface="Times New Roman" panose="02020603050405020304" pitchFamily="18" charset="0"/>
              </a:rPr>
              <a:t>L, R&lt;=n</a:t>
            </a:r>
            <a:r>
              <a:rPr lang="zh-CN" altLang="zh-CN" dirty="0">
                <a:latin typeface="Times New Roman" panose="02020603050405020304" pitchFamily="18" charset="0"/>
                <a:cs typeface="Times New Roman" panose="02020603050405020304" pitchFamily="18" charset="0"/>
              </a:rPr>
              <a:t>，计算</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的区间和。</a:t>
            </a:r>
            <a:endParaRPr lang="zh-CN" altLang="en-US" dirty="0">
              <a:latin typeface="Times New Roman" panose="02020603050405020304" pitchFamily="18" charset="0"/>
              <a:cs typeface="Times New Roman" panose="02020603050405020304" pitchFamily="18" charset="0"/>
            </a:endParaRPr>
          </a:p>
        </p:txBody>
      </p:sp>
      <p:pic>
        <p:nvPicPr>
          <p:cNvPr id="10" name="Picture 2" descr="https://timgsa.baidu.com/timg?image&amp;quality=80&amp;size=b9999_10000&amp;sec=1554739188218&amp;di=2fea02f46760deb13fd22f665069ea86&amp;imgtype=0&amp;src=http%3A%2F%2Fres.dyhjw.com%2Fueditor%2Fphp%2Fupload%2Fimage%2F20170609%2F149696943773666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3323" y="5045470"/>
            <a:ext cx="2250400" cy="168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45283198"/>
      </p:ext>
    </p:extLst>
  </p:cSld>
  <p:clrMapOvr>
    <a:masterClrMapping/>
  </p:clrMapOvr>
  <p:transition spd="slow" advClick="0" advTm="1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4Mzc5YTQwMjVhMjJhMjMyNDVjZTJkZTUwY2NiNDcifQ=="/>
</p:tagLst>
</file>

<file path=ppt/tags/tag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4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6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8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99.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warppezq">
      <a:majorFont>
        <a:latin typeface="思源宋体 CN"/>
        <a:ea typeface="思源宋体 CN"/>
        <a:cs typeface=""/>
      </a:majorFont>
      <a:minorFont>
        <a:latin typeface="思源宋体 CN"/>
        <a:ea typeface="思源宋体 CN"/>
        <a:cs typefac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arppezq">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asicColor">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17734</Words>
  <Application>Microsoft Office PowerPoint</Application>
  <PresentationFormat>自定义</PresentationFormat>
  <Paragraphs>1927</Paragraphs>
  <Slides>145</Slides>
  <Notes>141</Notes>
  <HiddenSlides>0</HiddenSlides>
  <MMClips>0</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2</vt:i4>
      </vt:variant>
      <vt:variant>
        <vt:lpstr>幻灯片标题</vt:lpstr>
      </vt:variant>
      <vt:variant>
        <vt:i4>145</vt:i4>
      </vt:variant>
    </vt:vector>
  </HeadingPairs>
  <TitlesOfParts>
    <vt:vector size="168" baseType="lpstr">
      <vt:lpstr>Helvetica Neue</vt:lpstr>
      <vt:lpstr>Noto Sans SC Bold</vt:lpstr>
      <vt:lpstr>Noto Sans SC Light</vt:lpstr>
      <vt:lpstr>Noto Sans SC Regular</vt:lpstr>
      <vt:lpstr>Source Han Serif CN</vt:lpstr>
      <vt:lpstr>等线</vt:lpstr>
      <vt:lpstr>等线 Light</vt:lpstr>
      <vt:lpstr>思源宋体 CN</vt:lpstr>
      <vt:lpstr>思源宋体 CN Heavy</vt:lpstr>
      <vt:lpstr>宋体</vt:lpstr>
      <vt:lpstr>Arial</vt:lpstr>
      <vt:lpstr>Calibri</vt:lpstr>
      <vt:lpstr>Calibri Light</vt:lpstr>
      <vt:lpstr>Courier New</vt:lpstr>
      <vt:lpstr>Times New Roman</vt:lpstr>
      <vt:lpstr>Wingdings</vt:lpstr>
      <vt:lpstr>30_BasicColor</vt:lpstr>
      <vt:lpstr>1_Office 主题​​</vt:lpstr>
      <vt:lpstr>自定义设计方案</vt:lpstr>
      <vt:lpstr>2_Office 主题​​</vt:lpstr>
      <vt:lpstr>31_BasicColor</vt:lpstr>
      <vt:lpstr>Microsoft Visio 2003-2010 绘图</vt:lpstr>
      <vt:lpstr>Visio</vt:lpstr>
      <vt:lpstr>第6章 高级数据结构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需替换标题</dc:title>
  <dc:creator>ECUST</dc:creator>
  <cp:lastModifiedBy>ECUST</cp:lastModifiedBy>
  <cp:revision>523</cp:revision>
  <dcterms:created xsi:type="dcterms:W3CDTF">2022-09-29T03:47:00Z</dcterms:created>
  <dcterms:modified xsi:type="dcterms:W3CDTF">2023-01-12T04:14:19Z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83FF6A7DD00D4B3599D46106E79AE324</vt:lpwstr>
  </property>
  <property fmtid="{D5CDD505-2E9C-101B-9397-08002B2CF9AE}" pid="3" name="KSOProductBuildVer">
    <vt:lpwstr>2052-11.1.0.12358</vt:lpwstr>
  </property>
</Properties>
</file>